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handoutMasterIdLst>
    <p:handoutMasterId r:id="rId32"/>
  </p:handoutMasterIdLst>
  <p:sldIdLst>
    <p:sldId id="256" r:id="rId2"/>
    <p:sldId id="258" r:id="rId3"/>
    <p:sldId id="257" r:id="rId4"/>
    <p:sldId id="260" r:id="rId5"/>
    <p:sldId id="261" r:id="rId6"/>
    <p:sldId id="277" r:id="rId7"/>
    <p:sldId id="278" r:id="rId8"/>
    <p:sldId id="266" r:id="rId9"/>
    <p:sldId id="276" r:id="rId10"/>
    <p:sldId id="275" r:id="rId11"/>
    <p:sldId id="279" r:id="rId12"/>
    <p:sldId id="274" r:id="rId13"/>
    <p:sldId id="280" r:id="rId14"/>
    <p:sldId id="273" r:id="rId15"/>
    <p:sldId id="281" r:id="rId16"/>
    <p:sldId id="272" r:id="rId17"/>
    <p:sldId id="282" r:id="rId18"/>
    <p:sldId id="271" r:id="rId19"/>
    <p:sldId id="283" r:id="rId20"/>
    <p:sldId id="270" r:id="rId21"/>
    <p:sldId id="284" r:id="rId22"/>
    <p:sldId id="269" r:id="rId23"/>
    <p:sldId id="285" r:id="rId24"/>
    <p:sldId id="268" r:id="rId25"/>
    <p:sldId id="286" r:id="rId26"/>
    <p:sldId id="267" r:id="rId27"/>
    <p:sldId id="287" r:id="rId28"/>
    <p:sldId id="265" r:id="rId29"/>
    <p:sldId id="289" r:id="rId30"/>
  </p:sldIdLst>
  <p:sldSz cx="12192000" cy="6858000"/>
  <p:notesSz cx="6980238"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5" autoAdjust="0"/>
  </p:normalViewPr>
  <p:slideViewPr>
    <p:cSldViewPr snapToGrid="0">
      <p:cViewPr varScale="1">
        <p:scale>
          <a:sx n="112" d="100"/>
          <a:sy n="112" d="100"/>
        </p:scale>
        <p:origin x="51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3853" y="0"/>
            <a:ext cx="3024770" cy="458788"/>
          </a:xfrm>
          <a:prstGeom prst="rect">
            <a:avLst/>
          </a:prstGeom>
        </p:spPr>
        <p:txBody>
          <a:bodyPr vert="horz" lIns="91440" tIns="45720" rIns="91440" bIns="45720" rtlCol="0"/>
          <a:lstStyle>
            <a:lvl1pPr algn="r">
              <a:defRPr sz="1200"/>
            </a:lvl1pPr>
          </a:lstStyle>
          <a:p>
            <a:fld id="{35BC7524-7361-4F11-B5AE-11660AC3E0B0}" type="datetimeFigureOut">
              <a:rPr lang="en-US" smtClean="0"/>
              <a:t>9/3/2014</a:t>
            </a:fld>
            <a:endParaRPr lang="en-US"/>
          </a:p>
        </p:txBody>
      </p:sp>
      <p:sp>
        <p:nvSpPr>
          <p:cNvPr id="4" name="Footer Placeholder 3"/>
          <p:cNvSpPr>
            <a:spLocks noGrp="1"/>
          </p:cNvSpPr>
          <p:nvPr>
            <p:ph type="ftr" sz="quarter" idx="2"/>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3853" y="8685214"/>
            <a:ext cx="3024770" cy="458787"/>
          </a:xfrm>
          <a:prstGeom prst="rect">
            <a:avLst/>
          </a:prstGeom>
        </p:spPr>
        <p:txBody>
          <a:bodyPr vert="horz" lIns="91440" tIns="45720" rIns="91440" bIns="45720" rtlCol="0" anchor="b"/>
          <a:lstStyle>
            <a:lvl1pPr algn="r">
              <a:defRPr sz="1200"/>
            </a:lvl1pPr>
          </a:lstStyle>
          <a:p>
            <a:fld id="{21912A7E-CB80-4DEC-8AD8-2CCD254031DA}" type="slidenum">
              <a:rPr lang="en-US" smtClean="0"/>
              <a:t>‹#›</a:t>
            </a:fld>
            <a:endParaRPr lang="en-US"/>
          </a:p>
        </p:txBody>
      </p:sp>
    </p:spTree>
    <p:extLst>
      <p:ext uri="{BB962C8B-B14F-4D97-AF65-F5344CB8AC3E}">
        <p14:creationId xmlns:p14="http://schemas.microsoft.com/office/powerpoint/2010/main" val="1379124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8788"/>
          </a:xfrm>
          <a:prstGeom prst="rect">
            <a:avLst/>
          </a:prstGeom>
        </p:spPr>
        <p:txBody>
          <a:bodyPr vert="horz" lIns="91440" tIns="45720" rIns="91440" bIns="45720" rtlCol="0"/>
          <a:lstStyle>
            <a:lvl1pPr algn="r">
              <a:defRPr sz="1200"/>
            </a:lvl1pPr>
          </a:lstStyle>
          <a:p>
            <a:fld id="{184BF531-81B3-45BE-A74D-91B1BCD63496}" type="datetimeFigureOut">
              <a:rPr lang="en-US" smtClean="0"/>
              <a:t>9/3/2014</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400550"/>
            <a:ext cx="558419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4"/>
            <a:ext cx="3024770" cy="458787"/>
          </a:xfrm>
          <a:prstGeom prst="rect">
            <a:avLst/>
          </a:prstGeom>
        </p:spPr>
        <p:txBody>
          <a:bodyPr vert="horz" lIns="91440" tIns="45720" rIns="91440" bIns="45720" rtlCol="0" anchor="b"/>
          <a:lstStyle>
            <a:lvl1pPr algn="r">
              <a:defRPr sz="1200"/>
            </a:lvl1pPr>
          </a:lstStyle>
          <a:p>
            <a:fld id="{8F31DFE4-CC84-4961-B149-CF21A608DA07}" type="slidenum">
              <a:rPr lang="en-US" smtClean="0"/>
              <a:t>‹#›</a:t>
            </a:fld>
            <a:endParaRPr lang="en-US"/>
          </a:p>
        </p:txBody>
      </p:sp>
    </p:spTree>
    <p:extLst>
      <p:ext uri="{BB962C8B-B14F-4D97-AF65-F5344CB8AC3E}">
        <p14:creationId xmlns:p14="http://schemas.microsoft.com/office/powerpoint/2010/main" val="213194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31DFE4-CC84-4961-B149-CF21A608DA07}" type="slidenum">
              <a:rPr lang="en-US" smtClean="0"/>
              <a:t>1</a:t>
            </a:fld>
            <a:endParaRPr lang="en-US"/>
          </a:p>
        </p:txBody>
      </p:sp>
    </p:spTree>
    <p:extLst>
      <p:ext uri="{BB962C8B-B14F-4D97-AF65-F5344CB8AC3E}">
        <p14:creationId xmlns:p14="http://schemas.microsoft.com/office/powerpoint/2010/main" val="123703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9/3/2014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1824" y="135093"/>
            <a:ext cx="8574622" cy="2616199"/>
          </a:xfrm>
        </p:spPr>
        <p:txBody>
          <a:bodyPr/>
          <a:lstStyle/>
          <a:p>
            <a:r>
              <a:rPr lang="en-US" dirty="0" smtClean="0"/>
              <a:t>Are You Distracted?</a:t>
            </a:r>
            <a:endParaRPr lang="en-US" dirty="0"/>
          </a:p>
        </p:txBody>
      </p:sp>
      <p:sp>
        <p:nvSpPr>
          <p:cNvPr id="3" name="Subtitle 2"/>
          <p:cNvSpPr>
            <a:spLocks noGrp="1"/>
          </p:cNvSpPr>
          <p:nvPr>
            <p:ph type="subTitle" idx="1"/>
          </p:nvPr>
        </p:nvSpPr>
        <p:spPr>
          <a:xfrm>
            <a:off x="4515357" y="2751292"/>
            <a:ext cx="6987666" cy="2633509"/>
          </a:xfrm>
        </p:spPr>
        <p:txBody>
          <a:bodyPr>
            <a:normAutofit fontScale="92500"/>
          </a:bodyPr>
          <a:lstStyle/>
          <a:p>
            <a:pPr algn="ctr"/>
            <a:r>
              <a:rPr lang="en-US" sz="3200" dirty="0"/>
              <a:t>And this I speak for your own profit; not that I may cast a snare upon you, but for that which is comely, and that ye may attend upon the Lord without distraction</a:t>
            </a:r>
            <a:r>
              <a:rPr lang="en-US" sz="3200" dirty="0" smtClean="0"/>
              <a:t>.</a:t>
            </a:r>
          </a:p>
          <a:p>
            <a:pPr algn="ctr"/>
            <a:r>
              <a:rPr lang="en-US" sz="3200" dirty="0" smtClean="0"/>
              <a:t>I Corinthians 7:35 (KJV)</a:t>
            </a:r>
            <a:endParaRPr lang="en-US" sz="3200" dirty="0"/>
          </a:p>
        </p:txBody>
      </p:sp>
    </p:spTree>
    <p:extLst>
      <p:ext uri="{BB962C8B-B14F-4D97-AF65-F5344CB8AC3E}">
        <p14:creationId xmlns:p14="http://schemas.microsoft.com/office/powerpoint/2010/main" val="258432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r>
              <a:rPr lang="en-US" sz="3200" dirty="0" smtClean="0"/>
              <a:t>(Social) Media</a:t>
            </a:r>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342172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951431"/>
          </a:xfrm>
        </p:spPr>
        <p:txBody>
          <a:bodyPr>
            <a:normAutofit fontScale="90000"/>
          </a:bodyPr>
          <a:lstStyle/>
          <a:p>
            <a:r>
              <a:rPr lang="en-US" sz="6000" dirty="0" smtClean="0"/>
              <a:t>(Social) Media</a:t>
            </a:r>
            <a:endParaRPr lang="en-US" sz="6000" dirty="0"/>
          </a:p>
        </p:txBody>
      </p:sp>
      <p:sp>
        <p:nvSpPr>
          <p:cNvPr id="3" name="Content Placeholder 2"/>
          <p:cNvSpPr>
            <a:spLocks noGrp="1"/>
          </p:cNvSpPr>
          <p:nvPr>
            <p:ph idx="1"/>
          </p:nvPr>
        </p:nvSpPr>
        <p:spPr>
          <a:xfrm>
            <a:off x="1484310" y="951431"/>
            <a:ext cx="10146515" cy="5406640"/>
          </a:xfrm>
        </p:spPr>
        <p:txBody>
          <a:bodyPr>
            <a:normAutofit/>
          </a:bodyPr>
          <a:lstStyle/>
          <a:p>
            <a:r>
              <a:rPr lang="en-US" sz="2800" b="1" u="sng" dirty="0" smtClean="0"/>
              <a:t>Matthew 16:24</a:t>
            </a:r>
            <a:r>
              <a:rPr lang="en-US" sz="2800" dirty="0"/>
              <a:t>-“If any of you wants to be my follower, you must turn from your selfish ways, take up your cross, and follow me</a:t>
            </a:r>
            <a:r>
              <a:rPr lang="en-US" sz="2800" dirty="0" smtClean="0"/>
              <a:t>.”</a:t>
            </a:r>
            <a:endParaRPr lang="en-US" sz="2800" b="1" u="sng" dirty="0" smtClean="0"/>
          </a:p>
          <a:p>
            <a:r>
              <a:rPr lang="en-US" sz="2800" b="1" u="sng" dirty="0" smtClean="0"/>
              <a:t>Galatians </a:t>
            </a:r>
            <a:r>
              <a:rPr lang="en-US" sz="2800" b="1" u="sng" dirty="0"/>
              <a:t>5:1</a:t>
            </a:r>
            <a:r>
              <a:rPr lang="en-US" sz="2800" dirty="0"/>
              <a:t>-So Christ has truly set us free. Now make sure that you stay free, and don’t get tied up again in slavery to the law</a:t>
            </a:r>
            <a:r>
              <a:rPr lang="en-US" sz="2800" dirty="0" smtClean="0"/>
              <a:t>.</a:t>
            </a:r>
          </a:p>
          <a:p>
            <a:r>
              <a:rPr lang="en-US" sz="2800" b="1" u="sng" dirty="0"/>
              <a:t>Romans 12:2</a:t>
            </a:r>
            <a:r>
              <a:rPr lang="en-US" sz="2800" dirty="0"/>
              <a:t>-Don’t copy the behavior and customs of this world, but let God transform you into a new person by changing the way you think. Then you will learn to know God’s will for you, which is good and pleasing and perfect</a:t>
            </a:r>
            <a:r>
              <a:rPr lang="en-US" sz="2800" dirty="0" smtClean="0"/>
              <a:t>.</a:t>
            </a:r>
          </a:p>
          <a:p>
            <a:r>
              <a:rPr lang="en-US" sz="2800" b="1" u="sng" dirty="0"/>
              <a:t>Matthew 11:30</a:t>
            </a:r>
            <a:r>
              <a:rPr lang="en-US" sz="2800" dirty="0"/>
              <a:t>-For my yoke is easy to bear, and the burden I give you is light</a:t>
            </a:r>
            <a:r>
              <a:rPr lang="en-US" sz="2800" dirty="0" smtClean="0"/>
              <a:t>.”</a:t>
            </a:r>
          </a:p>
          <a:p>
            <a:endParaRPr lang="en-US" dirty="0"/>
          </a:p>
        </p:txBody>
      </p:sp>
    </p:spTree>
    <p:extLst>
      <p:ext uri="{BB962C8B-B14F-4D97-AF65-F5344CB8AC3E}">
        <p14:creationId xmlns:p14="http://schemas.microsoft.com/office/powerpoint/2010/main" val="33803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r>
              <a:rPr lang="en-US" sz="3200" dirty="0" smtClean="0"/>
              <a:t>“Church”</a:t>
            </a:r>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505999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76912"/>
            <a:ext cx="10018713" cy="1182167"/>
          </a:xfrm>
        </p:spPr>
        <p:txBody>
          <a:bodyPr>
            <a:normAutofit/>
          </a:bodyPr>
          <a:lstStyle/>
          <a:p>
            <a:r>
              <a:rPr lang="en-US" sz="6000" dirty="0" smtClean="0"/>
              <a:t>“Church”</a:t>
            </a:r>
            <a:endParaRPr lang="en-US" sz="6000" dirty="0"/>
          </a:p>
        </p:txBody>
      </p:sp>
      <p:sp>
        <p:nvSpPr>
          <p:cNvPr id="3" name="Content Placeholder 2"/>
          <p:cNvSpPr>
            <a:spLocks noGrp="1"/>
          </p:cNvSpPr>
          <p:nvPr>
            <p:ph idx="1"/>
          </p:nvPr>
        </p:nvSpPr>
        <p:spPr>
          <a:xfrm>
            <a:off x="1484311" y="1259079"/>
            <a:ext cx="10018711" cy="4996442"/>
          </a:xfrm>
        </p:spPr>
        <p:txBody>
          <a:bodyPr>
            <a:normAutofit fontScale="92500" lnSpcReduction="20000"/>
          </a:bodyPr>
          <a:lstStyle/>
          <a:p>
            <a:r>
              <a:rPr lang="en-US" sz="3200" b="1" u="sng" dirty="0"/>
              <a:t>Romans 3:23</a:t>
            </a:r>
            <a:r>
              <a:rPr lang="en-US" sz="3200" dirty="0"/>
              <a:t>-for all have sinned and fall short of the glory of God</a:t>
            </a:r>
            <a:r>
              <a:rPr lang="en-US" sz="3200" dirty="0" smtClean="0"/>
              <a:t>,</a:t>
            </a:r>
          </a:p>
          <a:p>
            <a:r>
              <a:rPr lang="en-US" sz="3200" b="1" u="sng" dirty="0" smtClean="0"/>
              <a:t>Hebrews 10:25</a:t>
            </a:r>
            <a:r>
              <a:rPr lang="en-US" sz="3200" dirty="0"/>
              <a:t>-And let us not neglect our meeting together, as some people do, but encourage one another, especially now that the day of his return is drawing near</a:t>
            </a:r>
            <a:r>
              <a:rPr lang="en-US" sz="3200" dirty="0" smtClean="0"/>
              <a:t>.</a:t>
            </a:r>
          </a:p>
          <a:p>
            <a:r>
              <a:rPr lang="en-US" sz="3200" b="1" u="sng" dirty="0"/>
              <a:t>1 Corinthians 14:26</a:t>
            </a:r>
            <a:r>
              <a:rPr lang="en-US" sz="3200" dirty="0"/>
              <a:t>- Well, my brothers and sisters, let’s summarize. When you meet together, one will sing, another will teach, another will tell some special revelation God has given, one will speak in tongues, and another will interpret what is said. But everything that is done must strengthen all of you.</a:t>
            </a:r>
            <a:endParaRPr lang="en-US" sz="3200" dirty="0" smtClean="0"/>
          </a:p>
          <a:p>
            <a:endParaRPr lang="en-US" dirty="0"/>
          </a:p>
        </p:txBody>
      </p:sp>
    </p:spTree>
    <p:extLst>
      <p:ext uri="{BB962C8B-B14F-4D97-AF65-F5344CB8AC3E}">
        <p14:creationId xmlns:p14="http://schemas.microsoft.com/office/powerpoint/2010/main" val="51674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r>
              <a:rPr lang="en-US" sz="3200" dirty="0" smtClean="0"/>
              <a:t>Relationships</a:t>
            </a:r>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2626917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5279"/>
            <a:ext cx="10018713" cy="1062526"/>
          </a:xfrm>
        </p:spPr>
        <p:txBody>
          <a:bodyPr>
            <a:normAutofit/>
          </a:bodyPr>
          <a:lstStyle/>
          <a:p>
            <a:r>
              <a:rPr lang="en-US" sz="6000" dirty="0" smtClean="0"/>
              <a:t>Relationships</a:t>
            </a:r>
            <a:endParaRPr lang="en-US" sz="6000" dirty="0"/>
          </a:p>
        </p:txBody>
      </p:sp>
      <p:sp>
        <p:nvSpPr>
          <p:cNvPr id="3" name="Content Placeholder 2"/>
          <p:cNvSpPr>
            <a:spLocks noGrp="1"/>
          </p:cNvSpPr>
          <p:nvPr>
            <p:ph idx="1"/>
          </p:nvPr>
        </p:nvSpPr>
        <p:spPr>
          <a:xfrm>
            <a:off x="1484310" y="1207805"/>
            <a:ext cx="9864505" cy="4583395"/>
          </a:xfrm>
        </p:spPr>
        <p:txBody>
          <a:bodyPr>
            <a:noAutofit/>
          </a:bodyPr>
          <a:lstStyle/>
          <a:p>
            <a:r>
              <a:rPr lang="en-US" sz="3400" b="1" u="sng" dirty="0"/>
              <a:t>2 Corinthians 6:14</a:t>
            </a:r>
            <a:r>
              <a:rPr lang="en-US" sz="3400" dirty="0"/>
              <a:t>-Don’t team up with those who are unbelievers. How can righteousness be a partner with wickedness? How can light live with darkness</a:t>
            </a:r>
            <a:r>
              <a:rPr lang="en-US" sz="3400" dirty="0" smtClean="0"/>
              <a:t>?</a:t>
            </a:r>
          </a:p>
          <a:p>
            <a:r>
              <a:rPr lang="en-US" sz="3400" b="1" u="sng" dirty="0"/>
              <a:t>1 Corinthians 15:33</a:t>
            </a:r>
            <a:r>
              <a:rPr lang="en-US" sz="3400" dirty="0"/>
              <a:t>-Don’t be fooled by those who say such things, for “bad company corrupts good character</a:t>
            </a:r>
            <a:r>
              <a:rPr lang="en-US" sz="3400" dirty="0" smtClean="0"/>
              <a:t>.”</a:t>
            </a:r>
          </a:p>
          <a:p>
            <a:r>
              <a:rPr lang="en-US" sz="3400" b="1" u="sng" dirty="0" err="1" smtClean="0"/>
              <a:t>Ecclesiates</a:t>
            </a:r>
            <a:r>
              <a:rPr lang="en-US" sz="3400" b="1" u="sng" dirty="0"/>
              <a:t> 4:9</a:t>
            </a:r>
            <a:r>
              <a:rPr lang="en-US" sz="3400" dirty="0"/>
              <a:t>-Two people are better off than one, for they can help each other succeed.</a:t>
            </a:r>
            <a:endParaRPr lang="en-US" sz="3400" dirty="0"/>
          </a:p>
        </p:txBody>
      </p:sp>
    </p:spTree>
    <p:extLst>
      <p:ext uri="{BB962C8B-B14F-4D97-AF65-F5344CB8AC3E}">
        <p14:creationId xmlns:p14="http://schemas.microsoft.com/office/powerpoint/2010/main" val="818125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r>
              <a:rPr lang="en-US" sz="3200" dirty="0" smtClean="0"/>
              <a:t>Routine/Service</a:t>
            </a:r>
            <a:endParaRPr lang="en-US" sz="3200" dirty="0"/>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1093291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6912"/>
            <a:ext cx="10018713" cy="994160"/>
          </a:xfrm>
        </p:spPr>
        <p:txBody>
          <a:bodyPr>
            <a:normAutofit fontScale="90000"/>
          </a:bodyPr>
          <a:lstStyle/>
          <a:p>
            <a:r>
              <a:rPr lang="en-US" sz="6000" dirty="0" smtClean="0"/>
              <a:t>Routine/Service</a:t>
            </a:r>
            <a:endParaRPr lang="en-US" sz="6000" dirty="0"/>
          </a:p>
        </p:txBody>
      </p:sp>
      <p:sp>
        <p:nvSpPr>
          <p:cNvPr id="3" name="Content Placeholder 2"/>
          <p:cNvSpPr>
            <a:spLocks noGrp="1"/>
          </p:cNvSpPr>
          <p:nvPr>
            <p:ph idx="1"/>
          </p:nvPr>
        </p:nvSpPr>
        <p:spPr>
          <a:xfrm>
            <a:off x="1484310" y="1071073"/>
            <a:ext cx="10018713" cy="5363910"/>
          </a:xfrm>
        </p:spPr>
        <p:txBody>
          <a:bodyPr>
            <a:normAutofit fontScale="92500" lnSpcReduction="10000"/>
          </a:bodyPr>
          <a:lstStyle/>
          <a:p>
            <a:pPr lvl="0">
              <a:buClr>
                <a:srgbClr val="EB8F22">
                  <a:lumMod val="75000"/>
                </a:srgbClr>
              </a:buClr>
            </a:pPr>
            <a:r>
              <a:rPr lang="en-US" sz="3000" b="1" u="sng" dirty="0">
                <a:solidFill>
                  <a:prstClr val="black"/>
                </a:solidFill>
              </a:rPr>
              <a:t>Matthew 6:5-</a:t>
            </a:r>
            <a:r>
              <a:rPr lang="en-US" sz="3000" dirty="0">
                <a:solidFill>
                  <a:prstClr val="black"/>
                </a:solidFill>
              </a:rPr>
              <a:t>“When you pray, don’t be like the hypocrites who love to pray publicly on street corners and in the synagogues where everyone can see them. I tell you the truth, that is all the reward they will ever get.</a:t>
            </a:r>
          </a:p>
          <a:p>
            <a:pPr lvl="0">
              <a:buClr>
                <a:srgbClr val="EB8F22">
                  <a:lumMod val="75000"/>
                </a:srgbClr>
              </a:buClr>
            </a:pPr>
            <a:r>
              <a:rPr lang="en-US" sz="3000" b="1" u="sng" dirty="0">
                <a:solidFill>
                  <a:prstClr val="black"/>
                </a:solidFill>
              </a:rPr>
              <a:t>Matthew 6:16-</a:t>
            </a:r>
            <a:r>
              <a:rPr lang="en-US" sz="3000" dirty="0">
                <a:solidFill>
                  <a:prstClr val="black"/>
                </a:solidFill>
              </a:rPr>
              <a:t>“And when you fast, don’t make it obvious, as the hypocrites do, for they try to look miserable and disheveled so people will admire them for their fasting. I tell you the truth, that is the only reward they will ever get</a:t>
            </a:r>
            <a:r>
              <a:rPr lang="en-US" sz="3000" dirty="0" smtClean="0">
                <a:solidFill>
                  <a:prstClr val="black"/>
                </a:solidFill>
              </a:rPr>
              <a:t>.</a:t>
            </a:r>
          </a:p>
          <a:p>
            <a:r>
              <a:rPr lang="en-US" sz="3000" b="1" u="sng" dirty="0">
                <a:solidFill>
                  <a:prstClr val="black"/>
                </a:solidFill>
              </a:rPr>
              <a:t>Isaiah 29:13</a:t>
            </a:r>
            <a:r>
              <a:rPr lang="en-US" sz="3000" dirty="0">
                <a:solidFill>
                  <a:prstClr val="black"/>
                </a:solidFill>
              </a:rPr>
              <a:t>-And so the Lord says</a:t>
            </a:r>
            <a:r>
              <a:rPr lang="en-US" sz="3000" dirty="0" smtClean="0">
                <a:solidFill>
                  <a:prstClr val="black"/>
                </a:solidFill>
              </a:rPr>
              <a:t>, “</a:t>
            </a:r>
            <a:r>
              <a:rPr lang="en-US" sz="3000" dirty="0">
                <a:solidFill>
                  <a:prstClr val="black"/>
                </a:solidFill>
              </a:rPr>
              <a:t>These people say they are </a:t>
            </a:r>
            <a:r>
              <a:rPr lang="en-US" sz="3000" dirty="0" smtClean="0">
                <a:solidFill>
                  <a:prstClr val="black"/>
                </a:solidFill>
              </a:rPr>
              <a:t>mine. They </a:t>
            </a:r>
            <a:r>
              <a:rPr lang="en-US" sz="3000" dirty="0">
                <a:solidFill>
                  <a:prstClr val="black"/>
                </a:solidFill>
              </a:rPr>
              <a:t>honor me with their </a:t>
            </a:r>
            <a:r>
              <a:rPr lang="en-US" sz="3000" dirty="0" smtClean="0">
                <a:solidFill>
                  <a:prstClr val="black"/>
                </a:solidFill>
              </a:rPr>
              <a:t>lips, but </a:t>
            </a:r>
            <a:r>
              <a:rPr lang="en-US" sz="3000" dirty="0">
                <a:solidFill>
                  <a:prstClr val="black"/>
                </a:solidFill>
              </a:rPr>
              <a:t>their hearts are far from </a:t>
            </a:r>
            <a:r>
              <a:rPr lang="en-US" sz="3000" dirty="0" smtClean="0">
                <a:solidFill>
                  <a:prstClr val="black"/>
                </a:solidFill>
              </a:rPr>
              <a:t>me. And </a:t>
            </a:r>
            <a:r>
              <a:rPr lang="en-US" sz="3000" dirty="0">
                <a:solidFill>
                  <a:prstClr val="black"/>
                </a:solidFill>
              </a:rPr>
              <a:t>their worship of </a:t>
            </a:r>
            <a:r>
              <a:rPr lang="en-US" sz="3000" dirty="0" smtClean="0">
                <a:solidFill>
                  <a:prstClr val="black"/>
                </a:solidFill>
              </a:rPr>
              <a:t>me is </a:t>
            </a:r>
            <a:r>
              <a:rPr lang="en-US" sz="3000" dirty="0">
                <a:solidFill>
                  <a:prstClr val="black"/>
                </a:solidFill>
              </a:rPr>
              <a:t>nothing but man-made rules learned by rote.</a:t>
            </a:r>
            <a:endParaRPr lang="en-US" dirty="0"/>
          </a:p>
        </p:txBody>
      </p:sp>
    </p:spTree>
    <p:extLst>
      <p:ext uri="{BB962C8B-B14F-4D97-AF65-F5344CB8AC3E}">
        <p14:creationId xmlns:p14="http://schemas.microsoft.com/office/powerpoint/2010/main" val="2571257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Work</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1841234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985614"/>
          </a:xfrm>
        </p:spPr>
        <p:txBody>
          <a:bodyPr>
            <a:normAutofit fontScale="90000"/>
          </a:bodyPr>
          <a:lstStyle/>
          <a:p>
            <a:r>
              <a:rPr lang="en-US" sz="6000" dirty="0" smtClean="0"/>
              <a:t>Work</a:t>
            </a:r>
            <a:endParaRPr lang="en-US" sz="6000" dirty="0"/>
          </a:p>
        </p:txBody>
      </p:sp>
      <p:sp>
        <p:nvSpPr>
          <p:cNvPr id="3" name="Content Placeholder 2"/>
          <p:cNvSpPr>
            <a:spLocks noGrp="1"/>
          </p:cNvSpPr>
          <p:nvPr>
            <p:ph idx="1"/>
          </p:nvPr>
        </p:nvSpPr>
        <p:spPr>
          <a:xfrm>
            <a:off x="1484311" y="985615"/>
            <a:ext cx="10018712" cy="4805586"/>
          </a:xfrm>
        </p:spPr>
        <p:txBody>
          <a:bodyPr>
            <a:normAutofit/>
          </a:bodyPr>
          <a:lstStyle/>
          <a:p>
            <a:r>
              <a:rPr lang="en-US" sz="3200" b="1" u="sng" dirty="0"/>
              <a:t>Luke 10:41-42</a:t>
            </a:r>
            <a:r>
              <a:rPr lang="en-US" sz="3200" dirty="0"/>
              <a:t>-But the Lord said to her, “My dear Martha, you are worried and upset over all these details! </a:t>
            </a:r>
            <a:r>
              <a:rPr lang="en-US" sz="3200" dirty="0" smtClean="0"/>
              <a:t>There </a:t>
            </a:r>
            <a:r>
              <a:rPr lang="en-US" sz="3200" dirty="0"/>
              <a:t>is only one thing worth being concerned about. Mary has discovered it, and it will not be taken away from her</a:t>
            </a:r>
            <a:r>
              <a:rPr lang="en-US" sz="3200" dirty="0" smtClean="0"/>
              <a:t>.”</a:t>
            </a:r>
          </a:p>
          <a:p>
            <a:r>
              <a:rPr lang="en-US" sz="3200" b="1" u="sng" dirty="0" smtClean="0"/>
              <a:t>Luke 12:20-21-</a:t>
            </a:r>
            <a:r>
              <a:rPr lang="en-US" sz="3200" dirty="0" smtClean="0"/>
              <a:t>“But </a:t>
            </a:r>
            <a:r>
              <a:rPr lang="en-US" sz="3200" dirty="0"/>
              <a:t>God said to him, ‘You fool! You will die this very night. Then who will get everything you worked </a:t>
            </a:r>
            <a:r>
              <a:rPr lang="en-US" sz="3200" dirty="0" smtClean="0"/>
              <a:t>for? Yes</a:t>
            </a:r>
            <a:r>
              <a:rPr lang="en-US" sz="3200" dirty="0"/>
              <a:t>, a person is a fool to store up earthly wealth but not have a rich relationship with God.”</a:t>
            </a:r>
            <a:endParaRPr lang="en-US" sz="3200" dirty="0"/>
          </a:p>
        </p:txBody>
      </p:sp>
    </p:spTree>
    <p:extLst>
      <p:ext uri="{BB962C8B-B14F-4D97-AF65-F5344CB8AC3E}">
        <p14:creationId xmlns:p14="http://schemas.microsoft.com/office/powerpoint/2010/main" val="146435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normAutofit/>
          </a:bodyPr>
          <a:lstStyle/>
          <a:p>
            <a:r>
              <a:rPr lang="en-US" sz="6000" dirty="0" smtClean="0"/>
              <a:t>Distraction</a:t>
            </a:r>
            <a:endParaRPr lang="en-US" sz="6000" dirty="0"/>
          </a:p>
        </p:txBody>
      </p:sp>
      <p:sp>
        <p:nvSpPr>
          <p:cNvPr id="3" name="Content Placeholder 2"/>
          <p:cNvSpPr>
            <a:spLocks noGrp="1"/>
          </p:cNvSpPr>
          <p:nvPr>
            <p:ph idx="1"/>
          </p:nvPr>
        </p:nvSpPr>
        <p:spPr>
          <a:xfrm>
            <a:off x="1484309" y="1380365"/>
            <a:ext cx="10508088" cy="4737214"/>
          </a:xfrm>
        </p:spPr>
        <p:txBody>
          <a:bodyPr>
            <a:noAutofit/>
          </a:bodyPr>
          <a:lstStyle/>
          <a:p>
            <a:pPr marL="0" indent="0">
              <a:buNone/>
            </a:pPr>
            <a:r>
              <a:rPr lang="en-US" sz="3600" dirty="0"/>
              <a:t>1. The act of distracting; a drawing apart; separation. To create distractions among us. </a:t>
            </a:r>
            <a:endParaRPr lang="en-US" sz="3600" dirty="0" smtClean="0"/>
          </a:p>
          <a:p>
            <a:pPr marL="0" indent="0">
              <a:buNone/>
            </a:pPr>
            <a:r>
              <a:rPr lang="en-US" sz="3600" dirty="0" smtClean="0"/>
              <a:t>2</a:t>
            </a:r>
            <a:r>
              <a:rPr lang="en-US" sz="3600" dirty="0"/>
              <a:t>. That which diverts attention; a diversion. </a:t>
            </a:r>
            <a:endParaRPr lang="en-US" sz="3600" dirty="0" smtClean="0"/>
          </a:p>
          <a:p>
            <a:pPr marL="0" indent="0">
              <a:buNone/>
            </a:pPr>
            <a:r>
              <a:rPr lang="en-US" sz="3600" dirty="0" smtClean="0"/>
              <a:t>3</a:t>
            </a:r>
            <a:r>
              <a:rPr lang="en-US" sz="3600" dirty="0"/>
              <a:t>. A diversity of direction; detachment. </a:t>
            </a:r>
            <a:endParaRPr lang="en-US" sz="3600" dirty="0" smtClean="0"/>
          </a:p>
          <a:p>
            <a:pPr marL="0" indent="0">
              <a:buNone/>
            </a:pPr>
            <a:r>
              <a:rPr lang="en-US" sz="3600" dirty="0" smtClean="0"/>
              <a:t>4</a:t>
            </a:r>
            <a:r>
              <a:rPr lang="en-US" sz="3600" dirty="0"/>
              <a:t>. State in which the attention is called in different ways; confusion; perplexity</a:t>
            </a:r>
          </a:p>
        </p:txBody>
      </p:sp>
    </p:spTree>
    <p:extLst>
      <p:ext uri="{BB962C8B-B14F-4D97-AF65-F5344CB8AC3E}">
        <p14:creationId xmlns:p14="http://schemas.microsoft.com/office/powerpoint/2010/main" val="881367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r>
              <a:rPr lang="en-US" sz="3200" dirty="0" smtClean="0"/>
              <a:t>Hobbies/Entertainment</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1922198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
            <a:ext cx="10018713" cy="931492"/>
          </a:xfrm>
        </p:spPr>
        <p:txBody>
          <a:bodyPr>
            <a:normAutofit fontScale="90000"/>
          </a:bodyPr>
          <a:lstStyle/>
          <a:p>
            <a:r>
              <a:rPr lang="en-US" sz="6000" dirty="0" smtClean="0"/>
              <a:t>Hobbies/Entertainment</a:t>
            </a:r>
            <a:endParaRPr lang="en-US" sz="6000" dirty="0"/>
          </a:p>
        </p:txBody>
      </p:sp>
      <p:sp>
        <p:nvSpPr>
          <p:cNvPr id="3" name="Content Placeholder 2"/>
          <p:cNvSpPr>
            <a:spLocks noGrp="1"/>
          </p:cNvSpPr>
          <p:nvPr>
            <p:ph idx="1"/>
          </p:nvPr>
        </p:nvSpPr>
        <p:spPr>
          <a:xfrm>
            <a:off x="1484311" y="931494"/>
            <a:ext cx="9890142" cy="5332574"/>
          </a:xfrm>
        </p:spPr>
        <p:txBody>
          <a:bodyPr>
            <a:normAutofit fontScale="92500"/>
          </a:bodyPr>
          <a:lstStyle/>
          <a:p>
            <a:r>
              <a:rPr lang="en-US" sz="3200" b="1" u="sng" dirty="0"/>
              <a:t>Exodus </a:t>
            </a:r>
            <a:r>
              <a:rPr lang="en-US" sz="3200" b="1" u="sng" dirty="0" smtClean="0"/>
              <a:t>20:3</a:t>
            </a:r>
            <a:r>
              <a:rPr lang="en-US" sz="3200" dirty="0"/>
              <a:t>-Thou shalt have no other gods before me</a:t>
            </a:r>
            <a:r>
              <a:rPr lang="en-US" sz="3200" dirty="0" smtClean="0"/>
              <a:t>.</a:t>
            </a:r>
          </a:p>
          <a:p>
            <a:r>
              <a:rPr lang="en-US" sz="3200" b="1" u="sng" dirty="0"/>
              <a:t>Philippians 4:8</a:t>
            </a:r>
            <a:r>
              <a:rPr lang="en-US" sz="3200" dirty="0"/>
              <a:t>-Christian brothers, keep your minds thinking about whatever is true, whatever is respected, whatever is right, whatever is pure, whatever can be loved, and whatever is well thought of. If there is anything good and worth giving thanks for, think about these things</a:t>
            </a:r>
            <a:r>
              <a:rPr lang="en-US" sz="3200" dirty="0" smtClean="0"/>
              <a:t>.</a:t>
            </a:r>
          </a:p>
          <a:p>
            <a:r>
              <a:rPr lang="en-US" sz="3200" b="1" u="sng" dirty="0"/>
              <a:t>Colossians 3:5</a:t>
            </a:r>
            <a:r>
              <a:rPr lang="en-US" sz="3200" dirty="0"/>
              <a:t>-Destroy the desires to sin that are in you. These desires are: sex sins, anything that is not clean, a desire for sex sins, and wanting something someone else has. This is worshiping a god.</a:t>
            </a:r>
            <a:endParaRPr lang="en-US" sz="3200" dirty="0" smtClean="0"/>
          </a:p>
          <a:p>
            <a:endParaRPr lang="en-US" dirty="0"/>
          </a:p>
        </p:txBody>
      </p:sp>
    </p:spTree>
    <p:extLst>
      <p:ext uri="{BB962C8B-B14F-4D97-AF65-F5344CB8AC3E}">
        <p14:creationId xmlns:p14="http://schemas.microsoft.com/office/powerpoint/2010/main" val="3735429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r>
              <a:rPr lang="en-US" sz="3200" dirty="0" smtClean="0"/>
              <a:t>“Blessings”</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640481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
            <a:ext cx="10018713" cy="914400"/>
          </a:xfrm>
        </p:spPr>
        <p:txBody>
          <a:bodyPr>
            <a:normAutofit fontScale="90000"/>
          </a:bodyPr>
          <a:lstStyle/>
          <a:p>
            <a:r>
              <a:rPr lang="en-US" sz="6000" dirty="0" smtClean="0"/>
              <a:t>“Blessings”</a:t>
            </a:r>
            <a:endParaRPr lang="en-US" sz="6000" dirty="0"/>
          </a:p>
        </p:txBody>
      </p:sp>
      <p:sp>
        <p:nvSpPr>
          <p:cNvPr id="3" name="Content Placeholder 2"/>
          <p:cNvSpPr>
            <a:spLocks noGrp="1"/>
          </p:cNvSpPr>
          <p:nvPr>
            <p:ph idx="1"/>
          </p:nvPr>
        </p:nvSpPr>
        <p:spPr>
          <a:xfrm>
            <a:off x="1484310" y="914401"/>
            <a:ext cx="9890142" cy="5244269"/>
          </a:xfrm>
        </p:spPr>
        <p:txBody>
          <a:bodyPr/>
          <a:lstStyle/>
          <a:p>
            <a:r>
              <a:rPr lang="en-US" sz="3200" b="1" u="sng" dirty="0" err="1" smtClean="0"/>
              <a:t>Provers</a:t>
            </a:r>
            <a:r>
              <a:rPr lang="en-US" sz="3200" b="1" u="sng" dirty="0"/>
              <a:t> 10:22</a:t>
            </a:r>
            <a:r>
              <a:rPr lang="en-US" sz="3200" dirty="0"/>
              <a:t>-The blessing of the Lord makes one </a:t>
            </a:r>
            <a:r>
              <a:rPr lang="en-US" sz="3200" dirty="0" smtClean="0"/>
              <a:t>rich, And </a:t>
            </a:r>
            <a:r>
              <a:rPr lang="en-US" sz="3200" dirty="0"/>
              <a:t>He adds no sorrow with it</a:t>
            </a:r>
            <a:r>
              <a:rPr lang="en-US" sz="3200" dirty="0" smtClean="0"/>
              <a:t>.</a:t>
            </a:r>
          </a:p>
          <a:p>
            <a:r>
              <a:rPr lang="en-US" sz="3200" b="1" u="sng" dirty="0"/>
              <a:t>Matthew 6:33</a:t>
            </a:r>
            <a:r>
              <a:rPr lang="en-US" sz="3200" dirty="0"/>
              <a:t>-But seek first the kingdom of God and His righteousness, and all these things shall be added to you</a:t>
            </a:r>
            <a:r>
              <a:rPr lang="en-US" sz="3200" dirty="0" smtClean="0"/>
              <a:t>.</a:t>
            </a:r>
          </a:p>
          <a:p>
            <a:r>
              <a:rPr lang="en-US" sz="3200" b="1" u="sng" dirty="0"/>
              <a:t>Philippians 4:19</a:t>
            </a:r>
            <a:r>
              <a:rPr lang="en-US" sz="3200" dirty="0"/>
              <a:t>-And this same God who takes care of me will supply all your needs from his glorious riches, which have been given to us in Christ Jesus.</a:t>
            </a:r>
          </a:p>
          <a:p>
            <a:endParaRPr lang="en-US" dirty="0" smtClean="0"/>
          </a:p>
          <a:p>
            <a:endParaRPr lang="en-US" dirty="0"/>
          </a:p>
        </p:txBody>
      </p:sp>
    </p:spTree>
    <p:extLst>
      <p:ext uri="{BB962C8B-B14F-4D97-AF65-F5344CB8AC3E}">
        <p14:creationId xmlns:p14="http://schemas.microsoft.com/office/powerpoint/2010/main" val="1501160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r>
              <a:rPr lang="en-US" sz="3200" dirty="0" smtClean="0"/>
              <a:t>Self/Flesh/Lust</a:t>
            </a:r>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1525462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974221"/>
          </a:xfrm>
        </p:spPr>
        <p:txBody>
          <a:bodyPr>
            <a:normAutofit fontScale="90000"/>
          </a:bodyPr>
          <a:lstStyle/>
          <a:p>
            <a:r>
              <a:rPr lang="en-US" sz="6000" dirty="0" smtClean="0"/>
              <a:t>Self/Flesh/Lust</a:t>
            </a:r>
            <a:endParaRPr lang="en-US" sz="6000" dirty="0"/>
          </a:p>
        </p:txBody>
      </p:sp>
      <p:sp>
        <p:nvSpPr>
          <p:cNvPr id="3" name="Content Placeholder 2"/>
          <p:cNvSpPr>
            <a:spLocks noGrp="1"/>
          </p:cNvSpPr>
          <p:nvPr>
            <p:ph idx="1"/>
          </p:nvPr>
        </p:nvSpPr>
        <p:spPr>
          <a:xfrm>
            <a:off x="1484310" y="974221"/>
            <a:ext cx="9915779" cy="5358213"/>
          </a:xfrm>
        </p:spPr>
        <p:txBody>
          <a:bodyPr>
            <a:normAutofit fontScale="92500" lnSpcReduction="10000"/>
          </a:bodyPr>
          <a:lstStyle/>
          <a:p>
            <a:r>
              <a:rPr lang="en-US" sz="2800" b="1" u="sng" dirty="0"/>
              <a:t>Romans 8:6-7</a:t>
            </a:r>
            <a:r>
              <a:rPr lang="en-US" sz="2800" dirty="0"/>
              <a:t>-For to be carnally minded is death; but to be spiritually minded is life and </a:t>
            </a:r>
            <a:r>
              <a:rPr lang="en-US" sz="2800" dirty="0" smtClean="0"/>
              <a:t>peace. Because </a:t>
            </a:r>
            <a:r>
              <a:rPr lang="en-US" sz="2800" dirty="0"/>
              <a:t>the carnal mind is enmity against God: for it is not subject to the law of God, neither indeed can be</a:t>
            </a:r>
            <a:r>
              <a:rPr lang="en-US" sz="2800" dirty="0" smtClean="0"/>
              <a:t>.</a:t>
            </a:r>
          </a:p>
          <a:p>
            <a:r>
              <a:rPr lang="en-US" sz="2800" b="1" u="sng" dirty="0"/>
              <a:t>Romans 8:12-13</a:t>
            </a:r>
            <a:r>
              <a:rPr lang="en-US" sz="2800" dirty="0"/>
              <a:t>-Therefore, brothers and sisters, we have an obligation—but it is not to the flesh, to live according to it. </a:t>
            </a:r>
            <a:r>
              <a:rPr lang="en-US" sz="2800" dirty="0" smtClean="0"/>
              <a:t>For </a:t>
            </a:r>
            <a:r>
              <a:rPr lang="en-US" sz="2800" dirty="0"/>
              <a:t>if you live according to the flesh, you will die; but if by the Spirit you put to death the misdeeds of the body, you will live</a:t>
            </a:r>
            <a:r>
              <a:rPr lang="en-US" sz="2800" dirty="0" smtClean="0"/>
              <a:t>.</a:t>
            </a:r>
          </a:p>
          <a:p>
            <a:r>
              <a:rPr lang="en-US" sz="2800" b="1" u="sng" dirty="0"/>
              <a:t>Galatians 5:16</a:t>
            </a:r>
            <a:r>
              <a:rPr lang="en-US" sz="2800" dirty="0"/>
              <a:t>-So I say, walk by the Spirit, and you will not gratify the desires of the flesh</a:t>
            </a:r>
            <a:r>
              <a:rPr lang="en-US" sz="2800" dirty="0" smtClean="0"/>
              <a:t>.</a:t>
            </a:r>
          </a:p>
          <a:p>
            <a:r>
              <a:rPr lang="en-US" sz="2800" b="1" u="sng" dirty="0"/>
              <a:t>James 1:21-22</a:t>
            </a:r>
            <a:r>
              <a:rPr lang="en-US" sz="2800" dirty="0"/>
              <a:t>-Wherefore lay apart all filthiness and superfluity of naughtiness, and receive with meekness the engrafted word, which is able to save your </a:t>
            </a:r>
            <a:r>
              <a:rPr lang="en-US" sz="2800" dirty="0" smtClean="0"/>
              <a:t>souls. But </a:t>
            </a:r>
            <a:r>
              <a:rPr lang="en-US" sz="2800" dirty="0"/>
              <a:t>be ye doers of the word, and not hearers only, deceiving your own selves.</a:t>
            </a:r>
            <a:endParaRPr lang="en-US" sz="2800" dirty="0"/>
          </a:p>
        </p:txBody>
      </p:sp>
    </p:spTree>
    <p:extLst>
      <p:ext uri="{BB962C8B-B14F-4D97-AF65-F5344CB8AC3E}">
        <p14:creationId xmlns:p14="http://schemas.microsoft.com/office/powerpoint/2010/main" val="3797975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r>
              <a:rPr lang="en-US" sz="3200" dirty="0" smtClean="0"/>
              <a:t>Comparing</a:t>
            </a:r>
            <a:endParaRPr lang="en-US" sz="3200" dirty="0"/>
          </a:p>
        </p:txBody>
      </p:sp>
    </p:spTree>
    <p:extLst>
      <p:ext uri="{BB962C8B-B14F-4D97-AF65-F5344CB8AC3E}">
        <p14:creationId xmlns:p14="http://schemas.microsoft.com/office/powerpoint/2010/main" val="3689825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880217"/>
          </a:xfrm>
        </p:spPr>
        <p:txBody>
          <a:bodyPr/>
          <a:lstStyle/>
          <a:p>
            <a:r>
              <a:rPr lang="en-US" dirty="0" smtClean="0"/>
              <a:t>Comparing</a:t>
            </a:r>
            <a:endParaRPr lang="en-US" dirty="0"/>
          </a:p>
        </p:txBody>
      </p:sp>
      <p:sp>
        <p:nvSpPr>
          <p:cNvPr id="3" name="Content Placeholder 2"/>
          <p:cNvSpPr>
            <a:spLocks noGrp="1"/>
          </p:cNvSpPr>
          <p:nvPr>
            <p:ph idx="1"/>
          </p:nvPr>
        </p:nvSpPr>
        <p:spPr>
          <a:xfrm>
            <a:off x="1484310" y="880217"/>
            <a:ext cx="10146516" cy="5529129"/>
          </a:xfrm>
        </p:spPr>
        <p:txBody>
          <a:bodyPr>
            <a:noAutofit/>
          </a:bodyPr>
          <a:lstStyle/>
          <a:p>
            <a:r>
              <a:rPr lang="en-US" sz="2600" b="1" u="sng" dirty="0" smtClean="0"/>
              <a:t>2 </a:t>
            </a:r>
            <a:r>
              <a:rPr lang="en-US" sz="2600" b="1" u="sng" dirty="0"/>
              <a:t>Corinthians 10:12</a:t>
            </a:r>
            <a:r>
              <a:rPr lang="en-US" sz="2600" dirty="0"/>
              <a:t>-Oh, don’t worry; we wouldn’t dare say that we are as wonderful as these other men who tell you how important they are! But they are only comparing themselves with each other, using themselves as the standard of measurement. How ignorant</a:t>
            </a:r>
            <a:r>
              <a:rPr lang="en-US" sz="2600" dirty="0" smtClean="0"/>
              <a:t>!</a:t>
            </a:r>
          </a:p>
          <a:p>
            <a:r>
              <a:rPr lang="en-US" sz="2600" b="1" u="sng" dirty="0" smtClean="0"/>
              <a:t>Galatians 6:4</a:t>
            </a:r>
            <a:r>
              <a:rPr lang="en-US" sz="2600" dirty="0" smtClean="0"/>
              <a:t>-Pay </a:t>
            </a:r>
            <a:r>
              <a:rPr lang="en-US" sz="2600" dirty="0"/>
              <a:t>careful attention to your own work, for then you will get the satisfaction of a job well done, and you won’t need to compare yourself to anyone else</a:t>
            </a:r>
            <a:r>
              <a:rPr lang="en-US" sz="2600" dirty="0" smtClean="0"/>
              <a:t>.</a:t>
            </a:r>
          </a:p>
          <a:p>
            <a:r>
              <a:rPr lang="en-US" sz="2600" b="1" u="sng" dirty="0" smtClean="0"/>
              <a:t>Philippians 4:11</a:t>
            </a:r>
            <a:r>
              <a:rPr lang="en-US" sz="2600" dirty="0"/>
              <a:t>- Not that I was ever in need, for I have learned how to be content with whatever I have</a:t>
            </a:r>
            <a:r>
              <a:rPr lang="en-US" sz="2600" dirty="0" smtClean="0"/>
              <a:t>.</a:t>
            </a:r>
          </a:p>
        </p:txBody>
      </p:sp>
    </p:spTree>
    <p:extLst>
      <p:ext uri="{BB962C8B-B14F-4D97-AF65-F5344CB8AC3E}">
        <p14:creationId xmlns:p14="http://schemas.microsoft.com/office/powerpoint/2010/main" val="1435828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smtClean="0"/>
              <a:t>Money</a:t>
            </a:r>
          </a:p>
          <a:p>
            <a:pPr marL="342900" indent="-342900">
              <a:buFont typeface="+mj-lt"/>
              <a:buAutoNum type="arabicPeriod"/>
            </a:pPr>
            <a:r>
              <a:rPr lang="en-US" sz="3200" dirty="0"/>
              <a:t> </a:t>
            </a:r>
            <a:r>
              <a:rPr lang="en-US" sz="3200" dirty="0" smtClean="0"/>
              <a:t>(Social) Media</a:t>
            </a:r>
          </a:p>
          <a:p>
            <a:pPr marL="342900" indent="-342900">
              <a:buFont typeface="+mj-lt"/>
              <a:buAutoNum type="arabicPeriod"/>
            </a:pPr>
            <a:r>
              <a:rPr lang="en-US" sz="3200" dirty="0"/>
              <a:t> </a:t>
            </a:r>
            <a:r>
              <a:rPr lang="en-US" sz="3200" dirty="0" smtClean="0"/>
              <a:t>“Church”</a:t>
            </a:r>
          </a:p>
          <a:p>
            <a:pPr marL="342900" indent="-342900">
              <a:buFont typeface="+mj-lt"/>
              <a:buAutoNum type="arabicPeriod"/>
            </a:pPr>
            <a:r>
              <a:rPr lang="en-US" sz="3200" dirty="0"/>
              <a:t> </a:t>
            </a:r>
            <a:r>
              <a:rPr lang="en-US" sz="3200" dirty="0" smtClean="0"/>
              <a:t>Relationships</a:t>
            </a:r>
          </a:p>
          <a:p>
            <a:pPr marL="342900" indent="-342900">
              <a:buFont typeface="+mj-lt"/>
              <a:buAutoNum type="arabicPeriod"/>
            </a:pPr>
            <a:r>
              <a:rPr lang="en-US" sz="3200" dirty="0"/>
              <a:t> </a:t>
            </a:r>
            <a:r>
              <a:rPr lang="en-US" sz="3200" dirty="0" smtClean="0"/>
              <a:t>Routine/Service</a:t>
            </a:r>
            <a:endParaRPr lang="en-US" sz="3200" dirty="0"/>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Work</a:t>
            </a:r>
          </a:p>
          <a:p>
            <a:pPr marL="342900" indent="-342900">
              <a:buFont typeface="+mj-lt"/>
              <a:buAutoNum type="arabicPeriod" startAt="6"/>
            </a:pPr>
            <a:r>
              <a:rPr lang="en-US" sz="3200" dirty="0"/>
              <a:t> </a:t>
            </a:r>
            <a:r>
              <a:rPr lang="en-US" sz="3200" dirty="0" smtClean="0"/>
              <a:t>Hobbies/Entertainment</a:t>
            </a:r>
          </a:p>
          <a:p>
            <a:pPr marL="342900" indent="-342900">
              <a:buFont typeface="+mj-lt"/>
              <a:buAutoNum type="arabicPeriod" startAt="6"/>
            </a:pPr>
            <a:r>
              <a:rPr lang="en-US" sz="3200" dirty="0"/>
              <a:t> </a:t>
            </a:r>
            <a:r>
              <a:rPr lang="en-US" sz="3200" dirty="0" smtClean="0"/>
              <a:t>“Blessings”</a:t>
            </a:r>
            <a:endParaRPr lang="en-US" sz="3200" dirty="0" smtClean="0"/>
          </a:p>
          <a:p>
            <a:pPr marL="342900" indent="-342900">
              <a:buFont typeface="+mj-lt"/>
              <a:buAutoNum type="arabicPeriod" startAt="6"/>
            </a:pPr>
            <a:r>
              <a:rPr lang="en-US" sz="3200" dirty="0"/>
              <a:t> </a:t>
            </a:r>
            <a:r>
              <a:rPr lang="en-US" sz="3200" dirty="0" smtClean="0"/>
              <a:t>Self/Flesh/Lust</a:t>
            </a:r>
          </a:p>
          <a:p>
            <a:pPr marL="342900" indent="-342900">
              <a:buFont typeface="+mj-lt"/>
              <a:buAutoNum type="arabicPeriod" startAt="6"/>
            </a:pPr>
            <a:r>
              <a:rPr lang="en-US" sz="3200" dirty="0"/>
              <a:t> </a:t>
            </a:r>
            <a:r>
              <a:rPr lang="en-US" sz="3200" dirty="0" smtClean="0"/>
              <a:t>Comparing</a:t>
            </a:r>
            <a:endParaRPr lang="en-US" sz="3200" dirty="0"/>
          </a:p>
        </p:txBody>
      </p:sp>
    </p:spTree>
    <p:extLst>
      <p:ext uri="{BB962C8B-B14F-4D97-AF65-F5344CB8AC3E}">
        <p14:creationId xmlns:p14="http://schemas.microsoft.com/office/powerpoint/2010/main" val="317113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002706"/>
          </a:xfrm>
        </p:spPr>
        <p:txBody>
          <a:bodyPr>
            <a:normAutofit fontScale="90000"/>
          </a:bodyPr>
          <a:lstStyle/>
          <a:p>
            <a:r>
              <a:rPr lang="en-US" sz="6000" dirty="0" smtClean="0"/>
              <a:t>Pastors &amp; Leaders</a:t>
            </a:r>
            <a:endParaRPr lang="en-US" sz="6000" dirty="0"/>
          </a:p>
        </p:txBody>
      </p:sp>
      <p:sp>
        <p:nvSpPr>
          <p:cNvPr id="3" name="Content Placeholder 2"/>
          <p:cNvSpPr>
            <a:spLocks noGrp="1"/>
          </p:cNvSpPr>
          <p:nvPr>
            <p:ph idx="1"/>
          </p:nvPr>
        </p:nvSpPr>
        <p:spPr>
          <a:xfrm>
            <a:off x="1484311" y="1165076"/>
            <a:ext cx="10197790" cy="5329728"/>
          </a:xfrm>
        </p:spPr>
        <p:txBody>
          <a:bodyPr>
            <a:normAutofit fontScale="92500" lnSpcReduction="20000"/>
          </a:bodyPr>
          <a:lstStyle/>
          <a:p>
            <a:r>
              <a:rPr lang="en-US" sz="3200" b="1" u="sng" dirty="0"/>
              <a:t>2 Timothy 2:15</a:t>
            </a:r>
            <a:r>
              <a:rPr lang="en-US" sz="3200" dirty="0"/>
              <a:t>-Work hard so you can present yourself to God and receive his approval. Be a good worker, one who does not need to be ashamed and who correctly explains the word of truth</a:t>
            </a:r>
            <a:r>
              <a:rPr lang="en-US" sz="3200" dirty="0" smtClean="0"/>
              <a:t>.</a:t>
            </a:r>
          </a:p>
          <a:p>
            <a:r>
              <a:rPr lang="en-US" sz="3200" b="1" u="sng" dirty="0" smtClean="0"/>
              <a:t>James 4:17</a:t>
            </a:r>
            <a:r>
              <a:rPr lang="en-US" sz="3200" dirty="0"/>
              <a:t>-If you know what is right to do but you do not do it, you sin</a:t>
            </a:r>
            <a:r>
              <a:rPr lang="en-US" sz="3200" dirty="0" smtClean="0"/>
              <a:t>.</a:t>
            </a:r>
          </a:p>
          <a:p>
            <a:r>
              <a:rPr lang="en-US" sz="3200" b="1" u="sng" dirty="0"/>
              <a:t>1 Corinthians 2:5</a:t>
            </a:r>
            <a:r>
              <a:rPr lang="en-US" sz="3200" dirty="0"/>
              <a:t>-so that your faith might not rest on human wisdom, but on God’s power</a:t>
            </a:r>
            <a:r>
              <a:rPr lang="en-US" sz="3200" dirty="0" smtClean="0"/>
              <a:t>.</a:t>
            </a:r>
          </a:p>
          <a:p>
            <a:r>
              <a:rPr lang="en-US" sz="3200" b="1" u="sng" dirty="0"/>
              <a:t>Joshua 1:8</a:t>
            </a:r>
            <a:r>
              <a:rPr lang="en-US" sz="3200" dirty="0"/>
              <a:t>-Study this Book of Instruction continually. Meditate on it day and night so you will be sure to obey everything written in it. Only then will you prosper and succeed in all you do.</a:t>
            </a:r>
            <a:endParaRPr lang="en-US" sz="3200" dirty="0" smtClean="0"/>
          </a:p>
          <a:p>
            <a:endParaRPr lang="en-US" sz="1400" dirty="0" smtClean="0"/>
          </a:p>
          <a:p>
            <a:endParaRPr lang="en-US" dirty="0"/>
          </a:p>
        </p:txBody>
      </p:sp>
    </p:spTree>
    <p:extLst>
      <p:ext uri="{BB962C8B-B14F-4D97-AF65-F5344CB8AC3E}">
        <p14:creationId xmlns:p14="http://schemas.microsoft.com/office/powerpoint/2010/main" val="2218112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483" y="0"/>
            <a:ext cx="10018713" cy="1752599"/>
          </a:xfrm>
        </p:spPr>
        <p:txBody>
          <a:bodyPr>
            <a:normAutofit/>
          </a:bodyPr>
          <a:lstStyle/>
          <a:p>
            <a:r>
              <a:rPr lang="en-US" sz="6000" dirty="0" smtClean="0"/>
              <a:t>Distraction</a:t>
            </a:r>
            <a:endParaRPr lang="en-US" sz="6000" dirty="0"/>
          </a:p>
        </p:txBody>
      </p:sp>
      <p:sp>
        <p:nvSpPr>
          <p:cNvPr id="3" name="Content Placeholder 2"/>
          <p:cNvSpPr>
            <a:spLocks noGrp="1"/>
          </p:cNvSpPr>
          <p:nvPr>
            <p:ph idx="1"/>
          </p:nvPr>
        </p:nvSpPr>
        <p:spPr>
          <a:xfrm>
            <a:off x="1411484" y="987228"/>
            <a:ext cx="10780516" cy="5308376"/>
          </a:xfrm>
        </p:spPr>
        <p:txBody>
          <a:bodyPr>
            <a:normAutofit/>
          </a:bodyPr>
          <a:lstStyle/>
          <a:p>
            <a:r>
              <a:rPr lang="en-US" sz="3600" dirty="0" smtClean="0"/>
              <a:t>to </a:t>
            </a:r>
            <a:r>
              <a:rPr lang="en-US" sz="3600" dirty="0"/>
              <a:t>provide a pleasant diversion for; amuse; </a:t>
            </a:r>
            <a:r>
              <a:rPr lang="en-US" sz="3600" dirty="0" smtClean="0"/>
              <a:t>entertain</a:t>
            </a:r>
          </a:p>
          <a:p>
            <a:r>
              <a:rPr lang="en-US" sz="3600" dirty="0" smtClean="0"/>
              <a:t>to </a:t>
            </a:r>
            <a:r>
              <a:rPr lang="en-US" sz="3600" dirty="0"/>
              <a:t>separate or divide by dissension or strife</a:t>
            </a:r>
            <a:endParaRPr lang="en-US" sz="3600" dirty="0" smtClean="0"/>
          </a:p>
          <a:p>
            <a:r>
              <a:rPr lang="en-US" sz="3600" dirty="0" smtClean="0"/>
              <a:t>something </a:t>
            </a:r>
            <a:r>
              <a:rPr lang="en-US" sz="3600" dirty="0"/>
              <a:t>that makes it difficult to think or pay </a:t>
            </a:r>
            <a:r>
              <a:rPr lang="en-US" sz="3600" dirty="0" smtClean="0"/>
              <a:t>attention</a:t>
            </a:r>
            <a:endParaRPr lang="en-US" sz="3600" dirty="0"/>
          </a:p>
          <a:p>
            <a:r>
              <a:rPr lang="en-US" sz="3600" dirty="0" smtClean="0"/>
              <a:t>something </a:t>
            </a:r>
            <a:r>
              <a:rPr lang="en-US" sz="3600" dirty="0"/>
              <a:t>that amuses or entertains you so that you do not think about problems, work, etc</a:t>
            </a:r>
            <a:r>
              <a:rPr lang="en-US" sz="3600" dirty="0" smtClean="0"/>
              <a:t>.</a:t>
            </a:r>
            <a:endParaRPr lang="en-US" sz="3600" dirty="0"/>
          </a:p>
          <a:p>
            <a:r>
              <a:rPr lang="en-US" sz="3600" dirty="0" smtClean="0"/>
              <a:t>a </a:t>
            </a:r>
            <a:r>
              <a:rPr lang="en-US" sz="3600" dirty="0"/>
              <a:t>state in which you are very annoyed or upset</a:t>
            </a:r>
          </a:p>
        </p:txBody>
      </p:sp>
    </p:spTree>
    <p:extLst>
      <p:ext uri="{BB962C8B-B14F-4D97-AF65-F5344CB8AC3E}">
        <p14:creationId xmlns:p14="http://schemas.microsoft.com/office/powerpoint/2010/main" val="319350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84308" y="1757922"/>
            <a:ext cx="4952219" cy="4187813"/>
          </a:xfrm>
        </p:spPr>
        <p:txBody>
          <a:bodyPr>
            <a:normAutofit lnSpcReduction="10000"/>
          </a:bodyPr>
          <a:lstStyle/>
          <a:p>
            <a:r>
              <a:rPr lang="en-US" sz="3600" dirty="0"/>
              <a:t>Perplexity</a:t>
            </a:r>
          </a:p>
          <a:p>
            <a:r>
              <a:rPr lang="en-US" sz="3600" dirty="0"/>
              <a:t>Confusion</a:t>
            </a:r>
          </a:p>
          <a:p>
            <a:r>
              <a:rPr lang="en-US" sz="3600" dirty="0"/>
              <a:t>Disturbance</a:t>
            </a:r>
          </a:p>
          <a:p>
            <a:r>
              <a:rPr lang="en-US" sz="3600" dirty="0"/>
              <a:t>Disorder</a:t>
            </a:r>
          </a:p>
          <a:p>
            <a:r>
              <a:rPr lang="en-US" sz="3600" dirty="0" smtClean="0"/>
              <a:t>Dissension</a:t>
            </a:r>
          </a:p>
          <a:p>
            <a:r>
              <a:rPr lang="en-US" sz="3600" dirty="0" smtClean="0"/>
              <a:t>Jealousy</a:t>
            </a:r>
            <a:endParaRPr lang="en-US" sz="3600" dirty="0"/>
          </a:p>
          <a:p>
            <a:pPr marL="0" indent="0">
              <a:buNone/>
            </a:pPr>
            <a:endParaRPr lang="en-US" dirty="0"/>
          </a:p>
        </p:txBody>
      </p:sp>
      <p:sp>
        <p:nvSpPr>
          <p:cNvPr id="4" name="Content Placeholder 3"/>
          <p:cNvSpPr>
            <a:spLocks noGrp="1"/>
          </p:cNvSpPr>
          <p:nvPr>
            <p:ph sz="half" idx="2"/>
          </p:nvPr>
        </p:nvSpPr>
        <p:spPr>
          <a:xfrm>
            <a:off x="6610102" y="1752599"/>
            <a:ext cx="4892920" cy="4187813"/>
          </a:xfrm>
        </p:spPr>
        <p:txBody>
          <a:bodyPr>
            <a:normAutofit lnSpcReduction="10000"/>
          </a:bodyPr>
          <a:lstStyle/>
          <a:p>
            <a:r>
              <a:rPr lang="en-US" sz="3600" dirty="0"/>
              <a:t>Derangement</a:t>
            </a:r>
          </a:p>
          <a:p>
            <a:r>
              <a:rPr lang="en-US" sz="3600" dirty="0"/>
              <a:t>Madness</a:t>
            </a:r>
          </a:p>
          <a:p>
            <a:r>
              <a:rPr lang="en-US" sz="3600" dirty="0" smtClean="0"/>
              <a:t>Disobedience </a:t>
            </a:r>
            <a:endParaRPr lang="en-US" sz="3600" dirty="0"/>
          </a:p>
          <a:p>
            <a:r>
              <a:rPr lang="en-US" sz="3600" dirty="0"/>
              <a:t>Franticness</a:t>
            </a:r>
          </a:p>
          <a:p>
            <a:r>
              <a:rPr lang="en-US" sz="3600" dirty="0" smtClean="0"/>
              <a:t>Furiousness</a:t>
            </a:r>
          </a:p>
          <a:p>
            <a:r>
              <a:rPr lang="en-US" sz="3600" dirty="0" smtClean="0"/>
              <a:t>Depression</a:t>
            </a:r>
            <a:endParaRPr lang="en-US" sz="3600" dirty="0"/>
          </a:p>
          <a:p>
            <a:endParaRPr lang="en-US" dirty="0"/>
          </a:p>
        </p:txBody>
      </p:sp>
      <p:sp>
        <p:nvSpPr>
          <p:cNvPr id="6" name="Title 1"/>
          <p:cNvSpPr>
            <a:spLocks noGrp="1"/>
          </p:cNvSpPr>
          <p:nvPr>
            <p:ph type="title"/>
          </p:nvPr>
        </p:nvSpPr>
        <p:spPr>
          <a:xfrm>
            <a:off x="1484309" y="0"/>
            <a:ext cx="10018713" cy="1752599"/>
          </a:xfrm>
        </p:spPr>
        <p:txBody>
          <a:bodyPr>
            <a:normAutofit fontScale="90000"/>
          </a:bodyPr>
          <a:lstStyle/>
          <a:p>
            <a:r>
              <a:rPr lang="en-US" sz="6000" dirty="0" smtClean="0"/>
              <a:t>What Distraction Brings to Our Life</a:t>
            </a:r>
            <a:endParaRPr lang="en-US" sz="6000" dirty="0"/>
          </a:p>
        </p:txBody>
      </p:sp>
    </p:spTree>
    <p:extLst>
      <p:ext uri="{BB962C8B-B14F-4D97-AF65-F5344CB8AC3E}">
        <p14:creationId xmlns:p14="http://schemas.microsoft.com/office/powerpoint/2010/main" val="350787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We Know Distractions Will Come</a:t>
            </a:r>
            <a:endParaRPr lang="en-US" sz="6000" dirty="0"/>
          </a:p>
        </p:txBody>
      </p:sp>
      <p:sp>
        <p:nvSpPr>
          <p:cNvPr id="3" name="Content Placeholder 2"/>
          <p:cNvSpPr>
            <a:spLocks noGrp="1"/>
          </p:cNvSpPr>
          <p:nvPr>
            <p:ph idx="1"/>
          </p:nvPr>
        </p:nvSpPr>
        <p:spPr/>
        <p:txBody>
          <a:bodyPr>
            <a:noAutofit/>
          </a:bodyPr>
          <a:lstStyle/>
          <a:p>
            <a:r>
              <a:rPr lang="en-US" sz="3600" dirty="0"/>
              <a:t>The temptations in your life are no different from what others experience. And God is faithful. He will not allow the temptation to be more than you can stand. When you are tempted, he will show you a way out so that you can endure</a:t>
            </a:r>
            <a:r>
              <a:rPr lang="en-US" sz="3600" dirty="0" smtClean="0"/>
              <a:t>.</a:t>
            </a:r>
          </a:p>
          <a:p>
            <a:pPr marL="1371600" lvl="3" indent="0" algn="r">
              <a:buNone/>
            </a:pPr>
            <a:r>
              <a:rPr lang="en-US" sz="3600" dirty="0" smtClean="0"/>
              <a:t>1 Corinthians 10:13</a:t>
            </a:r>
          </a:p>
        </p:txBody>
      </p:sp>
    </p:spTree>
    <p:extLst>
      <p:ext uri="{BB962C8B-B14F-4D97-AF65-F5344CB8AC3E}">
        <p14:creationId xmlns:p14="http://schemas.microsoft.com/office/powerpoint/2010/main" val="3270065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61957"/>
            <a:ext cx="10018713" cy="1752599"/>
          </a:xfrm>
        </p:spPr>
        <p:txBody>
          <a:bodyPr/>
          <a:lstStyle/>
          <a:p>
            <a:r>
              <a:rPr lang="en-US" dirty="0" smtClean="0"/>
              <a:t>Biblical Examples of being Distracted</a:t>
            </a:r>
            <a:endParaRPr lang="en-US" dirty="0"/>
          </a:p>
        </p:txBody>
      </p:sp>
      <p:sp>
        <p:nvSpPr>
          <p:cNvPr id="3" name="Content Placeholder 2"/>
          <p:cNvSpPr>
            <a:spLocks noGrp="1"/>
          </p:cNvSpPr>
          <p:nvPr>
            <p:ph idx="1"/>
          </p:nvPr>
        </p:nvSpPr>
        <p:spPr>
          <a:xfrm>
            <a:off x="1484310" y="1814557"/>
            <a:ext cx="10266157" cy="3976644"/>
          </a:xfrm>
        </p:spPr>
        <p:txBody>
          <a:bodyPr/>
          <a:lstStyle/>
          <a:p>
            <a:r>
              <a:rPr lang="en-US" sz="3600" dirty="0" smtClean="0"/>
              <a:t>David and Bathsheba</a:t>
            </a:r>
          </a:p>
          <a:p>
            <a:r>
              <a:rPr lang="en-US" sz="3600" dirty="0" smtClean="0"/>
              <a:t>Saul and the “singing women”</a:t>
            </a:r>
          </a:p>
          <a:p>
            <a:r>
              <a:rPr lang="en-US" sz="3600" dirty="0" smtClean="0"/>
              <a:t>Saul’s Disobedience</a:t>
            </a:r>
          </a:p>
          <a:p>
            <a:r>
              <a:rPr lang="en-US" sz="3600" dirty="0" smtClean="0"/>
              <a:t>Lot’s wife</a:t>
            </a:r>
          </a:p>
          <a:p>
            <a:r>
              <a:rPr lang="en-US" sz="3600" dirty="0" smtClean="0"/>
              <a:t>Samson and Delilah</a:t>
            </a:r>
            <a:endParaRPr lang="en-US" sz="3600" dirty="0" smtClean="0"/>
          </a:p>
          <a:p>
            <a:endParaRPr lang="en-US" dirty="0"/>
          </a:p>
        </p:txBody>
      </p:sp>
    </p:spTree>
    <p:extLst>
      <p:ext uri="{BB962C8B-B14F-4D97-AF65-F5344CB8AC3E}">
        <p14:creationId xmlns:p14="http://schemas.microsoft.com/office/powerpoint/2010/main" val="3387755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Examples of being Distracted</a:t>
            </a:r>
            <a:endParaRPr lang="en-US" dirty="0"/>
          </a:p>
        </p:txBody>
      </p:sp>
    </p:spTree>
    <p:extLst>
      <p:ext uri="{BB962C8B-B14F-4D97-AF65-F5344CB8AC3E}">
        <p14:creationId xmlns:p14="http://schemas.microsoft.com/office/powerpoint/2010/main" val="91782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350378"/>
            <a:ext cx="10018713" cy="977068"/>
          </a:xfrm>
        </p:spPr>
        <p:txBody>
          <a:bodyPr>
            <a:noAutofit/>
          </a:bodyPr>
          <a:lstStyle/>
          <a:p>
            <a:r>
              <a:rPr lang="en-US" sz="6000" dirty="0" smtClean="0"/>
              <a:t>10 Things That Can Distract Us:</a:t>
            </a:r>
            <a:endParaRPr lang="en-US" sz="6000" dirty="0"/>
          </a:p>
        </p:txBody>
      </p:sp>
      <p:sp>
        <p:nvSpPr>
          <p:cNvPr id="3" name="Content Placeholder 2"/>
          <p:cNvSpPr>
            <a:spLocks noGrp="1"/>
          </p:cNvSpPr>
          <p:nvPr>
            <p:ph sz="half" idx="1"/>
          </p:nvPr>
        </p:nvSpPr>
        <p:spPr>
          <a:xfrm>
            <a:off x="1484312" y="1489816"/>
            <a:ext cx="5009356" cy="4987896"/>
          </a:xfrm>
        </p:spPr>
        <p:txBody>
          <a:bodyPr>
            <a:normAutofit/>
          </a:bodyPr>
          <a:lstStyle/>
          <a:p>
            <a:pPr marL="342900" indent="-342900">
              <a:buFont typeface="+mj-lt"/>
              <a:buAutoNum type="arabicPeriod"/>
            </a:pPr>
            <a:r>
              <a:rPr lang="en-US" sz="3200" dirty="0" smtClean="0"/>
              <a:t>Money</a:t>
            </a:r>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endParaRPr lang="en-US" sz="3200" dirty="0" smtClean="0"/>
          </a:p>
          <a:p>
            <a:pPr marL="342900" indent="-342900">
              <a:buFont typeface="+mj-lt"/>
              <a:buAutoNum type="arabicPeriod"/>
            </a:pPr>
            <a:r>
              <a:rPr lang="en-US" sz="3200" dirty="0"/>
              <a:t> </a:t>
            </a:r>
          </a:p>
          <a:p>
            <a:endParaRPr lang="en-US" dirty="0"/>
          </a:p>
        </p:txBody>
      </p:sp>
      <p:sp>
        <p:nvSpPr>
          <p:cNvPr id="4" name="Content Placeholder 3"/>
          <p:cNvSpPr>
            <a:spLocks noGrp="1"/>
          </p:cNvSpPr>
          <p:nvPr>
            <p:ph sz="half" idx="2"/>
          </p:nvPr>
        </p:nvSpPr>
        <p:spPr>
          <a:xfrm>
            <a:off x="6493668" y="1327446"/>
            <a:ext cx="4923514" cy="4987896"/>
          </a:xfrm>
        </p:spPr>
        <p:txBody>
          <a:bodyPr>
            <a:noAutofit/>
          </a:bodyPr>
          <a:lstStyle/>
          <a:p>
            <a:pPr marL="342900" indent="-342900">
              <a:buFont typeface="+mj-lt"/>
              <a:buAutoNum type="arabicPeriod" startAt="6"/>
            </a:pPr>
            <a:r>
              <a:rPr lang="en-US" sz="3200" dirty="0" smtClean="0"/>
              <a:t> </a:t>
            </a:r>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endParaRPr lang="en-US" sz="3200" dirty="0" smtClean="0"/>
          </a:p>
          <a:p>
            <a:pPr marL="342900" indent="-342900">
              <a:buFont typeface="+mj-lt"/>
              <a:buAutoNum type="arabicPeriod" startAt="6"/>
            </a:pPr>
            <a:r>
              <a:rPr lang="en-US" sz="3200" dirty="0"/>
              <a:t> </a:t>
            </a:r>
          </a:p>
        </p:txBody>
      </p:sp>
    </p:spTree>
    <p:extLst>
      <p:ext uri="{BB962C8B-B14F-4D97-AF65-F5344CB8AC3E}">
        <p14:creationId xmlns:p14="http://schemas.microsoft.com/office/powerpoint/2010/main" val="147669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79461"/>
            <a:ext cx="10018713" cy="917248"/>
          </a:xfrm>
        </p:spPr>
        <p:txBody>
          <a:bodyPr>
            <a:noAutofit/>
          </a:bodyPr>
          <a:lstStyle/>
          <a:p>
            <a:r>
              <a:rPr lang="en-US" sz="6000" dirty="0" smtClean="0"/>
              <a:t>Money</a:t>
            </a:r>
            <a:endParaRPr lang="en-US" sz="6000" dirty="0"/>
          </a:p>
        </p:txBody>
      </p:sp>
      <p:sp>
        <p:nvSpPr>
          <p:cNvPr id="3" name="Content Placeholder 2"/>
          <p:cNvSpPr>
            <a:spLocks noGrp="1"/>
          </p:cNvSpPr>
          <p:nvPr>
            <p:ph idx="1"/>
          </p:nvPr>
        </p:nvSpPr>
        <p:spPr>
          <a:xfrm>
            <a:off x="1484309" y="1096709"/>
            <a:ext cx="10018714" cy="4990744"/>
          </a:xfrm>
        </p:spPr>
        <p:txBody>
          <a:bodyPr>
            <a:noAutofit/>
          </a:bodyPr>
          <a:lstStyle/>
          <a:p>
            <a:r>
              <a:rPr lang="en-US" sz="2800" b="1" u="sng" dirty="0"/>
              <a:t>Hebrews 13:5</a:t>
            </a:r>
            <a:r>
              <a:rPr lang="en-US" sz="2800" dirty="0"/>
              <a:t>-Don’t love money; be satisfied with what you have. For God has said</a:t>
            </a:r>
            <a:r>
              <a:rPr lang="en-US" sz="2800" dirty="0" smtClean="0"/>
              <a:t>, “</a:t>
            </a:r>
            <a:r>
              <a:rPr lang="en-US" sz="2800" dirty="0"/>
              <a:t>I will never fail </a:t>
            </a:r>
            <a:r>
              <a:rPr lang="en-US" sz="2800" dirty="0" smtClean="0"/>
              <a:t>you. I </a:t>
            </a:r>
            <a:r>
              <a:rPr lang="en-US" sz="2800" dirty="0"/>
              <a:t>will never abandon you</a:t>
            </a:r>
            <a:r>
              <a:rPr lang="en-US" sz="2800" dirty="0" smtClean="0"/>
              <a:t>.”</a:t>
            </a:r>
          </a:p>
          <a:p>
            <a:r>
              <a:rPr lang="en-US" sz="2800" b="1" u="sng" dirty="0" smtClean="0"/>
              <a:t>1 </a:t>
            </a:r>
            <a:r>
              <a:rPr lang="en-US" sz="2800" b="1" u="sng" dirty="0"/>
              <a:t>Timothy 6:10</a:t>
            </a:r>
            <a:r>
              <a:rPr lang="en-US" sz="2800" dirty="0"/>
              <a:t>-For the love of money is the root of all kinds of evil. And some people, craving money, have wandered from the true faith and pierced themselves with many sorrows</a:t>
            </a:r>
            <a:r>
              <a:rPr lang="en-US" sz="2800" dirty="0" smtClean="0"/>
              <a:t>.</a:t>
            </a:r>
          </a:p>
          <a:p>
            <a:r>
              <a:rPr lang="en-US" sz="2800" b="1" u="sng" dirty="0" smtClean="0"/>
              <a:t>Matthew 6:24</a:t>
            </a:r>
            <a:r>
              <a:rPr lang="en-US" sz="2800" dirty="0"/>
              <a:t>-“No one can serve two masters. For you will hate one and love the other; you will be devoted to one and despise the other. You cannot serve both God and money.</a:t>
            </a:r>
            <a:endParaRPr lang="en-US" sz="2800" b="1" u="sng" dirty="0"/>
          </a:p>
        </p:txBody>
      </p:sp>
    </p:spTree>
    <p:extLst>
      <p:ext uri="{BB962C8B-B14F-4D97-AF65-F5344CB8AC3E}">
        <p14:creationId xmlns:p14="http://schemas.microsoft.com/office/powerpoint/2010/main" val="2101725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291</TotalTime>
  <Words>1702</Words>
  <Application>Microsoft Office PowerPoint</Application>
  <PresentationFormat>Widescreen</PresentationFormat>
  <Paragraphs>205</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Corbel</vt:lpstr>
      <vt:lpstr>Parallax</vt:lpstr>
      <vt:lpstr>Are You Distracted?</vt:lpstr>
      <vt:lpstr>Distraction</vt:lpstr>
      <vt:lpstr>Distraction</vt:lpstr>
      <vt:lpstr>What Distraction Brings to Our Life</vt:lpstr>
      <vt:lpstr>We Know Distractions Will Come</vt:lpstr>
      <vt:lpstr>Biblical Examples of being Distracted</vt:lpstr>
      <vt:lpstr>Real Life Examples of being Distracted</vt:lpstr>
      <vt:lpstr>10 Things That Can Distract Us:</vt:lpstr>
      <vt:lpstr>Money</vt:lpstr>
      <vt:lpstr>10 Things That Can Distract Us:</vt:lpstr>
      <vt:lpstr>(Social) Media</vt:lpstr>
      <vt:lpstr>10 Things That Can Distract Us:</vt:lpstr>
      <vt:lpstr>“Church”</vt:lpstr>
      <vt:lpstr>10 Things That Can Distract Us:</vt:lpstr>
      <vt:lpstr>Relationships</vt:lpstr>
      <vt:lpstr>10 Things That Can Distract Us:</vt:lpstr>
      <vt:lpstr>Routine/Service</vt:lpstr>
      <vt:lpstr>10 Things That Can Distract Us:</vt:lpstr>
      <vt:lpstr>Work</vt:lpstr>
      <vt:lpstr>10 Things That Can Distract Us:</vt:lpstr>
      <vt:lpstr>Hobbies/Entertainment</vt:lpstr>
      <vt:lpstr>10 Things That Can Distract Us:</vt:lpstr>
      <vt:lpstr>“Blessings”</vt:lpstr>
      <vt:lpstr>10 Things That Can Distract Us:</vt:lpstr>
      <vt:lpstr>Self/Flesh/Lust</vt:lpstr>
      <vt:lpstr>10 Things That Can Distract Us:</vt:lpstr>
      <vt:lpstr>Comparing</vt:lpstr>
      <vt:lpstr>10 Things That Can Distract Us:</vt:lpstr>
      <vt:lpstr>Pastors &amp; Leaders</vt:lpstr>
    </vt:vector>
  </TitlesOfParts>
  <Company>Alachua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Distracted?</dc:title>
  <dc:creator>John E. Green</dc:creator>
  <cp:lastModifiedBy>John E. Green</cp:lastModifiedBy>
  <cp:revision>25</cp:revision>
  <cp:lastPrinted>2014-09-03T20:09:08Z</cp:lastPrinted>
  <dcterms:created xsi:type="dcterms:W3CDTF">2014-09-02T19:48:40Z</dcterms:created>
  <dcterms:modified xsi:type="dcterms:W3CDTF">2014-09-03T20:12:09Z</dcterms:modified>
</cp:coreProperties>
</file>