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7"/>
  </p:notesMasterIdLst>
  <p:handoutMasterIdLst>
    <p:handoutMasterId r:id="rId38"/>
  </p:handoutMasterIdLst>
  <p:sldIdLst>
    <p:sldId id="292" r:id="rId2"/>
    <p:sldId id="257" r:id="rId3"/>
    <p:sldId id="258" r:id="rId4"/>
    <p:sldId id="259" r:id="rId5"/>
    <p:sldId id="262" r:id="rId6"/>
    <p:sldId id="260" r:id="rId7"/>
    <p:sldId id="261" r:id="rId8"/>
    <p:sldId id="263" r:id="rId9"/>
    <p:sldId id="264" r:id="rId10"/>
    <p:sldId id="265" r:id="rId11"/>
    <p:sldId id="267" r:id="rId12"/>
    <p:sldId id="266" r:id="rId13"/>
    <p:sldId id="268" r:id="rId14"/>
    <p:sldId id="269" r:id="rId15"/>
    <p:sldId id="28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91" r:id="rId34"/>
    <p:sldId id="289" r:id="rId35"/>
    <p:sldId id="288" r:id="rId36"/>
  </p:sldIdLst>
  <p:sldSz cx="9144000" cy="6858000" type="screen4x3"/>
  <p:notesSz cx="7077075" cy="9023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72" d="100"/>
          <a:sy n="72" d="100"/>
        </p:scale>
        <p:origin x="1320"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11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1168"/>
          </a:xfrm>
          <a:prstGeom prst="rect">
            <a:avLst/>
          </a:prstGeom>
        </p:spPr>
        <p:txBody>
          <a:bodyPr vert="horz" lIns="91440" tIns="45720" rIns="91440" bIns="45720" rtlCol="0"/>
          <a:lstStyle>
            <a:lvl1pPr algn="r">
              <a:defRPr sz="1200"/>
            </a:lvl1pPr>
          </a:lstStyle>
          <a:p>
            <a:fld id="{DA5731A5-1F41-430D-A81F-5064F1F87E70}" type="datetimeFigureOut">
              <a:rPr lang="en-US" smtClean="0"/>
              <a:t>3/25/2015</a:t>
            </a:fld>
            <a:endParaRPr lang="en-US"/>
          </a:p>
        </p:txBody>
      </p:sp>
      <p:sp>
        <p:nvSpPr>
          <p:cNvPr id="4" name="Footer Placeholder 3"/>
          <p:cNvSpPr>
            <a:spLocks noGrp="1"/>
          </p:cNvSpPr>
          <p:nvPr>
            <p:ph type="ftr" sz="quarter" idx="2"/>
          </p:nvPr>
        </p:nvSpPr>
        <p:spPr>
          <a:xfrm>
            <a:off x="0" y="8570616"/>
            <a:ext cx="3066733" cy="45116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0616"/>
            <a:ext cx="3066733" cy="451168"/>
          </a:xfrm>
          <a:prstGeom prst="rect">
            <a:avLst/>
          </a:prstGeom>
        </p:spPr>
        <p:txBody>
          <a:bodyPr vert="horz" lIns="91440" tIns="45720" rIns="91440" bIns="45720" rtlCol="0" anchor="b"/>
          <a:lstStyle>
            <a:lvl1pPr algn="r">
              <a:defRPr sz="1200"/>
            </a:lvl1pPr>
          </a:lstStyle>
          <a:p>
            <a:fld id="{BC46E9B3-0EC3-4174-BCED-0EA0DC904F6E}" type="slidenum">
              <a:rPr lang="en-US" smtClean="0"/>
              <a:t>‹#›</a:t>
            </a:fld>
            <a:endParaRPr lang="en-US"/>
          </a:p>
        </p:txBody>
      </p:sp>
    </p:spTree>
    <p:extLst>
      <p:ext uri="{BB962C8B-B14F-4D97-AF65-F5344CB8AC3E}">
        <p14:creationId xmlns:p14="http://schemas.microsoft.com/office/powerpoint/2010/main" val="809412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7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735"/>
          </a:xfrm>
          <a:prstGeom prst="rect">
            <a:avLst/>
          </a:prstGeom>
        </p:spPr>
        <p:txBody>
          <a:bodyPr vert="horz" lIns="91440" tIns="45720" rIns="91440" bIns="45720" rtlCol="0"/>
          <a:lstStyle>
            <a:lvl1pPr algn="r">
              <a:defRPr sz="1200"/>
            </a:lvl1pPr>
          </a:lstStyle>
          <a:p>
            <a:fld id="{AD6DFFB7-8E5B-48D6-926A-532E79538E5B}" type="datetimeFigureOut">
              <a:rPr lang="en-US" smtClean="0"/>
              <a:t>3/25/2015</a:t>
            </a:fld>
            <a:endParaRPr lang="en-US"/>
          </a:p>
        </p:txBody>
      </p:sp>
      <p:sp>
        <p:nvSpPr>
          <p:cNvPr id="4" name="Slide Image Placeholder 3"/>
          <p:cNvSpPr>
            <a:spLocks noGrp="1" noRot="1" noChangeAspect="1"/>
          </p:cNvSpPr>
          <p:nvPr>
            <p:ph type="sldImg" idx="2"/>
          </p:nvPr>
        </p:nvSpPr>
        <p:spPr>
          <a:xfrm>
            <a:off x="1508125" y="1128713"/>
            <a:ext cx="406082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2487"/>
            <a:ext cx="5661660" cy="355294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0617"/>
            <a:ext cx="3066733" cy="4527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0617"/>
            <a:ext cx="3066733" cy="452734"/>
          </a:xfrm>
          <a:prstGeom prst="rect">
            <a:avLst/>
          </a:prstGeom>
        </p:spPr>
        <p:txBody>
          <a:bodyPr vert="horz" lIns="91440" tIns="45720" rIns="91440" bIns="45720" rtlCol="0" anchor="b"/>
          <a:lstStyle>
            <a:lvl1pPr algn="r">
              <a:defRPr sz="1200"/>
            </a:lvl1pPr>
          </a:lstStyle>
          <a:p>
            <a:fld id="{9CD889CD-C78C-43AD-B1E2-BD7783A6C34D}" type="slidenum">
              <a:rPr lang="en-US" smtClean="0"/>
              <a:t>‹#›</a:t>
            </a:fld>
            <a:endParaRPr lang="en-US"/>
          </a:p>
        </p:txBody>
      </p:sp>
    </p:spTree>
    <p:extLst>
      <p:ext uri="{BB962C8B-B14F-4D97-AF65-F5344CB8AC3E}">
        <p14:creationId xmlns:p14="http://schemas.microsoft.com/office/powerpoint/2010/main" val="2798790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D889CD-C78C-43AD-B1E2-BD7783A6C34D}" type="slidenum">
              <a:rPr lang="en-US" smtClean="0"/>
              <a:t>28</a:t>
            </a:fld>
            <a:endParaRPr lang="en-US"/>
          </a:p>
        </p:txBody>
      </p:sp>
    </p:spTree>
    <p:extLst>
      <p:ext uri="{BB962C8B-B14F-4D97-AF65-F5344CB8AC3E}">
        <p14:creationId xmlns:p14="http://schemas.microsoft.com/office/powerpoint/2010/main" val="98705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433F73-B938-43D5-8047-5BC781E0E6C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524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433F73-B938-43D5-8047-5BC781E0E6C6}" type="slidenum">
              <a:rPr lang="en-US" smtClean="0"/>
              <a:t>‹#›</a:t>
            </a:fld>
            <a:endParaRPr lang="en-US" dirty="0"/>
          </a:p>
        </p:txBody>
      </p:sp>
    </p:spTree>
    <p:extLst>
      <p:ext uri="{BB962C8B-B14F-4D97-AF65-F5344CB8AC3E}">
        <p14:creationId xmlns:p14="http://schemas.microsoft.com/office/powerpoint/2010/main" val="31082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433F73-B938-43D5-8047-5BC781E0E6C6}" type="slidenum">
              <a:rPr lang="en-US" smtClean="0"/>
              <a:t>‹#›</a:t>
            </a:fld>
            <a:endParaRPr lang="en-US" dirty="0"/>
          </a:p>
        </p:txBody>
      </p:sp>
    </p:spTree>
    <p:extLst>
      <p:ext uri="{BB962C8B-B14F-4D97-AF65-F5344CB8AC3E}">
        <p14:creationId xmlns:p14="http://schemas.microsoft.com/office/powerpoint/2010/main" val="304789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433F73-B938-43D5-8047-5BC781E0E6C6}" type="slidenum">
              <a:rPr lang="en-US" smtClean="0"/>
              <a:t>‹#›</a:t>
            </a:fld>
            <a:endParaRPr lang="en-US" dirty="0"/>
          </a:p>
        </p:txBody>
      </p:sp>
    </p:spTree>
    <p:extLst>
      <p:ext uri="{BB962C8B-B14F-4D97-AF65-F5344CB8AC3E}">
        <p14:creationId xmlns:p14="http://schemas.microsoft.com/office/powerpoint/2010/main" val="2997483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433F73-B938-43D5-8047-5BC781E0E6C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59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433F73-B938-43D5-8047-5BC781E0E6C6}" type="slidenum">
              <a:rPr lang="en-US" smtClean="0"/>
              <a:t>‹#›</a:t>
            </a:fld>
            <a:endParaRPr lang="en-US" dirty="0"/>
          </a:p>
        </p:txBody>
      </p:sp>
    </p:spTree>
    <p:extLst>
      <p:ext uri="{BB962C8B-B14F-4D97-AF65-F5344CB8AC3E}">
        <p14:creationId xmlns:p14="http://schemas.microsoft.com/office/powerpoint/2010/main" val="305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433F73-B938-43D5-8047-5BC781E0E6C6}" type="slidenum">
              <a:rPr lang="en-US" smtClean="0"/>
              <a:t>‹#›</a:t>
            </a:fld>
            <a:endParaRPr lang="en-US" dirty="0"/>
          </a:p>
        </p:txBody>
      </p:sp>
    </p:spTree>
    <p:extLst>
      <p:ext uri="{BB962C8B-B14F-4D97-AF65-F5344CB8AC3E}">
        <p14:creationId xmlns:p14="http://schemas.microsoft.com/office/powerpoint/2010/main" val="144150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433F73-B938-43D5-8047-5BC781E0E6C6}" type="slidenum">
              <a:rPr lang="en-US" smtClean="0"/>
              <a:t>‹#›</a:t>
            </a:fld>
            <a:endParaRPr lang="en-US" dirty="0"/>
          </a:p>
        </p:txBody>
      </p:sp>
    </p:spTree>
    <p:extLst>
      <p:ext uri="{BB962C8B-B14F-4D97-AF65-F5344CB8AC3E}">
        <p14:creationId xmlns:p14="http://schemas.microsoft.com/office/powerpoint/2010/main" val="64483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0433F73-B938-43D5-8047-5BC781E0E6C6}" type="slidenum">
              <a:rPr lang="en-US" smtClean="0"/>
              <a:t>‹#›</a:t>
            </a:fld>
            <a:endParaRPr lang="en-US" dirty="0"/>
          </a:p>
        </p:txBody>
      </p:sp>
    </p:spTree>
    <p:extLst>
      <p:ext uri="{BB962C8B-B14F-4D97-AF65-F5344CB8AC3E}">
        <p14:creationId xmlns:p14="http://schemas.microsoft.com/office/powerpoint/2010/main" val="2431246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BFB8E29-8820-4D5C-B7C0-DB5EEC1AF3CD}" type="datetimeFigureOut">
              <a:rPr lang="en-US" smtClean="0"/>
              <a:t>3/25/2015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0433F73-B938-43D5-8047-5BC781E0E6C6}" type="slidenum">
              <a:rPr lang="en-US" smtClean="0"/>
              <a:t>‹#›</a:t>
            </a:fld>
            <a:endParaRPr lang="en-US" dirty="0"/>
          </a:p>
        </p:txBody>
      </p:sp>
    </p:spTree>
    <p:extLst>
      <p:ext uri="{BB962C8B-B14F-4D97-AF65-F5344CB8AC3E}">
        <p14:creationId xmlns:p14="http://schemas.microsoft.com/office/powerpoint/2010/main" val="321916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FB8E29-8820-4D5C-B7C0-DB5EEC1AF3CD}" type="datetimeFigureOut">
              <a:rPr lang="en-US" smtClean="0"/>
              <a:t>3/25/2015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433F73-B938-43D5-8047-5BC781E0E6C6}" type="slidenum">
              <a:rPr lang="en-US" smtClean="0"/>
              <a:t>‹#›</a:t>
            </a:fld>
            <a:endParaRPr lang="en-US" dirty="0"/>
          </a:p>
        </p:txBody>
      </p:sp>
    </p:spTree>
    <p:extLst>
      <p:ext uri="{BB962C8B-B14F-4D97-AF65-F5344CB8AC3E}">
        <p14:creationId xmlns:p14="http://schemas.microsoft.com/office/powerpoint/2010/main" val="194314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BFB8E29-8820-4D5C-B7C0-DB5EEC1AF3CD}" type="datetimeFigureOut">
              <a:rPr lang="en-US" smtClean="0"/>
              <a:t>3/25/2015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0433F73-B938-43D5-8047-5BC781E0E6C6}"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51143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he-tabernacle-place.com/articles/what_is_the_tabernacle/tabernacle_altar_of_incense" TargetMode="External"/><Relationship Id="rId2" Type="http://schemas.openxmlformats.org/officeDocument/2006/relationships/hyperlink" Target="http://the-tabernacle-place.com/articles/what_is_the_tabernacle/tabernacle_table_showbread"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the-tabernacle-place.com/the-menorah/"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he-tabernacle-place.com/articles/what_is_the_tabernacle/tabernacle_altar_of_incense" TargetMode="External"/><Relationship Id="rId2" Type="http://schemas.openxmlformats.org/officeDocument/2006/relationships/hyperlink" Target="http://the-tabernacle-place.com/articles/what_is_the_tabernacle/tabernacle_table_showbrea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he-tabernacle-place.com/articles/what_is_the_tabernacle/tabernacle_holy_of_holies" TargetMode="External"/><Relationship Id="rId2" Type="http://schemas.openxmlformats.org/officeDocument/2006/relationships/hyperlink" Target="http://the-tabernacle-place.com/articles/what_is_the_tabernacle/tabernacle_brazen_altar"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the-tabernacle-place.com/articles/what_is_the_tabernacle/tabernacle_holy_of_holi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9.xml.rels><?xml version="1.0" encoding="UTF-8" standalone="yes"?>
<Relationships xmlns="http://schemas.openxmlformats.org/package/2006/relationships"><Relationship Id="rId2" Type="http://schemas.openxmlformats.org/officeDocument/2006/relationships/hyperlink" Target="#fn-atonement"/><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the-tabernacle-place.com/articles/what_is_the_tabernacle/tabernacle_brazen_alt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the-tabernacle-place.com/articles/what_is_the_tabernacle/tabernacle_brazen_alta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God’s Temple pt. 1</a:t>
            </a:r>
            <a:endParaRPr lang="en-US" dirty="0"/>
          </a:p>
        </p:txBody>
      </p:sp>
      <p:sp>
        <p:nvSpPr>
          <p:cNvPr id="3" name="Subtitle 2"/>
          <p:cNvSpPr>
            <a:spLocks noGrp="1"/>
          </p:cNvSpPr>
          <p:nvPr>
            <p:ph type="subTitle" idx="1"/>
          </p:nvPr>
        </p:nvSpPr>
        <p:spPr/>
        <p:txBody>
          <a:bodyPr>
            <a:normAutofit/>
          </a:bodyPr>
          <a:lstStyle/>
          <a:p>
            <a:r>
              <a:rPr lang="en-US" dirty="0" smtClean="0">
                <a:effectLst/>
              </a:rPr>
              <a:t>make a sanctuary for me, and I will </a:t>
            </a:r>
            <a:r>
              <a:rPr lang="en-US" i="1" dirty="0" smtClean="0">
                <a:effectLst/>
              </a:rPr>
              <a:t>dwell</a:t>
            </a:r>
            <a:r>
              <a:rPr lang="en-US" dirty="0" smtClean="0">
                <a:effectLst/>
              </a:rPr>
              <a:t> among them.” (Exodus 25:8)</a:t>
            </a:r>
            <a:br>
              <a:rPr lang="en-US" dirty="0" smtClean="0">
                <a:effectLst/>
              </a:rPr>
            </a:br>
            <a:endParaRPr lang="en-US" dirty="0"/>
          </a:p>
        </p:txBody>
      </p:sp>
    </p:spTree>
    <p:extLst>
      <p:ext uri="{BB962C8B-B14F-4D97-AF65-F5344CB8AC3E}">
        <p14:creationId xmlns:p14="http://schemas.microsoft.com/office/powerpoint/2010/main" val="2791846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737361"/>
            <a:ext cx="7543801" cy="4434839"/>
          </a:xfrm>
        </p:spPr>
        <p:txBody>
          <a:bodyPr>
            <a:normAutofit lnSpcReduction="10000"/>
          </a:bodyPr>
          <a:lstStyle/>
          <a:p>
            <a:pPr marL="0" indent="0">
              <a:buNone/>
            </a:pPr>
            <a:endParaRPr lang="en-US" b="1" dirty="0" smtClean="0"/>
          </a:p>
          <a:p>
            <a:pPr marL="0" indent="0">
              <a:buNone/>
            </a:pPr>
            <a:r>
              <a:rPr lang="en-US" b="1" dirty="0" smtClean="0"/>
              <a:t>The Lampstand</a:t>
            </a:r>
          </a:p>
          <a:p>
            <a:r>
              <a:rPr lang="en-US" sz="2400" dirty="0"/>
              <a:t>T</a:t>
            </a:r>
            <a:r>
              <a:rPr lang="en-US" sz="2400" dirty="0" smtClean="0">
                <a:effectLst/>
              </a:rPr>
              <a:t>he priests could enter the Holy Place, which was the first room in the tent of the tabernacle. There were three pieces of furniture in the Holy Place: the </a:t>
            </a:r>
            <a:r>
              <a:rPr lang="en-US" sz="2400" dirty="0" smtClean="0"/>
              <a:t>lampstand</a:t>
            </a:r>
            <a:r>
              <a:rPr lang="en-US" sz="2400" dirty="0" smtClean="0">
                <a:effectLst/>
              </a:rPr>
              <a:t>, the </a:t>
            </a:r>
            <a:r>
              <a:rPr lang="en-US" sz="2400" dirty="0" smtClean="0">
                <a:effectLst/>
                <a:hlinkClick r:id="rId2"/>
              </a:rPr>
              <a:t>table of showbread</a:t>
            </a:r>
            <a:r>
              <a:rPr lang="en-US" sz="2400" dirty="0" smtClean="0">
                <a:effectLst/>
              </a:rPr>
              <a:t> and the </a:t>
            </a:r>
            <a:r>
              <a:rPr lang="en-US" sz="2400" dirty="0" smtClean="0">
                <a:effectLst/>
                <a:hlinkClick r:id="rId3"/>
              </a:rPr>
              <a:t>golden altar of incense</a:t>
            </a:r>
            <a:r>
              <a:rPr lang="en-US" sz="2400" dirty="0" smtClean="0">
                <a:effectLst/>
              </a:rPr>
              <a:t>.</a:t>
            </a:r>
          </a:p>
          <a:p>
            <a:r>
              <a:rPr lang="en-US" sz="2400" dirty="0" smtClean="0">
                <a:effectLst/>
              </a:rPr>
              <a:t>The “golden lampstand” or “candlestick,” stood at the left side of the Holy Place. It was hammered out of one piece of pure gold. Like for the laver, there were no specific instructions about the size of the menorah, but the fact that it was fashioned out of one piece of pure gold would have limited its size.</a:t>
            </a:r>
          </a:p>
          <a:p>
            <a:endParaRPr lang="en-US" dirty="0"/>
          </a:p>
        </p:txBody>
      </p:sp>
      <p:pic>
        <p:nvPicPr>
          <p:cNvPr id="4" name="Picture 3" descr="http://cdn1.bigcommerce.com/server4700/e9b43/products/33/images/140/tab-menorah-lg-front__71742.1405434217.220.220.jpg?c=2">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845734"/>
            <a:ext cx="1143000" cy="838200"/>
          </a:xfrm>
          <a:prstGeom prst="rect">
            <a:avLst/>
          </a:prstGeom>
          <a:noFill/>
          <a:ln>
            <a:noFill/>
          </a:ln>
        </p:spPr>
      </p:pic>
    </p:spTree>
    <p:extLst>
      <p:ext uri="{BB962C8B-B14F-4D97-AF65-F5344CB8AC3E}">
        <p14:creationId xmlns:p14="http://schemas.microsoft.com/office/powerpoint/2010/main" val="215834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rmAutofit/>
          </a:bodyPr>
          <a:lstStyle/>
          <a:p>
            <a:r>
              <a:rPr lang="en-US" sz="2400" dirty="0" smtClean="0"/>
              <a:t>T</a:t>
            </a:r>
            <a:r>
              <a:rPr lang="en-US" sz="2400" dirty="0" smtClean="0">
                <a:effectLst/>
              </a:rPr>
              <a:t>he fact that it was made of </a:t>
            </a:r>
            <a:r>
              <a:rPr lang="en-US" sz="2400" i="1" dirty="0" smtClean="0">
                <a:effectLst/>
              </a:rPr>
              <a:t>pure gold</a:t>
            </a:r>
            <a:r>
              <a:rPr lang="en-US" sz="2400" dirty="0" smtClean="0">
                <a:effectLst/>
              </a:rPr>
              <a:t> (not gold plated) and had </a:t>
            </a:r>
            <a:r>
              <a:rPr lang="en-US" sz="2400" i="1" dirty="0" smtClean="0">
                <a:effectLst/>
              </a:rPr>
              <a:t>seven</a:t>
            </a:r>
            <a:r>
              <a:rPr lang="en-US" sz="2400" dirty="0" smtClean="0">
                <a:effectLst/>
              </a:rPr>
              <a:t> branches. Pure gold is a representation of the deity and perfection of Jesus Christ, and seven is the number of completeness in the Bible. The believer is made </a:t>
            </a:r>
            <a:r>
              <a:rPr lang="en-US" sz="2400" i="1" dirty="0" smtClean="0">
                <a:effectLst/>
              </a:rPr>
              <a:t>complete</a:t>
            </a:r>
            <a:r>
              <a:rPr lang="en-US" sz="2400" dirty="0" smtClean="0">
                <a:effectLst/>
              </a:rPr>
              <a:t> by the </a:t>
            </a:r>
            <a:r>
              <a:rPr lang="en-US" sz="2400" i="1" dirty="0" smtClean="0">
                <a:effectLst/>
              </a:rPr>
              <a:t>perfection</a:t>
            </a:r>
            <a:r>
              <a:rPr lang="en-US" sz="2400" dirty="0" smtClean="0">
                <a:effectLst/>
              </a:rPr>
              <a:t> of Christ.</a:t>
            </a:r>
          </a:p>
          <a:p>
            <a:r>
              <a:rPr lang="en-US" sz="2400" dirty="0" smtClean="0">
                <a:effectLst/>
              </a:rPr>
              <a:t>The lampstand had a central branch from which three branches extended from each side, forming a total of seven branches. Seven lamps holding olive oil and wicks stood on top of the branches. Each branch looked like that of an almond tree, containing buds, blossoms and flowers. The priests were instructed to keep the lamps burning continuously. </a:t>
            </a:r>
          </a:p>
          <a:p>
            <a:endParaRPr lang="en-US" sz="2400" dirty="0"/>
          </a:p>
        </p:txBody>
      </p:sp>
    </p:spTree>
    <p:extLst>
      <p:ext uri="{BB962C8B-B14F-4D97-AF65-F5344CB8AC3E}">
        <p14:creationId xmlns:p14="http://schemas.microsoft.com/office/powerpoint/2010/main" val="2820642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457200" y="1737360"/>
            <a:ext cx="8229600" cy="4587239"/>
          </a:xfrm>
        </p:spPr>
        <p:txBody>
          <a:bodyPr>
            <a:noAutofit/>
          </a:bodyPr>
          <a:lstStyle/>
          <a:p>
            <a:r>
              <a:rPr lang="en-US" sz="2400" dirty="0" smtClean="0">
                <a:effectLst/>
              </a:rPr>
              <a:t>The lampstand was the only source of light in the Holy Place, so without it, the priests would have been moping around in the dark. The light shone upon the </a:t>
            </a:r>
            <a:r>
              <a:rPr lang="en-US" sz="2400" dirty="0" smtClean="0">
                <a:effectLst/>
                <a:hlinkClick r:id="rId2"/>
              </a:rPr>
              <a:t>table of showbread</a:t>
            </a:r>
            <a:r>
              <a:rPr lang="en-US" sz="2400" dirty="0" smtClean="0">
                <a:effectLst/>
              </a:rPr>
              <a:t> and the </a:t>
            </a:r>
            <a:r>
              <a:rPr lang="en-US" sz="2400" dirty="0" smtClean="0">
                <a:effectLst/>
                <a:hlinkClick r:id="rId3"/>
              </a:rPr>
              <a:t>altar of incense</a:t>
            </a:r>
            <a:r>
              <a:rPr lang="en-US" sz="2400" dirty="0" smtClean="0">
                <a:effectLst/>
              </a:rPr>
              <a:t>, enabling the priests to fellowship with God and intercede on behalf of God’s people. </a:t>
            </a:r>
          </a:p>
          <a:p>
            <a:r>
              <a:rPr lang="en-US" sz="2400" dirty="0" smtClean="0">
                <a:effectLst/>
              </a:rPr>
              <a:t>Just as the lampstand was placed in God’s dwelling place so that the priests could approach God, Jesus, the “true light that gives light to every man” (John 1:9) came into the world so that man could see God and not live in spiritual darkness anymore. Jesus said:</a:t>
            </a:r>
          </a:p>
          <a:p>
            <a:r>
              <a:rPr lang="en-US" sz="2400" dirty="0" smtClean="0">
                <a:effectLst/>
              </a:rPr>
              <a:t>“I am the light of the world. Whoever follows me will never walk in darkness, but will have the light of life.” (John 8:12)</a:t>
            </a:r>
            <a:br>
              <a:rPr lang="en-US" sz="2400" dirty="0" smtClean="0">
                <a:effectLst/>
              </a:rPr>
            </a:br>
            <a:r>
              <a:rPr lang="en-US" sz="2400" dirty="0" smtClean="0">
                <a:effectLst/>
              </a:rPr>
              <a:t/>
            </a:r>
            <a:br>
              <a:rPr lang="en-US" sz="2400" dirty="0" smtClean="0">
                <a:effectLst/>
              </a:rPr>
            </a:br>
            <a:endParaRPr lang="en-US" sz="2400" dirty="0"/>
          </a:p>
        </p:txBody>
      </p:sp>
    </p:spTree>
    <p:extLst>
      <p:ext uri="{BB962C8B-B14F-4D97-AF65-F5344CB8AC3E}">
        <p14:creationId xmlns:p14="http://schemas.microsoft.com/office/powerpoint/2010/main" val="4119016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457200" y="1737360"/>
            <a:ext cx="8229600" cy="4663439"/>
          </a:xfrm>
        </p:spPr>
        <p:txBody>
          <a:bodyPr>
            <a:normAutofit fontScale="25000" lnSpcReduction="20000"/>
          </a:bodyPr>
          <a:lstStyle/>
          <a:p>
            <a:r>
              <a:rPr lang="en-US" sz="10000" dirty="0" smtClean="0">
                <a:effectLst/>
              </a:rPr>
              <a:t>“I have come into the world as a light, so that no one who believes in me should stay in darkness.” (John 12:46)Jesus is represented by the main branch of the lampstand, and we as believers are represented by the six branches that extend from original branch. </a:t>
            </a:r>
          </a:p>
          <a:p>
            <a:r>
              <a:rPr lang="en-US" sz="10000" dirty="0" smtClean="0">
                <a:effectLst/>
              </a:rPr>
              <a:t>Having believed, we are now living as “children of light” (Ephesians 5:8) who draw our source of light from Jesus, the true light. Jesus calls us “light of the world” and commands us to “let your light shine before men, that they may see your good deeds and praise your Father in heaven” (Matthew 5: 14, 16). </a:t>
            </a:r>
          </a:p>
          <a:p>
            <a:r>
              <a:rPr lang="en-US" sz="10000" dirty="0" smtClean="0">
                <a:effectLst/>
              </a:rPr>
              <a:t>Not only so, but the branches serve as a picture of Jesus’ description of our relationship with him: “I am the vine, you are the branches … apart from me you can do nothing” (John 15:5).</a:t>
            </a:r>
          </a:p>
          <a:p>
            <a:endParaRPr lang="en-US" dirty="0"/>
          </a:p>
        </p:txBody>
      </p:sp>
    </p:spTree>
    <p:extLst>
      <p:ext uri="{BB962C8B-B14F-4D97-AF65-F5344CB8AC3E}">
        <p14:creationId xmlns:p14="http://schemas.microsoft.com/office/powerpoint/2010/main" val="3770979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457200" y="1737360"/>
            <a:ext cx="8229600" cy="4663440"/>
          </a:xfrm>
        </p:spPr>
        <p:txBody>
          <a:bodyPr>
            <a:normAutofit fontScale="25000" lnSpcReduction="20000"/>
          </a:bodyPr>
          <a:lstStyle/>
          <a:p>
            <a:pPr marL="0" indent="0">
              <a:buNone/>
            </a:pPr>
            <a:r>
              <a:rPr lang="en-US" sz="8600" b="1" dirty="0" smtClean="0"/>
              <a:t>The Table of Showbread</a:t>
            </a:r>
          </a:p>
          <a:p>
            <a:pPr marL="0" indent="0">
              <a:buNone/>
            </a:pPr>
            <a:endParaRPr lang="en-US" sz="8600" b="1" dirty="0" smtClean="0"/>
          </a:p>
          <a:p>
            <a:r>
              <a:rPr lang="en-US" sz="11200" dirty="0" smtClean="0">
                <a:effectLst/>
              </a:rPr>
              <a:t>The table of showbread was a small table made of acacia wood and overlaid with pure gold. It measured 3 feet by 1.5 feet and was 2 feet, 3 inches high. It stood on the right side of the Holy Place across from the lampstand and held 12 loaves of bread, representing the 12 tribes of Israel. </a:t>
            </a:r>
          </a:p>
          <a:p>
            <a:r>
              <a:rPr lang="en-US" sz="11200" dirty="0" smtClean="0">
                <a:effectLst/>
              </a:rPr>
              <a:t>The priests baked the bread with fine flour and it remained on the table before the Lord for a week; every Sabbath day the priests would remove it and eat it in the Holy Place, then put fresh bread on the table. Only priests could eat the bread, and it could only be eaten in the Holy Place, because it was holy.</a:t>
            </a:r>
          </a:p>
          <a:p>
            <a:endParaRPr lang="en-US" dirty="0"/>
          </a:p>
        </p:txBody>
      </p:sp>
      <p:pic>
        <p:nvPicPr>
          <p:cNvPr id="4" name="Picture 3" descr="tab-table-bread.jpg"/>
          <p:cNvPicPr/>
          <p:nvPr/>
        </p:nvPicPr>
        <p:blipFill>
          <a:blip r:embed="rId2">
            <a:extLst>
              <a:ext uri="{28A0092B-C50C-407E-A947-70E740481C1C}">
                <a14:useLocalDpi xmlns:a14="http://schemas.microsoft.com/office/drawing/2010/main" val="0"/>
              </a:ext>
            </a:extLst>
          </a:blip>
          <a:srcRect/>
          <a:stretch>
            <a:fillRect/>
          </a:stretch>
        </p:blipFill>
        <p:spPr bwMode="auto">
          <a:xfrm>
            <a:off x="3597377" y="1737360"/>
            <a:ext cx="1905000" cy="701040"/>
          </a:xfrm>
          <a:prstGeom prst="rect">
            <a:avLst/>
          </a:prstGeom>
          <a:noFill/>
          <a:ln>
            <a:noFill/>
          </a:ln>
        </p:spPr>
      </p:pic>
    </p:spTree>
    <p:extLst>
      <p:ext uri="{BB962C8B-B14F-4D97-AF65-F5344CB8AC3E}">
        <p14:creationId xmlns:p14="http://schemas.microsoft.com/office/powerpoint/2010/main" val="2774396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86" y="356547"/>
            <a:ext cx="7543800" cy="1396053"/>
          </a:xfrm>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174066"/>
          </a:xfrm>
        </p:spPr>
        <p:txBody>
          <a:bodyPr>
            <a:normAutofit lnSpcReduction="10000"/>
          </a:bodyPr>
          <a:lstStyle/>
          <a:p>
            <a:r>
              <a:rPr lang="en-US" sz="2800" dirty="0" smtClean="0">
                <a:effectLst/>
              </a:rPr>
              <a:t>“Showbread” also was called “bread of the presence” because it was to be always in the Lord’s presence. The table and the bread were a picture of God’s willingness to fellowship and communion (literally speaking, sharing something in common) with man. </a:t>
            </a:r>
          </a:p>
          <a:p>
            <a:r>
              <a:rPr lang="en-US" sz="2800" dirty="0" smtClean="0">
                <a:effectLst/>
              </a:rPr>
              <a:t>It was like an invitation to share a meal, an extension of friendship. Eating together often is an act of fellowship. God was willing for man to enter into His presence to fellowship with Him, and this invitation was always open.</a:t>
            </a:r>
          </a:p>
          <a:p>
            <a:endParaRPr lang="en-US" dirty="0"/>
          </a:p>
        </p:txBody>
      </p:sp>
    </p:spTree>
    <p:extLst>
      <p:ext uri="{BB962C8B-B14F-4D97-AF65-F5344CB8AC3E}">
        <p14:creationId xmlns:p14="http://schemas.microsoft.com/office/powerpoint/2010/main" val="2532068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Autofit/>
          </a:bodyPr>
          <a:lstStyle/>
          <a:p>
            <a:r>
              <a:rPr lang="en-US" sz="2800" dirty="0" smtClean="0">
                <a:effectLst/>
              </a:rPr>
              <a:t>“Showbread” also was called “bread of the presence” because it was to be always in the Lord’s presence. The table and the bread were a picture of God’s willingness to fellowship and communion (literally speaking, sharing something in common) with man. </a:t>
            </a:r>
          </a:p>
          <a:p>
            <a:r>
              <a:rPr lang="en-US" sz="2800" dirty="0" smtClean="0">
                <a:effectLst/>
              </a:rPr>
              <a:t>It was like an invitation to share a meal, an extension of friendship. Eating together often is an act of fellowship. God was willing for man to enter into His presence to fellowship with Him, and this invitation was always open.</a:t>
            </a:r>
          </a:p>
          <a:p>
            <a:endParaRPr lang="en-US" sz="2800" dirty="0"/>
          </a:p>
        </p:txBody>
      </p:sp>
    </p:spTree>
    <p:extLst>
      <p:ext uri="{BB962C8B-B14F-4D97-AF65-F5344CB8AC3E}">
        <p14:creationId xmlns:p14="http://schemas.microsoft.com/office/powerpoint/2010/main" val="637864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8000" b="1" dirty="0" smtClean="0"/>
              <a:t>The Table of </a:t>
            </a:r>
            <a:r>
              <a:rPr lang="en-US" sz="8000" b="1" dirty="0" smtClean="0"/>
              <a:t>Showbread</a:t>
            </a:r>
          </a:p>
          <a:p>
            <a:pPr marL="0" indent="0">
              <a:buNone/>
            </a:pPr>
            <a:r>
              <a:rPr lang="en-US" sz="9600" dirty="0" smtClean="0">
                <a:effectLst/>
              </a:rPr>
              <a:t>Jesus </a:t>
            </a:r>
            <a:r>
              <a:rPr lang="en-US" sz="9600" dirty="0" smtClean="0">
                <a:effectLst/>
              </a:rPr>
              <a:t>exemplified this when He ate with tax collectors, prostitutes and the sinners of Jewish society. But this was more than just a gesture of friendship on earth. Jesus came to call sinners to Him, make them right with God, so that they could enjoy everlasting fellowship with God.</a:t>
            </a:r>
          </a:p>
          <a:p>
            <a:r>
              <a:rPr lang="en-US" sz="9600" dirty="0" smtClean="0">
                <a:effectLst/>
              </a:rPr>
              <a:t>“I am the bread of life. He who comes to me will never go hungry, and he who believes in me will never be thirsty. … Your forefathers ate the manna in the desert, yet they died. But here is the bread that comes down from heaven, which a man may eat and not die.” (John 6:35, 49-50)</a:t>
            </a:r>
          </a:p>
          <a:p>
            <a:r>
              <a:rPr lang="en-US" sz="9600" dirty="0" smtClean="0">
                <a:effectLst/>
              </a:rPr>
              <a:t>God so desires our fellowship that He was willing to come to earth from heaven as our “bread of life” to give eternal life to all those who would partake in it. At Jesus’ last Passover meal with His disciples, Jesus described Himself as bread again:</a:t>
            </a:r>
          </a:p>
        </p:txBody>
      </p:sp>
    </p:spTree>
    <p:extLst>
      <p:ext uri="{BB962C8B-B14F-4D97-AF65-F5344CB8AC3E}">
        <p14:creationId xmlns:p14="http://schemas.microsoft.com/office/powerpoint/2010/main" val="360581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rmAutofit lnSpcReduction="10000"/>
          </a:bodyPr>
          <a:lstStyle/>
          <a:p>
            <a:pPr marL="0" indent="0">
              <a:buNone/>
            </a:pPr>
            <a:r>
              <a:rPr lang="en-US" b="1" dirty="0" smtClean="0"/>
              <a:t>The Table of Showbread</a:t>
            </a:r>
          </a:p>
          <a:p>
            <a:r>
              <a:rPr lang="en-US" sz="2400" dirty="0" smtClean="0">
                <a:effectLst/>
              </a:rPr>
              <a:t>“While they were eating, Jesus took bread, gave thanks and broke it, and gave it to his disciples, saying, ‘Take and eat; this is my body.’” (Matthew 26:26)Jesus’ broken body is our only access to fellowship with God. </a:t>
            </a:r>
          </a:p>
          <a:p>
            <a:r>
              <a:rPr lang="en-US" sz="2400" dirty="0" smtClean="0">
                <a:effectLst/>
              </a:rPr>
              <a:t>Today, we celebrate the Lord’s Supper, or communion, to remember this important truth. And today, as in the day of Moses’ tabernacle, God still desires to have fellowship and sit down for a feast with His people.</a:t>
            </a:r>
          </a:p>
          <a:p>
            <a:r>
              <a:rPr lang="en-US" sz="2400" dirty="0" smtClean="0">
                <a:effectLst/>
              </a:rPr>
              <a:t>“Here I am! I stand at the door and knock. If anyone hears my voice and opens the door, I will come in and eat with him, and he with me.” (Revelations 3:20)</a:t>
            </a:r>
            <a:endParaRPr lang="en-US" sz="2400" dirty="0" smtClean="0"/>
          </a:p>
          <a:p>
            <a:endParaRPr lang="en-US" dirty="0"/>
          </a:p>
        </p:txBody>
      </p:sp>
    </p:spTree>
    <p:extLst>
      <p:ext uri="{BB962C8B-B14F-4D97-AF65-F5344CB8AC3E}">
        <p14:creationId xmlns:p14="http://schemas.microsoft.com/office/powerpoint/2010/main" val="159115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rmAutofit lnSpcReduction="10000"/>
          </a:bodyPr>
          <a:lstStyle/>
          <a:p>
            <a:pPr marL="0" indent="0">
              <a:buNone/>
            </a:pPr>
            <a:r>
              <a:rPr lang="en-US" b="1" dirty="0" smtClean="0"/>
              <a:t>Altar of Incense</a:t>
            </a:r>
          </a:p>
          <a:p>
            <a:pPr marL="0" indent="0">
              <a:buNone/>
            </a:pPr>
            <a:endParaRPr lang="en-US" b="1" dirty="0" smtClean="0"/>
          </a:p>
          <a:p>
            <a:r>
              <a:rPr lang="en-US" sz="2400" dirty="0" smtClean="0">
                <a:effectLst/>
              </a:rPr>
              <a:t>The golden altar of incense, which is not to be confused with the </a:t>
            </a:r>
            <a:r>
              <a:rPr lang="en-US" sz="2400" dirty="0" smtClean="0">
                <a:effectLst/>
                <a:hlinkClick r:id="rId2"/>
              </a:rPr>
              <a:t>brazen altar</a:t>
            </a:r>
            <a:r>
              <a:rPr lang="en-US" sz="2400" dirty="0" smtClean="0">
                <a:effectLst/>
              </a:rPr>
              <a:t>, sat in front of the curtain that separated the Holy Place from the </a:t>
            </a:r>
            <a:r>
              <a:rPr lang="en-US" sz="2400" dirty="0" smtClean="0">
                <a:effectLst/>
                <a:hlinkClick r:id="rId3"/>
              </a:rPr>
              <a:t>Holy of Holies</a:t>
            </a:r>
            <a:r>
              <a:rPr lang="en-US" sz="2400" dirty="0" smtClean="0">
                <a:effectLst/>
              </a:rPr>
              <a:t>. This altar was smaller than the brazen altar. It was a square with each side measuring 1.5 feet and was 3 feet high. It was made of acacia wood and overlaid with pure gold. Four horns protruded from the four corners of the altar.</a:t>
            </a:r>
          </a:p>
          <a:p>
            <a:r>
              <a:rPr lang="en-US" sz="2400" dirty="0" smtClean="0">
                <a:effectLst/>
              </a:rPr>
              <a:t>God commanded the priests to burn incense on the golden altar every morning and evening, the same time that the daily burnt offerings were made. </a:t>
            </a:r>
            <a:endParaRPr lang="en-US" sz="2400" dirty="0"/>
          </a:p>
        </p:txBody>
      </p:sp>
      <p:pic>
        <p:nvPicPr>
          <p:cNvPr id="4" name="Picture 3" descr="tab-altar-incense.jpg"/>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737360"/>
            <a:ext cx="2209800" cy="853439"/>
          </a:xfrm>
          <a:prstGeom prst="rect">
            <a:avLst/>
          </a:prstGeom>
          <a:noFill/>
          <a:ln>
            <a:noFill/>
          </a:ln>
        </p:spPr>
      </p:pic>
    </p:spTree>
    <p:extLst>
      <p:ext uri="{BB962C8B-B14F-4D97-AF65-F5344CB8AC3E}">
        <p14:creationId xmlns:p14="http://schemas.microsoft.com/office/powerpoint/2010/main" val="3300581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Autofit/>
          </a:bodyPr>
          <a:lstStyle/>
          <a:p>
            <a:pPr marL="0" indent="0">
              <a:buNone/>
            </a:pPr>
            <a:r>
              <a:rPr lang="en-US" sz="3200" b="1" dirty="0" smtClean="0"/>
              <a:t>The Tabernacle of God</a:t>
            </a:r>
          </a:p>
          <a:p>
            <a:r>
              <a:rPr lang="en-US" sz="3200" dirty="0" smtClean="0"/>
              <a:t>Means-Place of dwelling</a:t>
            </a:r>
          </a:p>
          <a:p>
            <a:r>
              <a:rPr lang="en-US" sz="3200" dirty="0" smtClean="0"/>
              <a:t>God chose to meet with His people the Israelites for 40 years while they wandered in the desert under Moses’  leadership</a:t>
            </a:r>
          </a:p>
          <a:p>
            <a:r>
              <a:rPr lang="en-US" sz="3200" dirty="0" smtClean="0"/>
              <a:t>It was a place where the people of God came together to worship and offer sacrifices to God.</a:t>
            </a:r>
            <a:endParaRPr lang="en-US" sz="3200" dirty="0"/>
          </a:p>
        </p:txBody>
      </p:sp>
    </p:spTree>
    <p:extLst>
      <p:ext uri="{BB962C8B-B14F-4D97-AF65-F5344CB8AC3E}">
        <p14:creationId xmlns:p14="http://schemas.microsoft.com/office/powerpoint/2010/main" val="1040452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457200" y="1737360"/>
            <a:ext cx="8229600" cy="4739639"/>
          </a:xfrm>
        </p:spPr>
        <p:txBody>
          <a:bodyPr>
            <a:noAutofit/>
          </a:bodyPr>
          <a:lstStyle/>
          <a:p>
            <a:r>
              <a:rPr lang="en-US" sz="2400" b="1" dirty="0" smtClean="0">
                <a:effectLst/>
              </a:rPr>
              <a:t>Altar of Incense</a:t>
            </a:r>
            <a:r>
              <a:rPr lang="en-US" sz="2400" dirty="0" smtClean="0">
                <a:effectLst/>
              </a:rPr>
              <a:t>: The incense was to be left burning continually throughout the day and night as a pleasing aroma to the Lord. It was made of an equal part of four precious spices (stacte, onycha, galbanum and frankincense) and was considered holy. God commanded the Israelites not to use the same formula outside the tabernacle to make perfume for their own consumption; otherwise, they were to be cut off from their people (Exodus 30:34-38).</a:t>
            </a:r>
          </a:p>
          <a:p>
            <a:r>
              <a:rPr lang="en-US" sz="2400" dirty="0" smtClean="0">
                <a:effectLst/>
              </a:rPr>
              <a:t>The incense was a symbol of the prayers and intercession of the people going up to God as a sweet fragrance. God wanted His dwelling to be a place where people could approach Him and pray to Him. “…for my house will be called a house of prayer for all nations.” (Isaiah 56:7)</a:t>
            </a:r>
            <a:endParaRPr lang="en-US" sz="2400" dirty="0"/>
          </a:p>
        </p:txBody>
      </p:sp>
    </p:spTree>
    <p:extLst>
      <p:ext uri="{BB962C8B-B14F-4D97-AF65-F5344CB8AC3E}">
        <p14:creationId xmlns:p14="http://schemas.microsoft.com/office/powerpoint/2010/main" val="2845239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326466"/>
          </a:xfrm>
        </p:spPr>
        <p:txBody>
          <a:bodyPr>
            <a:normAutofit/>
          </a:bodyPr>
          <a:lstStyle/>
          <a:p>
            <a:r>
              <a:rPr lang="en-US" sz="2400" dirty="0" smtClean="0">
                <a:effectLst/>
              </a:rPr>
              <a:t>The golden altar, furthermore, is a representation of Christ, who is our intercessor before God the Father. During His days on earth, Jesus prayed for the believers. He was like the high priest of the tabernacle, who bore the names of each of the Israelite tribes on his breastplate before God. </a:t>
            </a:r>
          </a:p>
          <a:p>
            <a:r>
              <a:rPr lang="en-US" sz="2400" dirty="0" smtClean="0">
                <a:effectLst/>
              </a:rPr>
              <a:t>Just before He was betrayed and sentenced to death, Jesus interceded for His disciples and all believers, asking God to guard them from evil and sanctify them by His Word, and that they may see God’s glory and be a witness to the world (John 17:1-26). Today, Jesus still is our high priest at the Father’s side, interceding for God’s people:</a:t>
            </a:r>
          </a:p>
          <a:p>
            <a:endParaRPr lang="en-US" dirty="0"/>
          </a:p>
        </p:txBody>
      </p:sp>
    </p:spTree>
    <p:extLst>
      <p:ext uri="{BB962C8B-B14F-4D97-AF65-F5344CB8AC3E}">
        <p14:creationId xmlns:p14="http://schemas.microsoft.com/office/powerpoint/2010/main" val="2282005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rmAutofit/>
          </a:bodyPr>
          <a:lstStyle/>
          <a:p>
            <a:r>
              <a:rPr lang="en-US" sz="2400" dirty="0" smtClean="0">
                <a:effectLst/>
              </a:rPr>
              <a:t>Since we have been forgiven of our sins through the blood of Christ, we also come boldly in prayer in Jesus’ name. When we pray in Jesus’ name, we are praying based on the work He has done and not on our own merit. It is in His powerful name that we are saved and baptized, and in His name we live, speak and act.</a:t>
            </a:r>
          </a:p>
          <a:p>
            <a:r>
              <a:rPr lang="en-US" sz="2400" dirty="0" smtClean="0">
                <a:effectLst/>
              </a:rPr>
              <a:t>Symbolic of Heaven: Another angel, who had a golden censer, came and stood at the altar. He was given much incense to offer, with the prayers of all the saints, on the golden altar before the throne. The smoke of the incense, together with the prayers of the saints, went up before God from the angel’s hand.” (Revelations 8:3-4)</a:t>
            </a:r>
            <a:endParaRPr lang="en-US" sz="2400" dirty="0"/>
          </a:p>
        </p:txBody>
      </p:sp>
    </p:spTree>
    <p:extLst>
      <p:ext uri="{BB962C8B-B14F-4D97-AF65-F5344CB8AC3E}">
        <p14:creationId xmlns:p14="http://schemas.microsoft.com/office/powerpoint/2010/main" val="1550754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737360"/>
            <a:ext cx="7543801" cy="4587239"/>
          </a:xfrm>
        </p:spPr>
        <p:txBody>
          <a:bodyPr>
            <a:noAutofit/>
          </a:bodyPr>
          <a:lstStyle/>
          <a:p>
            <a:r>
              <a:rPr lang="en-US" sz="2400" b="1" dirty="0" smtClean="0">
                <a:effectLst/>
              </a:rPr>
              <a:t>The Altar of Incense: </a:t>
            </a:r>
            <a:r>
              <a:rPr lang="en-US" sz="2400" dirty="0" smtClean="0">
                <a:effectLst/>
              </a:rPr>
              <a:t>The horns of the golden altar were sprinkled with blood from the animal sacrifice to cleanse and purify it from the sins of the Israelites (Leviticus 4:7, 16:18). </a:t>
            </a:r>
          </a:p>
          <a:p>
            <a:r>
              <a:rPr lang="en-US" sz="2400" dirty="0" smtClean="0">
                <a:effectLst/>
              </a:rPr>
              <a:t>Just as the horns on the brazen altar represent the power of Christ’s blood to forgive sins, the horns on golden altar signify the power of His blood in prayer as we confess our sins and ask for His forgiveness.</a:t>
            </a:r>
          </a:p>
          <a:p>
            <a:r>
              <a:rPr lang="en-US" sz="2400" dirty="0" smtClean="0">
                <a:effectLst/>
              </a:rPr>
              <a:t>And the prayer offered in faith will make the sick person well; the Lord will raise him up. If he has sinned, he will be forgiven. Therefore confess your sins to each other and pray for each other so that you may be healed. The prayer of a righteous man is powerful and effective.” (James 5:15-16)</a:t>
            </a:r>
            <a:endParaRPr lang="en-US" sz="2400" dirty="0"/>
          </a:p>
        </p:txBody>
      </p:sp>
    </p:spTree>
    <p:extLst>
      <p:ext uri="{BB962C8B-B14F-4D97-AF65-F5344CB8AC3E}">
        <p14:creationId xmlns:p14="http://schemas.microsoft.com/office/powerpoint/2010/main" val="1946074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796407"/>
            <a:ext cx="7543801" cy="4451993"/>
          </a:xfrm>
        </p:spPr>
        <p:txBody>
          <a:bodyPr>
            <a:normAutofit fontScale="25000" lnSpcReduction="20000"/>
          </a:bodyPr>
          <a:lstStyle/>
          <a:p>
            <a:pPr marL="0" indent="0">
              <a:buNone/>
            </a:pPr>
            <a:r>
              <a:rPr lang="en-US" sz="8000" b="1" dirty="0" smtClean="0">
                <a:effectLst/>
              </a:rPr>
              <a:t>The Holy of Holies &amp; The Veil </a:t>
            </a:r>
          </a:p>
          <a:p>
            <a:pPr marL="0" indent="0">
              <a:buNone/>
            </a:pPr>
            <a:endParaRPr lang="en-US" b="1" dirty="0" smtClean="0">
              <a:effectLst/>
            </a:endParaRPr>
          </a:p>
          <a:p>
            <a:endParaRPr lang="en-US" sz="3800" dirty="0" smtClean="0">
              <a:effectLst/>
            </a:endParaRPr>
          </a:p>
          <a:p>
            <a:r>
              <a:rPr lang="en-US" sz="8000" dirty="0" smtClean="0">
                <a:effectLst/>
              </a:rPr>
              <a:t>Within the Holy Place of the tabernacle, there was an inner room called the Holy of Holies, or the Most Holy Place. </a:t>
            </a:r>
            <a:r>
              <a:rPr lang="en-US" sz="8000" dirty="0"/>
              <a:t>I</a:t>
            </a:r>
            <a:r>
              <a:rPr lang="en-US" sz="8000" dirty="0" smtClean="0">
                <a:effectLst/>
              </a:rPr>
              <a:t>t was a most sacred room, a place no ordinary person could enter. It was God’s special dwelling place in the midst of His people. During the Israelites’ wanderings in the wilderness, God appeared as a pillar of cloud or fire in and above the Holy of Holies. The Holy of Holies was a perfect cube — its length, width and height were all equal to 15 feet.</a:t>
            </a:r>
          </a:p>
          <a:p>
            <a:r>
              <a:rPr lang="en-US" sz="8000" dirty="0" smtClean="0">
                <a:effectLst/>
              </a:rPr>
              <a:t>A thick curtain separated the Holy of Holies from the Holy Place. This curtain, known as the “veil,” was made of fine linen and blue, purple and scarlet yarn. There were figures of cherubim (angels) embroidered onto it. Cherubim, spirits who serve God, were in the presence of God to demonstrate His almighty power and majesty. </a:t>
            </a:r>
          </a:p>
          <a:p>
            <a:r>
              <a:rPr lang="en-US" sz="8000" dirty="0" smtClean="0">
                <a:effectLst/>
              </a:rPr>
              <a:t>They also guarded the throne of God. These cherubim were also on the innermost layer of covering of the tent. If one looked upward, they would see the cherubim figures.</a:t>
            </a:r>
          </a:p>
          <a:p>
            <a:endParaRPr lang="en-US" dirty="0"/>
          </a:p>
        </p:txBody>
      </p:sp>
      <p:pic>
        <p:nvPicPr>
          <p:cNvPr id="4" name="Picture 3" descr="tab-holy-of-holies.jpg"/>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766590"/>
            <a:ext cx="2143432" cy="762000"/>
          </a:xfrm>
          <a:prstGeom prst="rect">
            <a:avLst/>
          </a:prstGeom>
          <a:noFill/>
          <a:ln>
            <a:noFill/>
          </a:ln>
        </p:spPr>
      </p:pic>
    </p:spTree>
    <p:extLst>
      <p:ext uri="{BB962C8B-B14F-4D97-AF65-F5344CB8AC3E}">
        <p14:creationId xmlns:p14="http://schemas.microsoft.com/office/powerpoint/2010/main" val="1196279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905000"/>
            <a:ext cx="7543801" cy="4419599"/>
          </a:xfrm>
        </p:spPr>
        <p:txBody>
          <a:bodyPr>
            <a:normAutofit fontScale="32500" lnSpcReduction="20000"/>
          </a:bodyPr>
          <a:lstStyle/>
          <a:p>
            <a:pPr marL="0" indent="0">
              <a:buNone/>
            </a:pPr>
            <a:r>
              <a:rPr lang="en-US" sz="7400" b="1" dirty="0" smtClean="0"/>
              <a:t>The Veil</a:t>
            </a:r>
          </a:p>
          <a:p>
            <a:r>
              <a:rPr lang="en-US" sz="7000" dirty="0" smtClean="0">
                <a:effectLst/>
              </a:rPr>
              <a:t>The picture of the veil was that of a barrier between man and God, essentially, it was shielding a holy God from sinful man. The veil was a barrier to make sure that man could not carelessly and irreverently enter into God’s awesome presence.</a:t>
            </a:r>
          </a:p>
          <a:p>
            <a:r>
              <a:rPr lang="en-US" sz="7000" dirty="0" smtClean="0">
                <a:effectLst/>
              </a:rPr>
              <a:t> Even as the high priest entered the Holy of Holies on the Day of Atonement, he had to make some meticulous preparations: He had to wash himself, put on special clothing, bring burning incense to let the smoke cover his eyes from a direct view of God, and bring blood with him to make atonement for sins.</a:t>
            </a:r>
          </a:p>
          <a:p>
            <a:r>
              <a:rPr lang="en-US" sz="7000" dirty="0" smtClean="0">
                <a:effectLst/>
              </a:rPr>
              <a:t>“But only the high priest entered the inner room, and that only once a year, and never without blood, which he offered for himself and for the sins the people had committed in ignorance.” (Hebrews 9:7)</a:t>
            </a:r>
            <a:endParaRPr lang="en-US" sz="7000" dirty="0"/>
          </a:p>
        </p:txBody>
      </p:sp>
    </p:spTree>
    <p:extLst>
      <p:ext uri="{BB962C8B-B14F-4D97-AF65-F5344CB8AC3E}">
        <p14:creationId xmlns:p14="http://schemas.microsoft.com/office/powerpoint/2010/main" val="2538358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effectLst/>
              </a:rPr>
              <a:t>The Veil</a:t>
            </a:r>
          </a:p>
          <a:p>
            <a:r>
              <a:rPr lang="en-US" dirty="0" smtClean="0">
                <a:effectLst/>
              </a:rPr>
              <a:t>So the presence of God remained shielded from man behind a thick curtain during the history of Israel. However, Jesus’ sacrificial death on the cross changed that. </a:t>
            </a:r>
          </a:p>
          <a:p>
            <a:r>
              <a:rPr lang="en-US" dirty="0" smtClean="0">
                <a:effectLst/>
              </a:rPr>
              <a:t>When He died, the curtain in the Jerusalem temple was torn in half, from the top to the bottom. Only God could have carried out such an incredible feat because the veil was too high for human hands to have reached it, and too thick to have torn it. (The Jerusalem temple, a replica of the wilderness tabernacle, had a curtain that was about 60 feet in height, 30 feet in width and four inches thick.) </a:t>
            </a:r>
          </a:p>
          <a:p>
            <a:r>
              <a:rPr lang="en-US" dirty="0" smtClean="0">
                <a:effectLst/>
              </a:rPr>
              <a:t>Furthermore, it was torn from top down, meaning this act must have come from above.</a:t>
            </a:r>
          </a:p>
          <a:p>
            <a:endParaRPr lang="en-US" dirty="0"/>
          </a:p>
        </p:txBody>
      </p:sp>
    </p:spTree>
    <p:extLst>
      <p:ext uri="{BB962C8B-B14F-4D97-AF65-F5344CB8AC3E}">
        <p14:creationId xmlns:p14="http://schemas.microsoft.com/office/powerpoint/2010/main" val="3519887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rmAutofit fontScale="70000" lnSpcReduction="20000"/>
          </a:bodyPr>
          <a:lstStyle/>
          <a:p>
            <a:r>
              <a:rPr lang="en-US" sz="3400" dirty="0" smtClean="0">
                <a:effectLst/>
              </a:rPr>
              <a:t>As the veil was torn, the Holy of Holies was exposed. God’s presence was now accessible to all. Shocking as this may have been to the priests ministering in the temple that day, it is indeed good news to us as believers, because we know that Jesus’ death has atoned for our sins and made us right before God. </a:t>
            </a:r>
          </a:p>
          <a:p>
            <a:r>
              <a:rPr lang="en-US" sz="3400" dirty="0" smtClean="0">
                <a:effectLst/>
              </a:rPr>
              <a:t>The torn veil illustrated Jesus’ body broken for us, opening the way for us to come to God. As Jesus cried out “It is finished!” on the cross, He was indeed proclaiming that God’s redemptive plan was now complete. The age of animal offerings was over. The ultimate offering had been sacrificed.</a:t>
            </a:r>
          </a:p>
          <a:p>
            <a:r>
              <a:rPr lang="en-US" sz="3400" dirty="0" smtClean="0">
                <a:effectLst/>
              </a:rPr>
              <a:t>We can now boldly enter into God’s presence, “the inner sanctuary behind the curtain, where Jesus, who went before us, has entered on our behalf.” (Hebrews 6:19-20)</a:t>
            </a:r>
          </a:p>
          <a:p>
            <a:endParaRPr lang="en-US" dirty="0" smtClean="0"/>
          </a:p>
          <a:p>
            <a:endParaRPr lang="en-US" dirty="0"/>
          </a:p>
        </p:txBody>
      </p:sp>
    </p:spTree>
    <p:extLst>
      <p:ext uri="{BB962C8B-B14F-4D97-AF65-F5344CB8AC3E}">
        <p14:creationId xmlns:p14="http://schemas.microsoft.com/office/powerpoint/2010/main" val="73214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737361"/>
            <a:ext cx="7543801" cy="4511039"/>
          </a:xfrm>
        </p:spPr>
        <p:txBody>
          <a:bodyPr>
            <a:normAutofit lnSpcReduction="10000"/>
          </a:bodyPr>
          <a:lstStyle/>
          <a:p>
            <a:pPr marL="0" indent="0">
              <a:buNone/>
            </a:pPr>
            <a:r>
              <a:rPr lang="en-US" b="1" dirty="0" smtClean="0"/>
              <a:t>Ark of the Covenant</a:t>
            </a:r>
          </a:p>
          <a:p>
            <a:pPr marL="0" indent="0">
              <a:buNone/>
            </a:pPr>
            <a:endParaRPr lang="en-US" b="1" dirty="0" smtClean="0"/>
          </a:p>
          <a:p>
            <a:r>
              <a:rPr lang="en-US" sz="2400" dirty="0" smtClean="0">
                <a:effectLst/>
              </a:rPr>
              <a:t>Within the </a:t>
            </a:r>
            <a:r>
              <a:rPr lang="en-US" sz="2400" dirty="0" smtClean="0">
                <a:effectLst/>
                <a:hlinkClick r:id="rId3"/>
              </a:rPr>
              <a:t>Holy of Holies</a:t>
            </a:r>
            <a:r>
              <a:rPr lang="en-US" sz="2400" dirty="0" smtClean="0">
                <a:effectLst/>
              </a:rPr>
              <a:t>, shielded from the eye of the common man, was one piece of furniture comprising two parts: the Ark of the Covenant and the atonement cover (or “mercy seat”) on top of it. </a:t>
            </a:r>
          </a:p>
          <a:p>
            <a:r>
              <a:rPr lang="en-US" sz="2400" dirty="0" smtClean="0">
                <a:effectLst/>
              </a:rPr>
              <a:t>The ark was a chest made of acacia wood, overlaid with pure gold inside and out. It was 3 feet, 9 inches long and 2 feet, 3 inches wide and high. </a:t>
            </a:r>
          </a:p>
          <a:p>
            <a:r>
              <a:rPr lang="en-US" sz="2400" dirty="0" smtClean="0">
                <a:effectLst/>
              </a:rPr>
              <a:t>God commanded Moses to put in the ark three items: a golden pot of manna, Aaron’s staff that had budded, and the two stone tablets on which the Ten Commandments were written. </a:t>
            </a:r>
          </a:p>
        </p:txBody>
      </p:sp>
      <p:pic>
        <p:nvPicPr>
          <p:cNvPr id="4" name="Picture 3" descr="http://cdn1.bigcommerce.com/server4700/e9b43/products/32/images/136/tab-ark-full-lg__56957.1405433704.1280.1280.jpg?c=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1845734"/>
            <a:ext cx="2474811" cy="838200"/>
          </a:xfrm>
          <a:prstGeom prst="rect">
            <a:avLst/>
          </a:prstGeom>
          <a:noFill/>
          <a:ln>
            <a:noFill/>
          </a:ln>
        </p:spPr>
      </p:pic>
    </p:spTree>
    <p:extLst>
      <p:ext uri="{BB962C8B-B14F-4D97-AF65-F5344CB8AC3E}">
        <p14:creationId xmlns:p14="http://schemas.microsoft.com/office/powerpoint/2010/main" val="4246021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326466"/>
          </a:xfrm>
        </p:spPr>
        <p:txBody>
          <a:bodyPr>
            <a:normAutofit fontScale="47500" lnSpcReduction="20000"/>
          </a:bodyPr>
          <a:lstStyle/>
          <a:p>
            <a:pPr marL="0" indent="0">
              <a:buNone/>
            </a:pPr>
            <a:r>
              <a:rPr lang="en-US" sz="4200" b="1" dirty="0" smtClean="0">
                <a:effectLst/>
              </a:rPr>
              <a:t>The Ark of the Covenant</a:t>
            </a:r>
          </a:p>
          <a:p>
            <a:r>
              <a:rPr lang="en-US" sz="4400" dirty="0" smtClean="0">
                <a:effectLst/>
              </a:rPr>
              <a:t>The </a:t>
            </a:r>
            <a:r>
              <a:rPr lang="en-US" sz="4400" dirty="0" smtClean="0">
                <a:effectLst/>
                <a:hlinkClick r:id="rId2"/>
              </a:rPr>
              <a:t>atonement</a:t>
            </a:r>
            <a:r>
              <a:rPr lang="en-US" sz="4400" dirty="0" smtClean="0">
                <a:effectLst/>
              </a:rPr>
              <a:t> cover was the lid for the ark. On top of it stood two cherubim (angels) at the two ends, facing each other. The cherubim, symbols of God’s divine presence and power, were facing downward toward the ark with outstretched wings that covered the atonement cover. The whole structure was beaten out of one piece of pure gold. The atonement cover was God’s dwelling place in the tabernacle. It was His throne, flanked by angels. </a:t>
            </a:r>
          </a:p>
          <a:p>
            <a:r>
              <a:rPr lang="en-US" sz="4400" dirty="0" smtClean="0">
                <a:effectLst/>
              </a:rPr>
              <a:t>God said to Moses: “There, above the cover between the two cherubim that are over the ark of the Testimony, I will meet with you and give you all my commands for the Israelites.” (Exodus 25:22)</a:t>
            </a:r>
            <a:br>
              <a:rPr lang="en-US" sz="4400" dirty="0" smtClean="0">
                <a:effectLst/>
              </a:rPr>
            </a:br>
            <a:r>
              <a:rPr lang="en-US" sz="4400" dirty="0" smtClean="0">
                <a:effectLst/>
              </a:rPr>
              <a:t/>
            </a:r>
            <a:br>
              <a:rPr lang="en-US" sz="4400" dirty="0" smtClean="0">
                <a:effectLst/>
              </a:rPr>
            </a:br>
            <a:r>
              <a:rPr lang="en-US" sz="4400" dirty="0" smtClean="0">
                <a:effectLst/>
              </a:rPr>
              <a:t>“Tell your brother Aaron not to come whenever he chooses into the Most Holy Place behind the curtain in front of the atonement cover on the ark, or else he will die, because I appear in the cloud over the atonement cover.” (Leviticus 16:2)</a:t>
            </a:r>
            <a:endParaRPr lang="en-US" sz="4400" dirty="0" smtClean="0"/>
          </a:p>
          <a:p>
            <a:endParaRPr lang="en-US" dirty="0"/>
          </a:p>
        </p:txBody>
      </p:sp>
    </p:spTree>
    <p:extLst>
      <p:ext uri="{BB962C8B-B14F-4D97-AF65-F5344CB8AC3E}">
        <p14:creationId xmlns:p14="http://schemas.microsoft.com/office/powerpoint/2010/main" val="164219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rmAutofit fontScale="92500" lnSpcReduction="20000"/>
          </a:bodyPr>
          <a:lstStyle/>
          <a:p>
            <a:r>
              <a:rPr lang="en-US" sz="2600" dirty="0" smtClean="0"/>
              <a:t>The tabernacle provided a place where God could live among His people. It was a dwelling place for God’s divine presence.</a:t>
            </a:r>
          </a:p>
          <a:p>
            <a:r>
              <a:rPr lang="en-US" sz="2600" dirty="0" smtClean="0">
                <a:effectLst/>
              </a:rPr>
              <a:t>In the New Testament, John writes: “The Word became flesh and made his </a:t>
            </a:r>
            <a:r>
              <a:rPr lang="en-US" sz="2600" i="1" dirty="0" smtClean="0">
                <a:effectLst/>
              </a:rPr>
              <a:t>dwelling</a:t>
            </a:r>
            <a:r>
              <a:rPr lang="en-US" sz="2600" dirty="0" smtClean="0">
                <a:effectLst/>
              </a:rPr>
              <a:t> among us.” (John 1:14). This word “dwelling” is the same word for “tabernacle” in the Old Testament. </a:t>
            </a:r>
          </a:p>
          <a:p>
            <a:r>
              <a:rPr lang="en-US" sz="2600" dirty="0" smtClean="0">
                <a:effectLst/>
              </a:rPr>
              <a:t>In other words, God came in living flesh to </a:t>
            </a:r>
            <a:r>
              <a:rPr lang="en-US" sz="2600" i="1" dirty="0" smtClean="0">
                <a:effectLst/>
              </a:rPr>
              <a:t>dwell</a:t>
            </a:r>
            <a:r>
              <a:rPr lang="en-US" sz="2600" dirty="0" smtClean="0">
                <a:effectLst/>
              </a:rPr>
              <a:t> or to </a:t>
            </a:r>
            <a:r>
              <a:rPr lang="en-US" sz="2600" i="1" dirty="0" smtClean="0">
                <a:effectLst/>
              </a:rPr>
              <a:t>tabernacle</a:t>
            </a:r>
            <a:r>
              <a:rPr lang="en-US" sz="2600" dirty="0" smtClean="0">
                <a:effectLst/>
              </a:rPr>
              <a:t> among His people. As He walked upon the earth and lived among the Jews, Jesus Christ Himself fulfilled the picture of the </a:t>
            </a:r>
            <a:r>
              <a:rPr lang="en-US" sz="2600" b="1" dirty="0" smtClean="0">
                <a:effectLst/>
              </a:rPr>
              <a:t>Old Testament tabernacle</a:t>
            </a:r>
            <a:r>
              <a:rPr lang="en-US" sz="2600" dirty="0" smtClean="0">
                <a:effectLst/>
              </a:rPr>
              <a:t>. In that and many other ways, as we will see, the tabernacle really was a prophetic projection of the Lord’s redemptive plan for His people.</a:t>
            </a:r>
            <a:endParaRPr lang="en-US" sz="2600" dirty="0" smtClean="0"/>
          </a:p>
          <a:p>
            <a:endParaRPr lang="en-US" dirty="0"/>
          </a:p>
        </p:txBody>
      </p:sp>
    </p:spTree>
    <p:extLst>
      <p:ext uri="{BB962C8B-B14F-4D97-AF65-F5344CB8AC3E}">
        <p14:creationId xmlns:p14="http://schemas.microsoft.com/office/powerpoint/2010/main" val="8908795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60" y="1757239"/>
            <a:ext cx="7543801" cy="4491161"/>
          </a:xfrm>
        </p:spPr>
        <p:txBody>
          <a:bodyPr>
            <a:normAutofit fontScale="92500" lnSpcReduction="10000"/>
          </a:bodyPr>
          <a:lstStyle/>
          <a:p>
            <a:pPr marL="0" indent="0">
              <a:buNone/>
            </a:pPr>
            <a:r>
              <a:rPr lang="en-US" b="1" dirty="0" smtClean="0">
                <a:effectLst/>
              </a:rPr>
              <a:t>The Ark of the Covenant</a:t>
            </a:r>
          </a:p>
          <a:p>
            <a:r>
              <a:rPr lang="en-US" sz="2400" dirty="0" smtClean="0">
                <a:effectLst/>
              </a:rPr>
              <a:t>Above the ark and the atonement cover, God appeared in His glory in “unapproachable light” (1 Timothy 6:16). This light is sometimes referred to as the Shekinah glory. The word </a:t>
            </a:r>
            <a:r>
              <a:rPr lang="en-US" sz="2400" i="1" dirty="0" smtClean="0">
                <a:effectLst/>
              </a:rPr>
              <a:t>Shekinah, </a:t>
            </a:r>
            <a:r>
              <a:rPr lang="en-US" sz="2400" dirty="0" smtClean="0">
                <a:effectLst/>
              </a:rPr>
              <a:t>although it does not appear in our English bibles, has the same roots as the word for </a:t>
            </a:r>
            <a:r>
              <a:rPr lang="en-US" sz="2400" i="1" dirty="0" smtClean="0">
                <a:effectLst/>
              </a:rPr>
              <a:t>tabernacle</a:t>
            </a:r>
            <a:r>
              <a:rPr lang="en-US" sz="2400" dirty="0" smtClean="0">
                <a:effectLst/>
              </a:rPr>
              <a:t> in Hebrew and refers to the </a:t>
            </a:r>
            <a:r>
              <a:rPr lang="en-US" sz="2400" i="1" dirty="0" smtClean="0">
                <a:effectLst/>
              </a:rPr>
              <a:t>presence of the Lord</a:t>
            </a:r>
            <a:r>
              <a:rPr lang="en-US" sz="2400" dirty="0" smtClean="0">
                <a:effectLst/>
              </a:rPr>
              <a:t>.</a:t>
            </a:r>
          </a:p>
          <a:p>
            <a:r>
              <a:rPr lang="en-US" sz="2400" dirty="0" smtClean="0">
                <a:effectLst/>
              </a:rPr>
              <a:t>Because the ark was God’s throne among His people, it was a symbol of His presence and power with them wherever it went. There are quite a number of miracles recorded in the Old Testament surrounding the ark: With the presence of the ark, the waters of the River Jordan divided so the Israelites could cross on dry land, and the walls of Jericho fell so that the Israelites could capture it (Joshua 3:14-17, 6:6-21). </a:t>
            </a:r>
            <a:endParaRPr lang="en-US" sz="2400" dirty="0"/>
          </a:p>
        </p:txBody>
      </p:sp>
    </p:spTree>
    <p:extLst>
      <p:ext uri="{BB962C8B-B14F-4D97-AF65-F5344CB8AC3E}">
        <p14:creationId xmlns:p14="http://schemas.microsoft.com/office/powerpoint/2010/main" val="2531542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02666"/>
          </a:xfrm>
        </p:spPr>
        <p:txBody>
          <a:bodyPr>
            <a:normAutofit fontScale="92500" lnSpcReduction="10000"/>
          </a:bodyPr>
          <a:lstStyle/>
          <a:p>
            <a:pPr marL="0" indent="0">
              <a:buNone/>
            </a:pPr>
            <a:r>
              <a:rPr lang="en-US" b="1" dirty="0" smtClean="0"/>
              <a:t>The Ark of the Covenant</a:t>
            </a:r>
          </a:p>
          <a:p>
            <a:r>
              <a:rPr lang="en-US" sz="2400" dirty="0" smtClean="0">
                <a:effectLst/>
              </a:rPr>
              <a:t>Yet the ark could not be treated with irreverence because it was also a symbol of God’s judgment and wrath. </a:t>
            </a:r>
          </a:p>
          <a:p>
            <a:r>
              <a:rPr lang="en-US" sz="2400" dirty="0" smtClean="0">
                <a:effectLst/>
              </a:rPr>
              <a:t>When the Israelites fought their enemies the Philistines during the time of the prophet Samuel, they disregarded the commands of the Lord and took the ark out to the battlefield with them, “summoning” God’s presence. God caused the Philistines to win the battle and “the glory departed from Israel, for the ark of the Lord was taken” (1 Samuel 4:22). </a:t>
            </a:r>
          </a:p>
          <a:p>
            <a:r>
              <a:rPr lang="en-US" sz="2400" dirty="0" smtClean="0">
                <a:effectLst/>
              </a:rPr>
              <a:t>However, God showed His power to the Philistines when He caused their idol, Dagon, to fall to the ground when the ark was placed next to it, and several Philistine cities were plagued heavily when the ark was in their midst (1 Samuel 5). Ultimately, the ark was returned to Israel.</a:t>
            </a:r>
          </a:p>
          <a:p>
            <a:endParaRPr lang="en-US" dirty="0"/>
          </a:p>
        </p:txBody>
      </p:sp>
    </p:spTree>
    <p:extLst>
      <p:ext uri="{BB962C8B-B14F-4D97-AF65-F5344CB8AC3E}">
        <p14:creationId xmlns:p14="http://schemas.microsoft.com/office/powerpoint/2010/main" val="1328518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effectLst/>
              </a:rPr>
              <a:t>God keeps His Covenant Concerning Us.</a:t>
            </a:r>
          </a:p>
          <a:p>
            <a:r>
              <a:rPr lang="en-US" dirty="0" smtClean="0">
                <a:effectLst/>
              </a:rPr>
              <a:t>The Israelites found acceptance with God by believing His word to be true — that when their sins were covered by blood, God temporarily overlooked their sins as if they had been obliterated. </a:t>
            </a:r>
          </a:p>
          <a:p>
            <a:r>
              <a:rPr lang="en-US" dirty="0" smtClean="0">
                <a:effectLst/>
              </a:rPr>
              <a:t>But Jesus Christ has become </a:t>
            </a:r>
            <a:r>
              <a:rPr lang="en-US" i="1" dirty="0" smtClean="0">
                <a:effectLst/>
              </a:rPr>
              <a:t>our</a:t>
            </a:r>
            <a:r>
              <a:rPr lang="en-US" dirty="0" smtClean="0">
                <a:effectLst/>
              </a:rPr>
              <a:t> permanent atonement cover. Through Jesus’ blood, our sins have been covered over. When God looks at us, He doesn’t see our sin, but the provision: His own Son. Jesus lay down His life for us as an innocent sacrifice so that God would look on us and see His perfection.</a:t>
            </a:r>
          </a:p>
          <a:p>
            <a:r>
              <a:rPr lang="en-US" dirty="0" smtClean="0">
                <a:effectLst/>
              </a:rPr>
              <a:t>The atonement cover of the Ark of the Covenant was God’s throne in the midst of the Israelites. God is on His throne today in heaven and Jesus, our high priest, is at His right side. When we come to God now, we approach a throne of grace.</a:t>
            </a:r>
          </a:p>
          <a:p>
            <a:r>
              <a:rPr lang="en-US" dirty="0" smtClean="0">
                <a:effectLst/>
              </a:rPr>
              <a:t>We are God’s Temple “Let us then approach the throne of grace with confidence, so that we may receive mercy and find grace to help us in our time of need.” (Hebrews 4:16)</a:t>
            </a:r>
            <a:endParaRPr lang="en-US" dirty="0"/>
          </a:p>
        </p:txBody>
      </p:sp>
    </p:spTree>
    <p:extLst>
      <p:ext uri="{BB962C8B-B14F-4D97-AF65-F5344CB8AC3E}">
        <p14:creationId xmlns:p14="http://schemas.microsoft.com/office/powerpoint/2010/main" val="1715171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a:t>
            </a:r>
            <a:r>
              <a:rPr lang="en-US" smtClean="0"/>
              <a:t>1</a:t>
            </a:r>
            <a:endParaRPr lang="en-US"/>
          </a:p>
        </p:txBody>
      </p:sp>
      <p:pic>
        <p:nvPicPr>
          <p:cNvPr id="2050" name="Picture 2" descr="C:\Users\VHANFLSTUBBP\Pictures\tabernacle blueprint.gif"/>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69950" y="1852613"/>
            <a:ext cx="7448550" cy="401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008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For Next Week 4/1/15</a:t>
            </a:r>
          </a:p>
          <a:p>
            <a:r>
              <a:rPr lang="en-US" dirty="0" smtClean="0"/>
              <a:t>Topic: Being God’s Temple pt. 2</a:t>
            </a:r>
          </a:p>
          <a:p>
            <a:r>
              <a:rPr lang="en-US" dirty="0" smtClean="0"/>
              <a:t>I John 2:16-17</a:t>
            </a:r>
          </a:p>
          <a:p>
            <a:r>
              <a:rPr lang="en-US" dirty="0" smtClean="0"/>
              <a:t>Prov. 2:1-8</a:t>
            </a:r>
          </a:p>
          <a:p>
            <a:r>
              <a:rPr lang="en-US" dirty="0" smtClean="0"/>
              <a:t>James 3:1-12</a:t>
            </a:r>
          </a:p>
          <a:p>
            <a:r>
              <a:rPr lang="en-US" dirty="0" smtClean="0"/>
              <a:t>I Cori. 6:12-20</a:t>
            </a:r>
          </a:p>
          <a:p>
            <a:endParaRPr lang="en-US" dirty="0"/>
          </a:p>
        </p:txBody>
      </p:sp>
    </p:spTree>
    <p:extLst>
      <p:ext uri="{BB962C8B-B14F-4D97-AF65-F5344CB8AC3E}">
        <p14:creationId xmlns:p14="http://schemas.microsoft.com/office/powerpoint/2010/main" val="3397978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66760" cy="4023360"/>
          </a:xfrm>
        </p:spPr>
        <p:txBody>
          <a:bodyPr>
            <a:normAutofit/>
          </a:bodyPr>
          <a:lstStyle/>
          <a:p>
            <a:pPr marL="0" indent="0">
              <a:buNone/>
            </a:pPr>
            <a:r>
              <a:rPr lang="en-US" sz="2400" b="1" dirty="0" smtClean="0"/>
              <a:t>References</a:t>
            </a:r>
          </a:p>
          <a:p>
            <a:pPr marL="0" indent="0">
              <a:buNone/>
            </a:pPr>
            <a:r>
              <a:rPr lang="en-US" sz="2400" b="1" dirty="0" smtClean="0">
                <a:effectLst/>
              </a:rPr>
              <a:t>The Ark of the Covenant and Atonement Cover-The Tabernacle Place-</a:t>
            </a:r>
            <a:r>
              <a:rPr lang="en-US" sz="2400" i="1" dirty="0" smtClean="0">
                <a:effectLst/>
              </a:rPr>
              <a:t>the-</a:t>
            </a:r>
            <a:r>
              <a:rPr lang="en-US" sz="2400" b="1" i="1" dirty="0" smtClean="0">
                <a:effectLst/>
              </a:rPr>
              <a:t>tabernacle</a:t>
            </a:r>
            <a:r>
              <a:rPr lang="en-US" sz="2400" i="1" dirty="0" smtClean="0">
                <a:effectLst/>
              </a:rPr>
              <a:t>-place.com/articles/what_is_the_</a:t>
            </a:r>
            <a:r>
              <a:rPr lang="en-US" sz="2400" b="1" i="1" dirty="0" smtClean="0">
                <a:effectLst/>
              </a:rPr>
              <a:t>tabernacle</a:t>
            </a:r>
            <a:endParaRPr lang="en-US" sz="2400" dirty="0"/>
          </a:p>
        </p:txBody>
      </p:sp>
    </p:spTree>
    <p:extLst>
      <p:ext uri="{BB962C8B-B14F-4D97-AF65-F5344CB8AC3E}">
        <p14:creationId xmlns:p14="http://schemas.microsoft.com/office/powerpoint/2010/main" val="253954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457200" y="1737360"/>
            <a:ext cx="8229600" cy="4587239"/>
          </a:xfrm>
        </p:spPr>
        <p:txBody>
          <a:bodyPr>
            <a:normAutofit/>
          </a:bodyPr>
          <a:lstStyle/>
          <a:p>
            <a:pPr marL="0" indent="0">
              <a:buNone/>
            </a:pPr>
            <a:r>
              <a:rPr lang="en-US" b="1" dirty="0" smtClean="0"/>
              <a:t>The Gate for the tabernacle</a:t>
            </a:r>
          </a:p>
          <a:p>
            <a:r>
              <a:rPr lang="en-US" sz="2800" dirty="0" smtClean="0">
                <a:effectLst/>
              </a:rPr>
              <a:t>There was only one gate by which people could enter into the tabernacle courtyard. The gate was 30 feet wide. It was located directly in the center of the outer court on the east end. The gate was covered by a curtain or screen made of finely twisted linen in blue, purple and scarlet.</a:t>
            </a:r>
          </a:p>
          <a:p>
            <a:r>
              <a:rPr lang="en-US" sz="2800" dirty="0" smtClean="0">
                <a:effectLst/>
              </a:rPr>
              <a:t>The one and only gate is a representation of Christ as the only way through which one could fellowship with God and worship Him. To do this, one must </a:t>
            </a:r>
            <a:r>
              <a:rPr lang="en-US" sz="2800" i="1" dirty="0" smtClean="0">
                <a:effectLst/>
              </a:rPr>
              <a:t>enter</a:t>
            </a:r>
            <a:r>
              <a:rPr lang="en-US" sz="2800" dirty="0" smtClean="0">
                <a:effectLst/>
              </a:rPr>
              <a:t> in through the gate to the place where God dwelled. </a:t>
            </a:r>
            <a:endParaRPr lang="en-US" sz="2800" dirty="0"/>
          </a:p>
        </p:txBody>
      </p:sp>
      <p:pic>
        <p:nvPicPr>
          <p:cNvPr id="4" name="Picture 3" descr="tab-gate.jpg"/>
          <p:cNvPicPr/>
          <p:nvPr/>
        </p:nvPicPr>
        <p:blipFill>
          <a:blip r:embed="rId2">
            <a:extLst>
              <a:ext uri="{28A0092B-C50C-407E-A947-70E740481C1C}">
                <a14:useLocalDpi xmlns:a14="http://schemas.microsoft.com/office/drawing/2010/main" val="0"/>
              </a:ext>
            </a:extLst>
          </a:blip>
          <a:srcRect/>
          <a:stretch>
            <a:fillRect/>
          </a:stretch>
        </p:blipFill>
        <p:spPr bwMode="auto">
          <a:xfrm>
            <a:off x="3840480" y="1737361"/>
            <a:ext cx="3124200" cy="457200"/>
          </a:xfrm>
          <a:prstGeom prst="rect">
            <a:avLst/>
          </a:prstGeom>
          <a:noFill/>
          <a:ln>
            <a:noFill/>
          </a:ln>
        </p:spPr>
      </p:pic>
    </p:spTree>
    <p:extLst>
      <p:ext uri="{BB962C8B-B14F-4D97-AF65-F5344CB8AC3E}">
        <p14:creationId xmlns:p14="http://schemas.microsoft.com/office/powerpoint/2010/main" val="1461616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737361"/>
            <a:ext cx="7543801" cy="4511039"/>
          </a:xfrm>
        </p:spPr>
        <p:txBody>
          <a:bodyPr>
            <a:normAutofit lnSpcReduction="10000"/>
          </a:bodyPr>
          <a:lstStyle/>
          <a:p>
            <a:pPr marL="0" indent="0">
              <a:buNone/>
            </a:pPr>
            <a:endParaRPr lang="en-US" b="1" dirty="0" smtClean="0"/>
          </a:p>
          <a:p>
            <a:pPr marL="0" indent="0">
              <a:buNone/>
            </a:pPr>
            <a:r>
              <a:rPr lang="en-US" b="1" dirty="0" smtClean="0"/>
              <a:t>Brazen Altar</a:t>
            </a:r>
          </a:p>
          <a:p>
            <a:r>
              <a:rPr lang="en-US" sz="3200" dirty="0" smtClean="0">
                <a:effectLst/>
              </a:rPr>
              <a:t>The first thing that one saw upon coming through the gate was the </a:t>
            </a:r>
            <a:r>
              <a:rPr lang="en-US" sz="3200" dirty="0" smtClean="0">
                <a:effectLst/>
                <a:hlinkClick r:id="rId2"/>
              </a:rPr>
              <a:t>brazen altar</a:t>
            </a:r>
            <a:r>
              <a:rPr lang="en-US" sz="3200" dirty="0" smtClean="0">
                <a:effectLst/>
              </a:rPr>
              <a:t>, which served as a reminder of man’s sinfulness and his need for a blood sacrifice in order to be fellowship with God. </a:t>
            </a:r>
          </a:p>
          <a:p>
            <a:r>
              <a:rPr lang="en-US" sz="3200" dirty="0" smtClean="0">
                <a:effectLst/>
              </a:rPr>
              <a:t>One needed to repent and offer sacrifices for their sin. Those who did not repent were not entering this “narrow way.”</a:t>
            </a:r>
            <a:endParaRPr lang="en-US" sz="3200" dirty="0"/>
          </a:p>
        </p:txBody>
      </p:sp>
      <p:pic>
        <p:nvPicPr>
          <p:cNvPr id="4" name="Picture 3" descr="tab-brazen-altar.jpg"/>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828799"/>
            <a:ext cx="1382662" cy="838201"/>
          </a:xfrm>
          <a:prstGeom prst="rect">
            <a:avLst/>
          </a:prstGeom>
          <a:noFill/>
          <a:ln>
            <a:noFill/>
          </a:ln>
        </p:spPr>
      </p:pic>
    </p:spTree>
    <p:extLst>
      <p:ext uri="{BB962C8B-B14F-4D97-AF65-F5344CB8AC3E}">
        <p14:creationId xmlns:p14="http://schemas.microsoft.com/office/powerpoint/2010/main" val="610432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effectLst/>
              </a:rPr>
              <a:t> </a:t>
            </a:r>
            <a:r>
              <a:rPr lang="en-US" sz="2400" dirty="0" smtClean="0">
                <a:effectLst/>
              </a:rPr>
              <a:t>Jesus said in his famous “I am” statements:</a:t>
            </a:r>
          </a:p>
          <a:p>
            <a:r>
              <a:rPr lang="en-US" sz="2400" dirty="0" smtClean="0">
                <a:effectLst/>
              </a:rPr>
              <a:t>“I am the way and the truth and the life. No one comes to the Father except through me.” (John 14:6) and</a:t>
            </a:r>
            <a:r>
              <a:rPr lang="en-US" sz="2400" dirty="0"/>
              <a:t> </a:t>
            </a:r>
            <a:r>
              <a:rPr lang="en-US" sz="2400" dirty="0" smtClean="0">
                <a:effectLst/>
              </a:rPr>
              <a:t>“I am the gate; whoever enters through me will be saved.” (John 10:9)He also said:</a:t>
            </a:r>
          </a:p>
          <a:p>
            <a:r>
              <a:rPr lang="en-US" sz="2400" dirty="0" smtClean="0">
                <a:effectLst/>
              </a:rPr>
              <a:t>“Enter through the narrow gate. For wide is the gate and broad is the road that leads to destruction, and many enter through it. But small is the gate and narrow the road that leads to life, and only a few find it.” (Matthew 7:13-14)</a:t>
            </a:r>
          </a:p>
          <a:p>
            <a:r>
              <a:rPr lang="en-US" sz="2400" dirty="0" smtClean="0">
                <a:effectLst/>
              </a:rPr>
              <a:t>The act of entering the gate to the tabernacle was significant to the Israelites. By entering, one could find forgiveness of sin and fellowship with God.</a:t>
            </a:r>
          </a:p>
          <a:p>
            <a:endParaRPr lang="en-US" dirty="0" smtClean="0"/>
          </a:p>
          <a:p>
            <a:endParaRPr lang="en-US" dirty="0"/>
          </a:p>
        </p:txBody>
      </p:sp>
    </p:spTree>
    <p:extLst>
      <p:ext uri="{BB962C8B-B14F-4D97-AF65-F5344CB8AC3E}">
        <p14:creationId xmlns:p14="http://schemas.microsoft.com/office/powerpoint/2010/main" val="3248797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56547"/>
            <a:ext cx="7543800" cy="1396053"/>
          </a:xfrm>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78866"/>
          </a:xfrm>
        </p:spPr>
        <p:txBody>
          <a:bodyPr>
            <a:normAutofit/>
          </a:bodyPr>
          <a:lstStyle/>
          <a:p>
            <a:pPr marL="0" indent="0">
              <a:buNone/>
            </a:pPr>
            <a:endParaRPr lang="en-US" b="1" dirty="0" smtClean="0"/>
          </a:p>
          <a:p>
            <a:pPr marL="0" indent="0">
              <a:buNone/>
            </a:pPr>
            <a:r>
              <a:rPr lang="en-US" b="1" dirty="0" smtClean="0"/>
              <a:t>The Laver </a:t>
            </a:r>
          </a:p>
          <a:p>
            <a:endParaRPr lang="en-US" dirty="0" smtClean="0">
              <a:effectLst/>
            </a:endParaRPr>
          </a:p>
          <a:p>
            <a:r>
              <a:rPr lang="en-US" dirty="0" smtClean="0">
                <a:effectLst/>
              </a:rPr>
              <a:t>The laver, or basin, was a large bowl filled with water located halfway between the </a:t>
            </a:r>
            <a:r>
              <a:rPr lang="en-US" dirty="0" smtClean="0">
                <a:effectLst/>
                <a:hlinkClick r:id="rId2"/>
              </a:rPr>
              <a:t>brazen altar</a:t>
            </a:r>
            <a:r>
              <a:rPr lang="en-US" dirty="0" smtClean="0">
                <a:effectLst/>
              </a:rPr>
              <a:t> and the Holy Place. Although God did not give specific measurements for the Laver, it was to be made entirely of bronze. The priests were to wash their hands and their feet in it before entering the Holy Place.</a:t>
            </a:r>
          </a:p>
          <a:p>
            <a:r>
              <a:rPr lang="en-US" dirty="0" smtClean="0">
                <a:effectLst/>
              </a:rPr>
              <a:t>The laver was located in a convenient place for washing and stood as a reminder that people need cleansing before approaching God. The priests atoned for their sins through a sacrifice at the brazen altar, but they cleansed themselves at the laver before serving in the Holy Place, so that they would be pure and not die before a holy God.</a:t>
            </a:r>
          </a:p>
          <a:p>
            <a:pPr marL="0" indent="0">
              <a:buNone/>
            </a:pPr>
            <a:endParaRPr lang="en-US" dirty="0"/>
          </a:p>
        </p:txBody>
      </p:sp>
      <p:pic>
        <p:nvPicPr>
          <p:cNvPr id="4" name="Picture 3" descr="tab-laver.jpg"/>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845734"/>
            <a:ext cx="1676399" cy="1009037"/>
          </a:xfrm>
          <a:prstGeom prst="rect">
            <a:avLst/>
          </a:prstGeom>
          <a:noFill/>
          <a:ln>
            <a:noFill/>
          </a:ln>
        </p:spPr>
      </p:pic>
    </p:spTree>
    <p:extLst>
      <p:ext uri="{BB962C8B-B14F-4D97-AF65-F5344CB8AC3E}">
        <p14:creationId xmlns:p14="http://schemas.microsoft.com/office/powerpoint/2010/main" val="402274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The Laver</a:t>
            </a:r>
          </a:p>
          <a:p>
            <a:r>
              <a:rPr lang="en-US" sz="3200" dirty="0" smtClean="0">
                <a:effectLst/>
              </a:rPr>
              <a:t>The application for believers today is that we are forgiven through Christ’s work on the cross, but we are washed through His Word. We need to be washed daily in His Word to cleanse ourselves, so that we can serve and minister before Him.</a:t>
            </a:r>
          </a:p>
        </p:txBody>
      </p:sp>
    </p:spTree>
    <p:extLst>
      <p:ext uri="{BB962C8B-B14F-4D97-AF65-F5344CB8AC3E}">
        <p14:creationId xmlns:p14="http://schemas.microsoft.com/office/powerpoint/2010/main" val="248071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God’s Temple pt. 1</a:t>
            </a:r>
            <a:endParaRPr lang="en-US" dirty="0"/>
          </a:p>
        </p:txBody>
      </p:sp>
      <p:sp>
        <p:nvSpPr>
          <p:cNvPr id="3" name="Content Placeholder 2"/>
          <p:cNvSpPr>
            <a:spLocks noGrp="1"/>
          </p:cNvSpPr>
          <p:nvPr>
            <p:ph idx="1"/>
          </p:nvPr>
        </p:nvSpPr>
        <p:spPr>
          <a:xfrm>
            <a:off x="822959" y="1845734"/>
            <a:ext cx="7543801" cy="4478866"/>
          </a:xfrm>
        </p:spPr>
        <p:txBody>
          <a:bodyPr>
            <a:noAutofit/>
          </a:bodyPr>
          <a:lstStyle/>
          <a:p>
            <a:r>
              <a:rPr lang="en-US" sz="2400" dirty="0" smtClean="0">
                <a:effectLst/>
              </a:rPr>
              <a:t>“…Christ loved the church and gave himself up for her to make her holy, cleansing her by the washing with water through the word, and to present her to himself as a radiant church, without stain or wrinkle or any other blemish, but holy and blameless.” (Ephesians 5:25-27)</a:t>
            </a:r>
            <a:br>
              <a:rPr lang="en-US" sz="2400" dirty="0" smtClean="0">
                <a:effectLst/>
              </a:rPr>
            </a:br>
            <a:r>
              <a:rPr lang="en-US" sz="2400" dirty="0" smtClean="0">
                <a:effectLst/>
              </a:rPr>
              <a:t/>
            </a:r>
            <a:br>
              <a:rPr lang="en-US" sz="2400" dirty="0" smtClean="0">
                <a:effectLst/>
              </a:rPr>
            </a:br>
            <a:r>
              <a:rPr lang="en-US" sz="2400" dirty="0" smtClean="0">
                <a:effectLst/>
              </a:rPr>
              <a:t>“Let us draw near to God with a sincere heart in full assurance of faith, having our hearts sprinkled [with blood] to cleanse us from a guilty conscience and having our bodies washed with pure wat</a:t>
            </a:r>
            <a:r>
              <a:rPr lang="en-US" sz="2800" dirty="0" smtClean="0">
                <a:effectLst/>
              </a:rPr>
              <a:t>er.” (Hebrews 10:22)</a:t>
            </a:r>
            <a:endParaRPr lang="en-US" sz="2800" dirty="0" smtClean="0"/>
          </a:p>
          <a:p>
            <a:endParaRPr lang="en-US" sz="2800" dirty="0"/>
          </a:p>
        </p:txBody>
      </p:sp>
    </p:spTree>
    <p:extLst>
      <p:ext uri="{BB962C8B-B14F-4D97-AF65-F5344CB8AC3E}">
        <p14:creationId xmlns:p14="http://schemas.microsoft.com/office/powerpoint/2010/main" val="26650517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300</TotalTime>
  <Words>4278</Words>
  <Application>Microsoft Office PowerPoint</Application>
  <PresentationFormat>On-screen Show (4:3)</PresentationFormat>
  <Paragraphs>147</Paragraphs>
  <Slides>35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Calibri</vt:lpstr>
      <vt:lpstr>Calibri Light</vt:lpstr>
      <vt:lpstr>Retrospect</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Being God’s Temple pt. 1</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God’s Temple</dc:title>
  <dc:creator>vhanflstubbp</dc:creator>
  <cp:lastModifiedBy>AFCC</cp:lastModifiedBy>
  <cp:revision>19</cp:revision>
  <cp:lastPrinted>2015-03-25T22:51:41Z</cp:lastPrinted>
  <dcterms:created xsi:type="dcterms:W3CDTF">2015-03-23T13:37:39Z</dcterms:created>
  <dcterms:modified xsi:type="dcterms:W3CDTF">2015-03-25T23:25:59Z</dcterms:modified>
</cp:coreProperties>
</file>