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8"/>
  </p:handoutMasterIdLst>
  <p:sldIdLst>
    <p:sldId id="256" r:id="rId2"/>
    <p:sldId id="277" r:id="rId3"/>
    <p:sldId id="259" r:id="rId4"/>
    <p:sldId id="258" r:id="rId5"/>
    <p:sldId id="279" r:id="rId6"/>
    <p:sldId id="266" r:id="rId7"/>
    <p:sldId id="276" r:id="rId8"/>
    <p:sldId id="261" r:id="rId9"/>
    <p:sldId id="257" r:id="rId10"/>
    <p:sldId id="264" r:id="rId11"/>
    <p:sldId id="278" r:id="rId12"/>
    <p:sldId id="280" r:id="rId13"/>
    <p:sldId id="281" r:id="rId14"/>
    <p:sldId id="284" r:id="rId15"/>
    <p:sldId id="288" r:id="rId16"/>
    <p:sldId id="285" r:id="rId17"/>
    <p:sldId id="286" r:id="rId18"/>
    <p:sldId id="283" r:id="rId19"/>
    <p:sldId id="289" r:id="rId20"/>
    <p:sldId id="273" r:id="rId21"/>
    <p:sldId id="272" r:id="rId22"/>
    <p:sldId id="269" r:id="rId23"/>
    <p:sldId id="265" r:id="rId24"/>
    <p:sldId id="287" r:id="rId25"/>
    <p:sldId id="275"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8" d="100"/>
          <a:sy n="68" d="100"/>
        </p:scale>
        <p:origin x="1368"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01ED45-BA74-4590-8529-F6AD116E319D}" type="datetimeFigureOut">
              <a:rPr lang="en-US" smtClean="0"/>
              <a:t>5/18/2016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288F4B-63D5-45B9-8702-07F7565B229C}" type="slidenum">
              <a:rPr lang="en-US" smtClean="0"/>
              <a:t>‹#›</a:t>
            </a:fld>
            <a:endParaRPr lang="en-US"/>
          </a:p>
        </p:txBody>
      </p:sp>
    </p:spTree>
    <p:extLst>
      <p:ext uri="{BB962C8B-B14F-4D97-AF65-F5344CB8AC3E}">
        <p14:creationId xmlns:p14="http://schemas.microsoft.com/office/powerpoint/2010/main" val="3776742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2881883A-B210-4325-A428-059F9DC7C813}" type="slidenum">
              <a:rPr lang="en-US" smtClean="0"/>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28706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81883A-B210-4325-A428-059F9DC7C813}" type="slidenum">
              <a:rPr lang="en-US" smtClean="0"/>
              <a:t>‹#›</a:t>
            </a:fld>
            <a:endParaRPr lang="en-US" dirty="0"/>
          </a:p>
        </p:txBody>
      </p:sp>
    </p:spTree>
    <p:extLst>
      <p:ext uri="{BB962C8B-B14F-4D97-AF65-F5344CB8AC3E}">
        <p14:creationId xmlns:p14="http://schemas.microsoft.com/office/powerpoint/2010/main" val="59357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1883A-B210-4325-A428-059F9DC7C813}" type="slidenum">
              <a:rPr lang="en-US" smtClean="0"/>
              <a:t>‹#›</a:t>
            </a:fld>
            <a:endParaRPr 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0231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1883A-B210-4325-A428-059F9DC7C813}" type="slidenum">
              <a:rPr lang="en-US" smtClean="0"/>
              <a:t>‹#›</a:t>
            </a:fld>
            <a:endParaRPr 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2879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1883A-B210-4325-A428-059F9DC7C813}" type="slidenum">
              <a:rPr lang="en-US" smtClean="0"/>
              <a:t>‹#›</a:t>
            </a:fld>
            <a:endParaRPr lang="en-US" dirty="0"/>
          </a:p>
        </p:txBody>
      </p:sp>
    </p:spTree>
    <p:extLst>
      <p:ext uri="{BB962C8B-B14F-4D97-AF65-F5344CB8AC3E}">
        <p14:creationId xmlns:p14="http://schemas.microsoft.com/office/powerpoint/2010/main" val="3617130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1883A-B210-4325-A428-059F9DC7C813}" type="slidenum">
              <a:rPr lang="en-US" smtClean="0"/>
              <a:t>‹#›</a:t>
            </a:fld>
            <a:endParaRPr 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0369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1883A-B210-4325-A428-059F9DC7C813}" type="slidenum">
              <a:rPr lang="en-US" smtClean="0"/>
              <a:t>‹#›</a:t>
            </a:fld>
            <a:endParaRPr 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8676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1883A-B210-4325-A428-059F9DC7C813}" type="slidenum">
              <a:rPr lang="en-US" smtClean="0"/>
              <a:t>‹#›</a:t>
            </a:fld>
            <a:endParaRPr 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3902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1883A-B210-4325-A428-059F9DC7C813}" type="slidenum">
              <a:rPr lang="en-US" smtClean="0"/>
              <a:t>‹#›</a:t>
            </a:fld>
            <a:endParaRPr 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242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1883A-B210-4325-A428-059F9DC7C813}" type="slidenum">
              <a:rPr lang="en-US" smtClean="0"/>
              <a:t>‹#›</a:t>
            </a:fld>
            <a:endParaRPr lang="en-US" dirty="0"/>
          </a:p>
        </p:txBody>
      </p:sp>
    </p:spTree>
    <p:extLst>
      <p:ext uri="{BB962C8B-B14F-4D97-AF65-F5344CB8AC3E}">
        <p14:creationId xmlns:p14="http://schemas.microsoft.com/office/powerpoint/2010/main" val="186915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1883A-B210-4325-A428-059F9DC7C813}" type="slidenum">
              <a:rPr lang="en-US" smtClean="0"/>
              <a:t>‹#›</a:t>
            </a:fld>
            <a:endParaRPr 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793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81883A-B210-4325-A428-059F9DC7C813}" type="slidenum">
              <a:rPr lang="en-US" smtClean="0"/>
              <a:t>‹#›</a:t>
            </a:fld>
            <a:endParaRPr lang="en-US" dirty="0"/>
          </a:p>
        </p:txBody>
      </p:sp>
    </p:spTree>
    <p:extLst>
      <p:ext uri="{BB962C8B-B14F-4D97-AF65-F5344CB8AC3E}">
        <p14:creationId xmlns:p14="http://schemas.microsoft.com/office/powerpoint/2010/main" val="222403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81883A-B210-4325-A428-059F9DC7C813}" type="slidenum">
              <a:rPr lang="en-US" smtClean="0"/>
              <a:t>‹#›</a:t>
            </a:fld>
            <a:endParaRPr 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0061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81883A-B210-4325-A428-059F9DC7C813}" type="slidenum">
              <a:rPr lang="en-US" smtClean="0"/>
              <a:t>‹#›</a:t>
            </a:fld>
            <a:endParaRPr 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829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81883A-B210-4325-A428-059F9DC7C813}" type="slidenum">
              <a:rPr lang="en-US" smtClean="0"/>
              <a:t>‹#›</a:t>
            </a:fld>
            <a:endParaRPr lang="en-US" dirty="0"/>
          </a:p>
        </p:txBody>
      </p:sp>
    </p:spTree>
    <p:extLst>
      <p:ext uri="{BB962C8B-B14F-4D97-AF65-F5344CB8AC3E}">
        <p14:creationId xmlns:p14="http://schemas.microsoft.com/office/powerpoint/2010/main" val="306965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81883A-B210-4325-A428-059F9DC7C813}" type="slidenum">
              <a:rPr lang="en-US" smtClean="0"/>
              <a:t>‹#›</a:t>
            </a:fld>
            <a:endParaRPr 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7953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0FD79-E00E-4B03-ABDD-7349E6CE5DB2}" type="datetimeFigureOut">
              <a:rPr lang="en-US" smtClean="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81883A-B210-4325-A428-059F9DC7C813}" type="slidenum">
              <a:rPr lang="en-US" smtClean="0"/>
              <a:t>‹#›</a:t>
            </a:fld>
            <a:endParaRPr lang="en-US" dirty="0"/>
          </a:p>
        </p:txBody>
      </p:sp>
    </p:spTree>
    <p:extLst>
      <p:ext uri="{BB962C8B-B14F-4D97-AF65-F5344CB8AC3E}">
        <p14:creationId xmlns:p14="http://schemas.microsoft.com/office/powerpoint/2010/main" val="3045543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900FD79-E00E-4B03-ABDD-7349E6CE5DB2}" type="datetimeFigureOut">
              <a:rPr lang="en-US" smtClean="0"/>
              <a:t>5/18/2016</a:t>
            </a:fld>
            <a:endParaRPr 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881883A-B210-4325-A428-059F9DC7C813}" type="slidenum">
              <a:rPr lang="en-US" smtClean="0"/>
              <a:t>‹#›</a:t>
            </a:fld>
            <a:endParaRPr lang="en-US" dirty="0"/>
          </a:p>
        </p:txBody>
      </p:sp>
    </p:spTree>
    <p:extLst>
      <p:ext uri="{BB962C8B-B14F-4D97-AF65-F5344CB8AC3E}">
        <p14:creationId xmlns:p14="http://schemas.microsoft.com/office/powerpoint/2010/main" val="14153174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Dealing </a:t>
            </a:r>
            <a:r>
              <a:rPr lang="en-US" dirty="0"/>
              <a:t>W</a:t>
            </a:r>
            <a:r>
              <a:rPr lang="en-US" dirty="0" smtClean="0"/>
              <a:t>ith </a:t>
            </a:r>
            <a:r>
              <a:rPr lang="en-US" dirty="0"/>
              <a:t>D</a:t>
            </a:r>
            <a:r>
              <a:rPr lang="en-US" dirty="0" smtClean="0"/>
              <a:t>ifficult People</a:t>
            </a:r>
            <a:endParaRPr lang="en-US" dirty="0"/>
          </a:p>
        </p:txBody>
      </p:sp>
      <p:sp>
        <p:nvSpPr>
          <p:cNvPr id="3" name="Subtitle 2"/>
          <p:cNvSpPr>
            <a:spLocks noGrp="1"/>
          </p:cNvSpPr>
          <p:nvPr>
            <p:ph type="subTitle" idx="1"/>
          </p:nvPr>
        </p:nvSpPr>
        <p:spPr/>
        <p:txBody>
          <a:bodyPr>
            <a:normAutofit/>
          </a:bodyPr>
          <a:lstStyle/>
          <a:p>
            <a:r>
              <a:rPr lang="en-US" dirty="0" smtClean="0"/>
              <a:t>Do all things without complaining and disputing, that your may become blameless and harmless children of God without fault in the midst of a crooked and perverse generation…Phil. 2:14-15</a:t>
            </a:r>
            <a:endParaRPr lang="en-US" dirty="0"/>
          </a:p>
        </p:txBody>
      </p:sp>
    </p:spTree>
    <p:extLst>
      <p:ext uri="{BB962C8B-B14F-4D97-AF65-F5344CB8AC3E}">
        <p14:creationId xmlns:p14="http://schemas.microsoft.com/office/powerpoint/2010/main" val="1824792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the Difficult People</a:t>
            </a:r>
            <a:endParaRPr lang="en-US" dirty="0"/>
          </a:p>
        </p:txBody>
      </p:sp>
      <p:sp>
        <p:nvSpPr>
          <p:cNvPr id="3" name="Text Placeholder 2"/>
          <p:cNvSpPr>
            <a:spLocks noGrp="1"/>
          </p:cNvSpPr>
          <p:nvPr>
            <p:ph type="body" idx="1"/>
          </p:nvPr>
        </p:nvSpPr>
        <p:spPr>
          <a:xfrm>
            <a:off x="1176868" y="2362201"/>
            <a:ext cx="3337560" cy="533400"/>
          </a:xfrm>
        </p:spPr>
        <p:txBody>
          <a:bodyPr/>
          <a:lstStyle/>
          <a:p>
            <a:r>
              <a:rPr lang="en-US" dirty="0" smtClean="0"/>
              <a:t>Guide Lines</a:t>
            </a:r>
            <a:endParaRPr lang="en-US" dirty="0"/>
          </a:p>
        </p:txBody>
      </p:sp>
      <p:sp>
        <p:nvSpPr>
          <p:cNvPr id="4" name="Content Placeholder 3"/>
          <p:cNvSpPr>
            <a:spLocks noGrp="1"/>
          </p:cNvSpPr>
          <p:nvPr>
            <p:ph sz="half" idx="2"/>
          </p:nvPr>
        </p:nvSpPr>
        <p:spPr>
          <a:xfrm>
            <a:off x="762000" y="2897945"/>
            <a:ext cx="3337560" cy="3350453"/>
          </a:xfrm>
        </p:spPr>
        <p:txBody>
          <a:bodyPr>
            <a:normAutofit fontScale="85000" lnSpcReduction="20000"/>
          </a:bodyPr>
          <a:lstStyle/>
          <a:p>
            <a:r>
              <a:rPr lang="en-US" sz="2600" dirty="0" smtClean="0"/>
              <a:t>Respect each other</a:t>
            </a:r>
          </a:p>
          <a:p>
            <a:r>
              <a:rPr lang="en-US" sz="2600" dirty="0" smtClean="0"/>
              <a:t>Respect confidentiality</a:t>
            </a:r>
          </a:p>
          <a:p>
            <a:r>
              <a:rPr lang="en-US" sz="2600" dirty="0" smtClean="0"/>
              <a:t>Work on relationship</a:t>
            </a:r>
          </a:p>
          <a:p>
            <a:r>
              <a:rPr lang="en-US" sz="2600" dirty="0" smtClean="0"/>
              <a:t>E-mail, texting etc.</a:t>
            </a:r>
          </a:p>
          <a:p>
            <a:r>
              <a:rPr lang="en-US" sz="2600" dirty="0" smtClean="0"/>
              <a:t>Seek First to Understand</a:t>
            </a:r>
          </a:p>
          <a:p>
            <a:r>
              <a:rPr lang="en-US" sz="2600" dirty="0" smtClean="0"/>
              <a:t>Focus on the goal, not the emotion (anger)</a:t>
            </a:r>
          </a:p>
          <a:p>
            <a:r>
              <a:rPr lang="en-US" sz="2600" dirty="0" smtClean="0"/>
              <a:t>Seek Clarification</a:t>
            </a:r>
          </a:p>
          <a:p>
            <a:endParaRPr lang="en-US" dirty="0"/>
          </a:p>
        </p:txBody>
      </p:sp>
      <p:sp>
        <p:nvSpPr>
          <p:cNvPr id="5" name="Text Placeholder 4"/>
          <p:cNvSpPr>
            <a:spLocks noGrp="1"/>
          </p:cNvSpPr>
          <p:nvPr>
            <p:ph type="body" sz="quarter" idx="3"/>
          </p:nvPr>
        </p:nvSpPr>
        <p:spPr>
          <a:xfrm>
            <a:off x="4641832" y="2362201"/>
            <a:ext cx="3337560" cy="533400"/>
          </a:xfrm>
        </p:spPr>
        <p:txBody>
          <a:bodyPr/>
          <a:lstStyle/>
          <a:p>
            <a:r>
              <a:rPr lang="en-US" dirty="0" smtClean="0"/>
              <a:t>Definition</a:t>
            </a:r>
            <a:endParaRPr lang="en-US" dirty="0"/>
          </a:p>
        </p:txBody>
      </p:sp>
      <p:sp>
        <p:nvSpPr>
          <p:cNvPr id="6" name="Content Placeholder 5"/>
          <p:cNvSpPr>
            <a:spLocks noGrp="1"/>
          </p:cNvSpPr>
          <p:nvPr>
            <p:ph sz="quarter" idx="4"/>
          </p:nvPr>
        </p:nvSpPr>
        <p:spPr>
          <a:xfrm>
            <a:off x="4641832" y="2895600"/>
            <a:ext cx="3740168" cy="3352799"/>
          </a:xfrm>
        </p:spPr>
        <p:txBody>
          <a:bodyPr>
            <a:normAutofit fontScale="40000" lnSpcReduction="20000"/>
          </a:bodyPr>
          <a:lstStyle/>
          <a:p>
            <a:r>
              <a:rPr lang="en-US" sz="4000" dirty="0" smtClean="0"/>
              <a:t>Listen, don’t interrupt.</a:t>
            </a:r>
          </a:p>
          <a:p>
            <a:r>
              <a:rPr lang="en-US" sz="4000" dirty="0" smtClean="0"/>
              <a:t>Do not share discussion</a:t>
            </a:r>
          </a:p>
          <a:p>
            <a:r>
              <a:rPr lang="en-US" sz="4000" dirty="0" smtClean="0"/>
              <a:t>Agree to disagree; show effort</a:t>
            </a:r>
          </a:p>
          <a:p>
            <a:r>
              <a:rPr lang="en-US" sz="4000" dirty="0" smtClean="0"/>
              <a:t>Don’t use to vent personal issues; meet face to face for discussions</a:t>
            </a:r>
          </a:p>
          <a:p>
            <a:r>
              <a:rPr lang="en-US" sz="4000" dirty="0" smtClean="0"/>
              <a:t>Gain an understand of the other persons  concerns</a:t>
            </a:r>
          </a:p>
          <a:p>
            <a:r>
              <a:rPr lang="en-US" sz="4000" dirty="0" smtClean="0"/>
              <a:t>Focus of what you want to accomplish, don’t put down others</a:t>
            </a:r>
          </a:p>
          <a:p>
            <a:r>
              <a:rPr lang="en-US" sz="4000" dirty="0" smtClean="0"/>
              <a:t>Don’t assume you know what happened.</a:t>
            </a:r>
          </a:p>
          <a:p>
            <a:r>
              <a:rPr lang="en-US" sz="4000" dirty="0" smtClean="0"/>
              <a:t>Don’t rely on your perception or judgement</a:t>
            </a:r>
            <a:endParaRPr lang="en-US" sz="4000" dirty="0"/>
          </a:p>
        </p:txBody>
      </p:sp>
    </p:spTree>
    <p:extLst>
      <p:ext uri="{BB962C8B-B14F-4D97-AF65-F5344CB8AC3E}">
        <p14:creationId xmlns:p14="http://schemas.microsoft.com/office/powerpoint/2010/main" val="3943764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762000" y="2438400"/>
            <a:ext cx="7620001" cy="3810000"/>
          </a:xfrm>
        </p:spPr>
        <p:txBody>
          <a:bodyPr>
            <a:normAutofit fontScale="85000" lnSpcReduction="20000"/>
          </a:bodyPr>
          <a:lstStyle/>
          <a:p>
            <a:pPr marL="0" lvl="0" indent="0">
              <a:buNone/>
            </a:pPr>
            <a:r>
              <a:rPr lang="en-US" sz="2600" b="1" dirty="0"/>
              <a:t>What should our motive be when dealing with anyone?</a:t>
            </a:r>
            <a:endParaRPr lang="en-US" sz="2600" dirty="0"/>
          </a:p>
          <a:p>
            <a:pPr lvl="0"/>
            <a:r>
              <a:rPr lang="en-US" sz="2600" dirty="0"/>
              <a:t>Hebrews 12:14</a:t>
            </a:r>
            <a:br>
              <a:rPr lang="en-US" sz="2600" dirty="0"/>
            </a:br>
            <a:r>
              <a:rPr lang="en-US" sz="2600" dirty="0"/>
              <a:t>Pursue peace with all people, and holiness, without which no one will see the Lord...</a:t>
            </a:r>
          </a:p>
          <a:p>
            <a:pPr lvl="0"/>
            <a:r>
              <a:rPr lang="en-US" sz="2600" dirty="0"/>
              <a:t>Romans 12:18</a:t>
            </a:r>
            <a:br>
              <a:rPr lang="en-US" sz="2600" dirty="0"/>
            </a:br>
            <a:r>
              <a:rPr lang="en-US" sz="2600" dirty="0"/>
              <a:t>If it is possible, as much as depends on you, live peaceably with all men.</a:t>
            </a:r>
          </a:p>
          <a:p>
            <a:pPr lvl="0"/>
            <a:r>
              <a:rPr lang="en-US" sz="2600" dirty="0"/>
              <a:t>Regardless of how others treat us, we are to try to have peaceful relationships with them. In the beatitudes, Jesus Christ—the Prince of Peace—said that those who are peacemakers will be called the children of God (Matthew 5:9).</a:t>
            </a:r>
          </a:p>
          <a:p>
            <a:endParaRPr lang="en-US" dirty="0"/>
          </a:p>
        </p:txBody>
      </p:sp>
    </p:spTree>
    <p:extLst>
      <p:ext uri="{BB962C8B-B14F-4D97-AF65-F5344CB8AC3E}">
        <p14:creationId xmlns:p14="http://schemas.microsoft.com/office/powerpoint/2010/main" val="3888632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685800" y="2362200"/>
            <a:ext cx="7772400" cy="3886199"/>
          </a:xfrm>
        </p:spPr>
        <p:txBody>
          <a:bodyPr>
            <a:normAutofit fontScale="62500" lnSpcReduction="20000"/>
          </a:bodyPr>
          <a:lstStyle/>
          <a:p>
            <a:pPr marL="0" lvl="0" indent="0">
              <a:buNone/>
            </a:pPr>
            <a:r>
              <a:rPr lang="en-US" sz="3100" b="1" dirty="0"/>
              <a:t>How do we handle a boss or someone who always seems to "have it in" for us?</a:t>
            </a:r>
            <a:endParaRPr lang="en-US" sz="3100" dirty="0"/>
          </a:p>
          <a:p>
            <a:pPr lvl="0"/>
            <a:r>
              <a:rPr lang="en-US" sz="3100" dirty="0"/>
              <a:t>Luke 12:58</a:t>
            </a:r>
            <a:br>
              <a:rPr lang="en-US" sz="3100" dirty="0"/>
            </a:br>
            <a:r>
              <a:rPr lang="en-US" sz="3100" dirty="0"/>
              <a:t>"When you go with your adversary to the magistrate, make every effort along the way to settle with him, lest he drag you to the judge, the judge deliver you to the officer, and the officer throw you into prison."</a:t>
            </a:r>
          </a:p>
          <a:p>
            <a:pPr lvl="0"/>
            <a:r>
              <a:rPr lang="en-US" sz="3100" dirty="0"/>
              <a:t>Matthew 18:15</a:t>
            </a:r>
            <a:br>
              <a:rPr lang="en-US" sz="3100" dirty="0"/>
            </a:br>
            <a:r>
              <a:rPr lang="en-US" sz="3100" dirty="0"/>
              <a:t>"Moreover if your brother sins against you, go and tell him his fault between you and him alone. If he hears you, you have gained your brother."</a:t>
            </a:r>
          </a:p>
          <a:p>
            <a:pPr lvl="0"/>
            <a:r>
              <a:rPr lang="en-US" sz="3100" dirty="0"/>
              <a:t>Instead of letting a problem continue to escalate, we are to try to make peace. We need to do this privately, one on one, and approach this difficult person with humility. </a:t>
            </a:r>
            <a:endParaRPr lang="en-US" sz="3100" dirty="0" smtClean="0"/>
          </a:p>
          <a:p>
            <a:pPr lvl="0"/>
            <a:r>
              <a:rPr lang="en-US" sz="3100" dirty="0" smtClean="0"/>
              <a:t>Addressing </a:t>
            </a:r>
            <a:r>
              <a:rPr lang="en-US" sz="3100" dirty="0"/>
              <a:t>the problem early can prevent many problems later.</a:t>
            </a:r>
          </a:p>
          <a:p>
            <a:endParaRPr lang="en-US" dirty="0"/>
          </a:p>
        </p:txBody>
      </p:sp>
    </p:spTree>
    <p:extLst>
      <p:ext uri="{BB962C8B-B14F-4D97-AF65-F5344CB8AC3E}">
        <p14:creationId xmlns:p14="http://schemas.microsoft.com/office/powerpoint/2010/main" val="2660714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685800" y="2514600"/>
            <a:ext cx="7772400" cy="3733800"/>
          </a:xfrm>
        </p:spPr>
        <p:txBody>
          <a:bodyPr>
            <a:normAutofit fontScale="62500" lnSpcReduction="20000"/>
          </a:bodyPr>
          <a:lstStyle/>
          <a:p>
            <a:pPr marL="0" lvl="0" indent="0">
              <a:buNone/>
            </a:pPr>
            <a:r>
              <a:rPr lang="en-US" sz="3400" b="1" dirty="0"/>
              <a:t>Is there ever a time we should "get even" with someone who mistreats us?</a:t>
            </a:r>
            <a:endParaRPr lang="en-US" sz="3400" dirty="0"/>
          </a:p>
          <a:p>
            <a:pPr lvl="0"/>
            <a:r>
              <a:rPr lang="en-US" sz="3400" dirty="0"/>
              <a:t>Romans 12:17-21</a:t>
            </a:r>
            <a:br>
              <a:rPr lang="en-US" sz="3400" dirty="0"/>
            </a:br>
            <a:r>
              <a:rPr lang="en-US" sz="3400" dirty="0"/>
              <a:t>Repay no one evil for evil. Have regard for good things in the sight of all men. If it is possible, as much as depends on you, live peaceably with all men. </a:t>
            </a:r>
            <a:endParaRPr lang="en-US" sz="3400" dirty="0" smtClean="0"/>
          </a:p>
          <a:p>
            <a:pPr lvl="0"/>
            <a:r>
              <a:rPr lang="en-US" sz="3400" dirty="0" smtClean="0"/>
              <a:t>Beloved</a:t>
            </a:r>
            <a:r>
              <a:rPr lang="en-US" sz="3400" dirty="0"/>
              <a:t>, do not avenge yourselves, but rather give place to wrath; for it is written, "Vengeance is mine, I will repay," says the Lord. </a:t>
            </a:r>
            <a:endParaRPr lang="en-US" sz="3400" dirty="0" smtClean="0"/>
          </a:p>
          <a:p>
            <a:pPr lvl="0"/>
            <a:r>
              <a:rPr lang="en-US" sz="3400" dirty="0" smtClean="0"/>
              <a:t>Therefore </a:t>
            </a:r>
            <a:r>
              <a:rPr lang="en-US" sz="3400" dirty="0"/>
              <a:t>"If your enemy is hungry, feed him; if he is thirsty, give him a drink; for in doing so you will heap coals of fire on his head."</a:t>
            </a:r>
            <a:br>
              <a:rPr lang="en-US" sz="3400" dirty="0"/>
            </a:br>
            <a:r>
              <a:rPr lang="en-US" sz="3400" dirty="0"/>
              <a:t>Do not be overcome by evil, but overcome evil with good.</a:t>
            </a:r>
          </a:p>
          <a:p>
            <a:endParaRPr lang="en-US" dirty="0"/>
          </a:p>
        </p:txBody>
      </p:sp>
    </p:spTree>
    <p:extLst>
      <p:ext uri="{BB962C8B-B14F-4D97-AF65-F5344CB8AC3E}">
        <p14:creationId xmlns:p14="http://schemas.microsoft.com/office/powerpoint/2010/main" val="1117754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457200" y="2362200"/>
            <a:ext cx="8229600" cy="4038600"/>
          </a:xfrm>
        </p:spPr>
        <p:txBody>
          <a:bodyPr>
            <a:normAutofit fontScale="32500" lnSpcReduction="20000"/>
          </a:bodyPr>
          <a:lstStyle/>
          <a:p>
            <a:pPr marL="0" lvl="0" indent="0">
              <a:buNone/>
            </a:pPr>
            <a:r>
              <a:rPr lang="en-US" sz="6200" b="1" dirty="0" smtClean="0"/>
              <a:t>How </a:t>
            </a:r>
            <a:r>
              <a:rPr lang="en-US" sz="6200" b="1" dirty="0"/>
              <a:t>do we answer people who like to argue, or just want to be heard?</a:t>
            </a:r>
            <a:endParaRPr lang="en-US" sz="6200" dirty="0"/>
          </a:p>
          <a:p>
            <a:pPr lvl="0"/>
            <a:r>
              <a:rPr lang="en-US" sz="6000" dirty="0"/>
              <a:t>Proverbs 26:4-5</a:t>
            </a:r>
            <a:br>
              <a:rPr lang="en-US" sz="6000" dirty="0"/>
            </a:br>
            <a:r>
              <a:rPr lang="en-US" sz="6000" dirty="0"/>
              <a:t>Do not answer a fool according to his folly, lest you also be like him. Answer a fool according to his folly, lest he be wise in his own eyes.</a:t>
            </a:r>
          </a:p>
          <a:p>
            <a:pPr lvl="0"/>
            <a:r>
              <a:rPr lang="en-US" sz="6000" dirty="0"/>
              <a:t>Some people have their mind made up that their opinion is right, regardless of what anyone else says. </a:t>
            </a:r>
            <a:endParaRPr lang="en-US" sz="6000" dirty="0" smtClean="0"/>
          </a:p>
          <a:p>
            <a:pPr lvl="0"/>
            <a:r>
              <a:rPr lang="en-US" sz="6000" dirty="0" smtClean="0"/>
              <a:t>With </a:t>
            </a:r>
            <a:r>
              <a:rPr lang="en-US" sz="6000" dirty="0"/>
              <a:t>these people it is best not to continue the discussion (verse 4). </a:t>
            </a:r>
            <a:endParaRPr lang="en-US" sz="6000" dirty="0" smtClean="0"/>
          </a:p>
          <a:p>
            <a:pPr lvl="0"/>
            <a:r>
              <a:rPr lang="en-US" sz="6000" dirty="0" smtClean="0"/>
              <a:t>Others </a:t>
            </a:r>
            <a:r>
              <a:rPr lang="en-US" sz="6000" dirty="0"/>
              <a:t>like to make themselves look superior by making detrimental comments about someone else. With these people, a polite answer that shows their error is appropriate (verse 5).</a:t>
            </a:r>
          </a:p>
          <a:p>
            <a:endParaRPr lang="en-US" sz="4500" dirty="0"/>
          </a:p>
        </p:txBody>
      </p:sp>
    </p:spTree>
    <p:extLst>
      <p:ext uri="{BB962C8B-B14F-4D97-AF65-F5344CB8AC3E}">
        <p14:creationId xmlns:p14="http://schemas.microsoft.com/office/powerpoint/2010/main" val="266515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762000" y="2490135"/>
            <a:ext cx="7696199" cy="3605865"/>
          </a:xfrm>
        </p:spPr>
        <p:txBody>
          <a:bodyPr>
            <a:normAutofit lnSpcReduction="10000"/>
          </a:bodyPr>
          <a:lstStyle/>
          <a:p>
            <a:pPr lvl="0"/>
            <a:r>
              <a:rPr lang="en-US" dirty="0"/>
              <a:t>For example, certain individuals brought a woman caught in adultery to Christ stating that she should be stoned as the law </a:t>
            </a:r>
            <a:r>
              <a:rPr lang="en-US" dirty="0" smtClean="0"/>
              <a:t>says.</a:t>
            </a:r>
          </a:p>
          <a:p>
            <a:pPr lvl="0"/>
            <a:r>
              <a:rPr lang="en-US" dirty="0" smtClean="0"/>
              <a:t>Their </a:t>
            </a:r>
            <a:r>
              <a:rPr lang="en-US" dirty="0"/>
              <a:t>only motive was to see what Christ would say; they didn't care about the woman. </a:t>
            </a:r>
            <a:endParaRPr lang="en-US" dirty="0" smtClean="0"/>
          </a:p>
          <a:p>
            <a:pPr lvl="0"/>
            <a:r>
              <a:rPr lang="en-US" dirty="0" smtClean="0"/>
              <a:t>So </a:t>
            </a:r>
            <a:r>
              <a:rPr lang="en-US" dirty="0"/>
              <a:t>Christ politely told them that those present who had never made bad mistakes should cast the first stone. </a:t>
            </a:r>
            <a:endParaRPr lang="en-US" dirty="0" smtClean="0"/>
          </a:p>
          <a:p>
            <a:pPr lvl="0"/>
            <a:r>
              <a:rPr lang="en-US" dirty="0" smtClean="0"/>
              <a:t>This </a:t>
            </a:r>
            <a:r>
              <a:rPr lang="en-US" dirty="0"/>
              <a:t>answer peacefully and immediately silenced their accusation (John 8:3-9).</a:t>
            </a:r>
          </a:p>
          <a:p>
            <a:endParaRPr lang="en-US" dirty="0"/>
          </a:p>
        </p:txBody>
      </p:sp>
    </p:spTree>
    <p:extLst>
      <p:ext uri="{BB962C8B-B14F-4D97-AF65-F5344CB8AC3E}">
        <p14:creationId xmlns:p14="http://schemas.microsoft.com/office/powerpoint/2010/main" val="3093096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a:t>How do we deal with someone who is always angry?</a:t>
            </a:r>
            <a:endParaRPr lang="en-US" dirty="0"/>
          </a:p>
          <a:p>
            <a:pPr lvl="0"/>
            <a:r>
              <a:rPr lang="en-US" dirty="0"/>
              <a:t>Proverbs 15:1</a:t>
            </a:r>
            <a:br>
              <a:rPr lang="en-US" dirty="0"/>
            </a:br>
            <a:r>
              <a:rPr lang="en-US" dirty="0"/>
              <a:t>A soft answer turns away wrath, but a harsh word stirs up anger.</a:t>
            </a:r>
          </a:p>
          <a:p>
            <a:pPr lvl="0"/>
            <a:r>
              <a:rPr lang="en-US" dirty="0"/>
              <a:t>Proverbs 22:24-25</a:t>
            </a:r>
            <a:br>
              <a:rPr lang="en-US" dirty="0"/>
            </a:br>
            <a:r>
              <a:rPr lang="en-US" dirty="0"/>
              <a:t>Make no friendship with an angry man, and with a furious man do not go, lest you learn his ways and set a snare for your soul.</a:t>
            </a:r>
          </a:p>
          <a:p>
            <a:pPr lvl="0"/>
            <a:r>
              <a:rPr lang="en-US" dirty="0"/>
              <a:t>When someone is loud and angry, answering in a soft tone usually quiets things down. When someone answers in a loud tone, the anger only escalates. If someone is known to always be angry, God tells us to stay away from him or her or we will end up in trouble.</a:t>
            </a:r>
          </a:p>
          <a:p>
            <a:endParaRPr lang="en-US" dirty="0"/>
          </a:p>
        </p:txBody>
      </p:sp>
    </p:spTree>
    <p:extLst>
      <p:ext uri="{BB962C8B-B14F-4D97-AF65-F5344CB8AC3E}">
        <p14:creationId xmlns:p14="http://schemas.microsoft.com/office/powerpoint/2010/main" val="3992075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685800" y="2490135"/>
            <a:ext cx="7772400" cy="3758265"/>
          </a:xfrm>
        </p:spPr>
        <p:txBody>
          <a:bodyPr>
            <a:normAutofit fontScale="55000" lnSpcReduction="20000"/>
          </a:bodyPr>
          <a:lstStyle/>
          <a:p>
            <a:pPr marL="0" lvl="0" indent="0">
              <a:buNone/>
            </a:pPr>
            <a:r>
              <a:rPr lang="en-US" sz="4400" b="1" dirty="0"/>
              <a:t>What is the key to living in peace with difficult people?</a:t>
            </a:r>
            <a:endParaRPr lang="en-US" sz="4400" dirty="0"/>
          </a:p>
          <a:p>
            <a:pPr lvl="0"/>
            <a:r>
              <a:rPr lang="en-US" sz="3600" b="1" dirty="0"/>
              <a:t>Psalm 119:165</a:t>
            </a:r>
            <a:br>
              <a:rPr lang="en-US" sz="3600" b="1" dirty="0"/>
            </a:br>
            <a:r>
              <a:rPr lang="en-US" sz="3600" dirty="0"/>
              <a:t>Great peace have those who love Your law, and nothing causes them to stumble.</a:t>
            </a:r>
            <a:endParaRPr lang="en-US" sz="3600" b="1" dirty="0"/>
          </a:p>
          <a:p>
            <a:pPr lvl="0"/>
            <a:r>
              <a:rPr lang="en-US" sz="3600" b="1" dirty="0"/>
              <a:t>Proverbs 16:7</a:t>
            </a:r>
            <a:br>
              <a:rPr lang="en-US" sz="3600" b="1" dirty="0"/>
            </a:br>
            <a:r>
              <a:rPr lang="en-US" sz="3600" dirty="0"/>
              <a:t>When a man's ways please the Lord, He makes even his enemies to be at peace with him.</a:t>
            </a:r>
          </a:p>
          <a:p>
            <a:r>
              <a:rPr lang="en-US" sz="3600" b="1" dirty="0" smtClean="0"/>
              <a:t>Proverbs 18:13</a:t>
            </a:r>
            <a:r>
              <a:rPr lang="en-US" sz="3600" b="1" dirty="0"/>
              <a:t/>
            </a:r>
            <a:br>
              <a:rPr lang="en-US" sz="3600" b="1" dirty="0"/>
            </a:br>
            <a:r>
              <a:rPr lang="en-US" sz="3600" dirty="0" smtClean="0"/>
              <a:t>He </a:t>
            </a:r>
            <a:r>
              <a:rPr lang="en-US" sz="3600" dirty="0"/>
              <a:t>who answers a matter before he hears it, it is folly and shame to him.</a:t>
            </a:r>
          </a:p>
          <a:p>
            <a:r>
              <a:rPr lang="en-US" sz="3600" dirty="0"/>
              <a:t>Following God's law is the key to peace. When we live by God's ways, we learn the way to peace. Living God's ways doesn't mean all people will like </a:t>
            </a:r>
            <a:r>
              <a:rPr lang="en-US" sz="3600" i="1" dirty="0"/>
              <a:t>who</a:t>
            </a:r>
            <a:r>
              <a:rPr lang="en-US" sz="3600" dirty="0"/>
              <a:t> we are, but they will like </a:t>
            </a:r>
            <a:r>
              <a:rPr lang="en-US" sz="3600" i="1" dirty="0"/>
              <a:t>what</a:t>
            </a:r>
            <a:r>
              <a:rPr lang="en-US" sz="3600" dirty="0"/>
              <a:t> we are—peacemakers! </a:t>
            </a:r>
          </a:p>
          <a:p>
            <a:pPr lvl="0"/>
            <a:endParaRPr lang="en-US" dirty="0"/>
          </a:p>
          <a:p>
            <a:endParaRPr lang="en-US" dirty="0"/>
          </a:p>
        </p:txBody>
      </p:sp>
    </p:spTree>
    <p:extLst>
      <p:ext uri="{BB962C8B-B14F-4D97-AF65-F5344CB8AC3E}">
        <p14:creationId xmlns:p14="http://schemas.microsoft.com/office/powerpoint/2010/main" val="318505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762000" y="2490135"/>
            <a:ext cx="7696199" cy="3834465"/>
          </a:xfrm>
        </p:spPr>
        <p:txBody>
          <a:bodyPr>
            <a:normAutofit fontScale="85000" lnSpcReduction="20000"/>
          </a:bodyPr>
          <a:lstStyle/>
          <a:p>
            <a:pPr marL="0" lvl="0" indent="0">
              <a:buNone/>
            </a:pPr>
            <a:r>
              <a:rPr lang="en-US" sz="2600" b="1" dirty="0"/>
              <a:t>How do we deal with situations or people that </a:t>
            </a:r>
            <a:r>
              <a:rPr lang="en-US" sz="2600" b="1" dirty="0" smtClean="0"/>
              <a:t>always </a:t>
            </a:r>
            <a:r>
              <a:rPr lang="en-US" sz="2600" b="1" dirty="0"/>
              <a:t>create problems?</a:t>
            </a:r>
            <a:endParaRPr lang="en-US" sz="2600" dirty="0"/>
          </a:p>
          <a:p>
            <a:pPr lvl="0"/>
            <a:r>
              <a:rPr lang="en-US" dirty="0"/>
              <a:t>Proverbs 22:3</a:t>
            </a:r>
            <a:br>
              <a:rPr lang="en-US" dirty="0"/>
            </a:br>
            <a:r>
              <a:rPr lang="en-US" dirty="0"/>
              <a:t>A prudent man foresees evil and hides himself, but the simple pass on and are punished.</a:t>
            </a:r>
          </a:p>
          <a:p>
            <a:pPr lvl="0"/>
            <a:r>
              <a:rPr lang="en-US" dirty="0"/>
              <a:t>Proverbs 17:27-28</a:t>
            </a:r>
            <a:br>
              <a:rPr lang="en-US" dirty="0"/>
            </a:br>
            <a:r>
              <a:rPr lang="en-US" dirty="0"/>
              <a:t>He who has knowledge spares his words, and a man of understanding is of a calm spirit. Even a fool is counted wise when he holds his peace; when he shuts his lips, he is considered perceptive.</a:t>
            </a:r>
          </a:p>
          <a:p>
            <a:pPr lvl="0"/>
            <a:r>
              <a:rPr lang="en-US" dirty="0"/>
              <a:t>Whenever possible, we should try to avoid confrontations. If we have to be present, then we should say as few words as possible. The last thing we need to do is provoke someone. Even Christ walked away from situations that were getting out of hand (Mark 3:6-7).</a:t>
            </a:r>
          </a:p>
          <a:p>
            <a:endParaRPr lang="en-US" dirty="0"/>
          </a:p>
        </p:txBody>
      </p:sp>
    </p:spTree>
    <p:extLst>
      <p:ext uri="{BB962C8B-B14F-4D97-AF65-F5344CB8AC3E}">
        <p14:creationId xmlns:p14="http://schemas.microsoft.com/office/powerpoint/2010/main" val="135864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685800" y="2362200"/>
            <a:ext cx="7696200" cy="3809999"/>
          </a:xfrm>
        </p:spPr>
        <p:txBody>
          <a:bodyPr>
            <a:normAutofit fontScale="77500" lnSpcReduction="20000"/>
          </a:bodyPr>
          <a:lstStyle/>
          <a:p>
            <a:pPr marL="0" indent="0">
              <a:buNone/>
            </a:pPr>
            <a:r>
              <a:rPr lang="en-US" sz="3600" b="1" dirty="0" smtClean="0"/>
              <a:t>Don’t get stuck</a:t>
            </a:r>
          </a:p>
          <a:p>
            <a:r>
              <a:rPr lang="en-US" dirty="0" smtClean="0"/>
              <a:t>Don’t use or focus your energy in a negative way just to make your point. (Gen. 26:18-22)</a:t>
            </a:r>
          </a:p>
          <a:p>
            <a:pPr lvl="0"/>
            <a:r>
              <a:rPr lang="en-US" dirty="0"/>
              <a:t>Matthew 7:12</a:t>
            </a:r>
            <a:br>
              <a:rPr lang="en-US" dirty="0"/>
            </a:br>
            <a:r>
              <a:rPr lang="en-US" dirty="0"/>
              <a:t>Therefore, whatever you want men to do to you, do also to them, for this is the Law and the Prophets.</a:t>
            </a:r>
          </a:p>
          <a:p>
            <a:pPr lvl="0"/>
            <a:r>
              <a:rPr lang="en-US" dirty="0"/>
              <a:t>We should never treat someone in a way we would not want to be treated. </a:t>
            </a:r>
          </a:p>
          <a:p>
            <a:pPr lvl="0"/>
            <a:r>
              <a:rPr lang="en-US" dirty="0"/>
              <a:t>Just because someone may mistreat us, we have no right to mistreat him or her. God says vengeance is His, simply because He alone can carry out righteous justice. </a:t>
            </a:r>
          </a:p>
          <a:p>
            <a:pPr lvl="0"/>
            <a:r>
              <a:rPr lang="en-US" dirty="0"/>
              <a:t>In fact, when we overcome evil with good, it makes an impression on those who mistreat us!</a:t>
            </a:r>
          </a:p>
          <a:p>
            <a:endParaRPr lang="en-US" dirty="0"/>
          </a:p>
        </p:txBody>
      </p:sp>
    </p:spTree>
    <p:extLst>
      <p:ext uri="{BB962C8B-B14F-4D97-AF65-F5344CB8AC3E}">
        <p14:creationId xmlns:p14="http://schemas.microsoft.com/office/powerpoint/2010/main" val="374523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838200" y="2362200"/>
            <a:ext cx="7543799" cy="3809999"/>
          </a:xfrm>
        </p:spPr>
        <p:txBody>
          <a:bodyPr>
            <a:normAutofit/>
          </a:bodyPr>
          <a:lstStyle/>
          <a:p>
            <a:r>
              <a:rPr lang="en-US" sz="2800" dirty="0"/>
              <a:t>The world is full of individuals who make life difficult for others. </a:t>
            </a:r>
            <a:endParaRPr lang="en-US" sz="2800" dirty="0" smtClean="0"/>
          </a:p>
          <a:p>
            <a:r>
              <a:rPr lang="en-US" sz="2800" dirty="0" smtClean="0"/>
              <a:t>Some </a:t>
            </a:r>
            <a:r>
              <a:rPr lang="en-US" sz="2800" dirty="0"/>
              <a:t>of us have bosses who are overbearing and demanding. </a:t>
            </a:r>
            <a:endParaRPr lang="en-US" sz="2800" dirty="0" smtClean="0"/>
          </a:p>
          <a:p>
            <a:r>
              <a:rPr lang="en-US" sz="2800" dirty="0" smtClean="0"/>
              <a:t>Others </a:t>
            </a:r>
            <a:r>
              <a:rPr lang="en-US" sz="2800" dirty="0"/>
              <a:t>of us have relatives we don't like being around. </a:t>
            </a:r>
            <a:endParaRPr lang="en-US" sz="2800" dirty="0" smtClean="0"/>
          </a:p>
          <a:p>
            <a:r>
              <a:rPr lang="en-US" sz="2800" dirty="0" smtClean="0"/>
              <a:t>How </a:t>
            </a:r>
            <a:r>
              <a:rPr lang="en-US" sz="2800" dirty="0"/>
              <a:t>does God want us to handle these people? </a:t>
            </a:r>
          </a:p>
        </p:txBody>
      </p:sp>
    </p:spTree>
    <p:extLst>
      <p:ext uri="{BB962C8B-B14F-4D97-AF65-F5344CB8AC3E}">
        <p14:creationId xmlns:p14="http://schemas.microsoft.com/office/powerpoint/2010/main" val="3013138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838200" y="2438400"/>
            <a:ext cx="7467600" cy="3809999"/>
          </a:xfrm>
        </p:spPr>
        <p:txBody>
          <a:bodyPr>
            <a:normAutofit fontScale="77500" lnSpcReduction="20000"/>
          </a:bodyPr>
          <a:lstStyle/>
          <a:p>
            <a:pPr marL="0" indent="0">
              <a:buNone/>
            </a:pPr>
            <a:r>
              <a:rPr lang="en-US" sz="2800" b="1" dirty="0" smtClean="0"/>
              <a:t>How should we deal with others' offensive words or gossip?</a:t>
            </a:r>
            <a:endParaRPr lang="en-US" sz="2800" dirty="0" smtClean="0"/>
          </a:p>
          <a:p>
            <a:r>
              <a:rPr lang="en-US" sz="2800" dirty="0" smtClean="0"/>
              <a:t>Ecclesiastes 7:21-22</a:t>
            </a:r>
            <a:br>
              <a:rPr lang="en-US" sz="2800" dirty="0" smtClean="0"/>
            </a:br>
            <a:r>
              <a:rPr lang="en-US" sz="2800" dirty="0" smtClean="0"/>
              <a:t>Also do not take to heart everything people say, lest you hear your servant cursing you.</a:t>
            </a:r>
            <a:br>
              <a:rPr lang="en-US" sz="2800" dirty="0" smtClean="0"/>
            </a:br>
            <a:r>
              <a:rPr lang="en-US" sz="2800" dirty="0" smtClean="0"/>
              <a:t>For many times, also, your own heart has known that even you have cursed others.</a:t>
            </a:r>
          </a:p>
          <a:p>
            <a:r>
              <a:rPr lang="en-US" sz="2800" dirty="0" smtClean="0"/>
              <a:t>When gossip or offensive words are directed at us, we can struggle to avoid hatred, bitterness and a desire for revenge. As much as possible, we should ignore and try to avoid hearing these things. But sometimes we will be hurt and need to deal with the situation. </a:t>
            </a:r>
          </a:p>
          <a:p>
            <a:endParaRPr lang="en-US" dirty="0"/>
          </a:p>
        </p:txBody>
      </p:sp>
    </p:spTree>
    <p:extLst>
      <p:ext uri="{BB962C8B-B14F-4D97-AF65-F5344CB8AC3E}">
        <p14:creationId xmlns:p14="http://schemas.microsoft.com/office/powerpoint/2010/main" val="2211182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p:txBody>
          <a:bodyPr>
            <a:normAutofit fontScale="85000" lnSpcReduction="10000"/>
          </a:bodyPr>
          <a:lstStyle/>
          <a:p>
            <a:r>
              <a:rPr lang="en-US" dirty="0"/>
              <a:t>Proverbs 18:19</a:t>
            </a:r>
            <a:br>
              <a:rPr lang="en-US" dirty="0"/>
            </a:br>
            <a:r>
              <a:rPr lang="en-US" dirty="0"/>
              <a:t>A brother offended is harder to win than a strong city, and contentions are like the bars of a castle.</a:t>
            </a:r>
          </a:p>
          <a:p>
            <a:r>
              <a:rPr lang="en-US" dirty="0"/>
              <a:t>Our words can have a devastating effect on others. We can create discord and offend those who trust </a:t>
            </a:r>
            <a:r>
              <a:rPr lang="en-US" dirty="0" smtClean="0"/>
              <a:t>us.</a:t>
            </a:r>
          </a:p>
          <a:p>
            <a:r>
              <a:rPr lang="en-US" dirty="0" smtClean="0"/>
              <a:t>Afterwards</a:t>
            </a:r>
            <a:r>
              <a:rPr lang="en-US" dirty="0"/>
              <a:t>, we can't take the words back, and trying to win back someone's trust can be a nearly impossible task as they build up walls of defenses to avoid being hurt again.</a:t>
            </a:r>
          </a:p>
          <a:p>
            <a:r>
              <a:rPr lang="en-US" dirty="0"/>
              <a:t>How much better to think about our words in advance and remove the pointed ones and defuse the explosive ones</a:t>
            </a:r>
            <a:r>
              <a:rPr lang="en-US" dirty="0" smtClean="0"/>
              <a:t>!</a:t>
            </a:r>
            <a:endParaRPr lang="en-US" dirty="0"/>
          </a:p>
        </p:txBody>
      </p:sp>
    </p:spTree>
    <p:extLst>
      <p:ext uri="{BB962C8B-B14F-4D97-AF65-F5344CB8AC3E}">
        <p14:creationId xmlns:p14="http://schemas.microsoft.com/office/powerpoint/2010/main" val="4004966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p:txBody>
          <a:bodyPr>
            <a:normAutofit fontScale="77500" lnSpcReduction="20000"/>
          </a:bodyPr>
          <a:lstStyle/>
          <a:p>
            <a:r>
              <a:rPr lang="en-US" dirty="0"/>
              <a:t>James 3:5-8</a:t>
            </a:r>
            <a:br>
              <a:rPr lang="en-US" dirty="0"/>
            </a:br>
            <a:r>
              <a:rPr lang="en-US" dirty="0"/>
              <a:t>Even so the tongue is a little member and boasts great things. See how great a forest a little fire kindles! </a:t>
            </a:r>
            <a:br>
              <a:rPr lang="en-US" dirty="0"/>
            </a:br>
            <a:r>
              <a:rPr lang="en-US" dirty="0"/>
              <a:t>And the tongue is a fire, a world of iniquity. </a:t>
            </a:r>
            <a:endParaRPr lang="en-US" dirty="0" smtClean="0"/>
          </a:p>
          <a:p>
            <a:r>
              <a:rPr lang="en-US" dirty="0" smtClean="0"/>
              <a:t>The </a:t>
            </a:r>
            <a:r>
              <a:rPr lang="en-US" dirty="0"/>
              <a:t>tongue is so set among our members that it defiles the whole body, and sets on fire the course of nature; and it is set on fire by hell. </a:t>
            </a:r>
            <a:endParaRPr lang="en-US" dirty="0" smtClean="0"/>
          </a:p>
          <a:p>
            <a:r>
              <a:rPr lang="en-US" dirty="0"/>
              <a:t>Let no corrupt word proceed out of your mouth, but what is good for necessary edification, that it may impart grace to the hearers</a:t>
            </a:r>
            <a:r>
              <a:rPr lang="en-US" dirty="0" smtClean="0"/>
              <a:t>.</a:t>
            </a:r>
            <a:endParaRPr lang="en-US" dirty="0"/>
          </a:p>
          <a:p>
            <a:r>
              <a:rPr lang="en-US" dirty="0" smtClean="0"/>
              <a:t>If </a:t>
            </a:r>
            <a:r>
              <a:rPr lang="en-US" dirty="0"/>
              <a:t>we speak without thinking, we too often display the fruits of thinking without God. Since God is judging our every idle word, we need to give our words careful attention.</a:t>
            </a:r>
          </a:p>
          <a:p>
            <a:endParaRPr lang="en-US" dirty="0"/>
          </a:p>
        </p:txBody>
      </p:sp>
    </p:spTree>
    <p:extLst>
      <p:ext uri="{BB962C8B-B14F-4D97-AF65-F5344CB8AC3E}">
        <p14:creationId xmlns:p14="http://schemas.microsoft.com/office/powerpoint/2010/main" val="213561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Phil. 2:1-5 (TLB)</a:t>
            </a:r>
          </a:p>
          <a:p>
            <a:r>
              <a:rPr lang="en-US" sz="3400" dirty="0"/>
              <a:t>1</a:t>
            </a:r>
            <a:r>
              <a:rPr lang="en-US" sz="3400" dirty="0" smtClean="0"/>
              <a:t> Is there any such thing as Christians cheering each other up? Do you love me enough to want to help me? Does it mean anything to you that we are brothers in the Lord, sharing the same Spirit? Are your hearts tender and sympathetic at all? </a:t>
            </a:r>
            <a:r>
              <a:rPr lang="en-US" sz="3400" baseline="30000" dirty="0" smtClean="0"/>
              <a:t>2 </a:t>
            </a:r>
            <a:r>
              <a:rPr lang="en-US" sz="3400" dirty="0" smtClean="0"/>
              <a:t>Then make me truly happy by loving each other and agreeing wholeheartedly with each other, working together with one heart and mind and purpose.</a:t>
            </a:r>
          </a:p>
          <a:p>
            <a:r>
              <a:rPr lang="en-US" sz="3400" baseline="30000" dirty="0" smtClean="0"/>
              <a:t>3 </a:t>
            </a:r>
            <a:r>
              <a:rPr lang="en-US" sz="3400" dirty="0" smtClean="0"/>
              <a:t>Don’t be selfish; don’t live to make a good impression on others. Be humble, thinking of others as better than yourself. </a:t>
            </a:r>
            <a:r>
              <a:rPr lang="en-US" sz="3400" baseline="30000" dirty="0" smtClean="0"/>
              <a:t>4 </a:t>
            </a:r>
            <a:r>
              <a:rPr lang="en-US" sz="3400" dirty="0" smtClean="0"/>
              <a:t>Don’t just think about your own affairs, but be interested in others, too, and in what they are doing.</a:t>
            </a:r>
          </a:p>
          <a:p>
            <a:r>
              <a:rPr lang="en-US" sz="3400" baseline="30000" dirty="0" smtClean="0"/>
              <a:t>5 </a:t>
            </a:r>
            <a:r>
              <a:rPr lang="en-US" sz="3400" dirty="0" smtClean="0"/>
              <a:t>Your attitude should be the kind that was shown us by Jesus Christ, </a:t>
            </a:r>
          </a:p>
          <a:p>
            <a:endParaRPr lang="en-US" dirty="0"/>
          </a:p>
        </p:txBody>
      </p:sp>
    </p:spTree>
    <p:extLst>
      <p:ext uri="{BB962C8B-B14F-4D97-AF65-F5344CB8AC3E}">
        <p14:creationId xmlns:p14="http://schemas.microsoft.com/office/powerpoint/2010/main" val="3887038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Dealing With Difficult People</a:t>
            </a:r>
          </a:p>
        </p:txBody>
      </p:sp>
      <p:sp>
        <p:nvSpPr>
          <p:cNvPr id="9" name="Content Placeholder 8"/>
          <p:cNvSpPr>
            <a:spLocks noGrp="1"/>
          </p:cNvSpPr>
          <p:nvPr>
            <p:ph idx="1"/>
          </p:nvPr>
        </p:nvSpPr>
        <p:spPr/>
        <p:txBody>
          <a:bodyPr/>
          <a:lstStyle/>
          <a:p>
            <a:r>
              <a:rPr lang="en-US" dirty="0"/>
              <a:t>God wants us to be peacemakers. By striving toward peace—not conflict—we can handle difficult people. </a:t>
            </a:r>
            <a:endParaRPr lang="en-US" dirty="0" smtClean="0"/>
          </a:p>
          <a:p>
            <a:r>
              <a:rPr lang="en-US" dirty="0" smtClean="0"/>
              <a:t>Even </a:t>
            </a:r>
            <a:r>
              <a:rPr lang="en-US" dirty="0"/>
              <a:t>difficult people like to be treated well, and that's why treating them with the respect and concern with which we want to be treated helps make peace. </a:t>
            </a:r>
          </a:p>
        </p:txBody>
      </p:sp>
    </p:spTree>
    <p:extLst>
      <p:ext uri="{BB962C8B-B14F-4D97-AF65-F5344CB8AC3E}">
        <p14:creationId xmlns:p14="http://schemas.microsoft.com/office/powerpoint/2010/main" val="768571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pPr marL="0" indent="0">
              <a:buNone/>
            </a:pPr>
            <a:r>
              <a:rPr lang="en-US" dirty="0" smtClean="0"/>
              <a:t>Next Bible Study-5/25/16</a:t>
            </a:r>
          </a:p>
          <a:p>
            <a:r>
              <a:rPr lang="en-US" dirty="0" smtClean="0"/>
              <a:t>Healthy Christian Session</a:t>
            </a:r>
            <a:endParaRPr lang="en-US" dirty="0"/>
          </a:p>
        </p:txBody>
      </p:sp>
    </p:spTree>
    <p:extLst>
      <p:ext uri="{BB962C8B-B14F-4D97-AF65-F5344CB8AC3E}">
        <p14:creationId xmlns:p14="http://schemas.microsoft.com/office/powerpoint/2010/main" val="2497864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9" name="Content Placeholder 8"/>
          <p:cNvSpPr>
            <a:spLocks noGrp="1"/>
          </p:cNvSpPr>
          <p:nvPr>
            <p:ph idx="1"/>
          </p:nvPr>
        </p:nvSpPr>
        <p:spPr/>
        <p:txBody>
          <a:bodyPr/>
          <a:lstStyle/>
          <a:p>
            <a:pPr marL="0" indent="0">
              <a:buNone/>
            </a:pPr>
            <a:r>
              <a:rPr lang="en-US" dirty="0" smtClean="0"/>
              <a:t>Reference</a:t>
            </a:r>
          </a:p>
          <a:p>
            <a:r>
              <a:rPr lang="en-US" dirty="0" smtClean="0"/>
              <a:t>Dealing with difficult people-Real Hope</a:t>
            </a:r>
          </a:p>
          <a:p>
            <a:r>
              <a:rPr lang="en-US" dirty="0" smtClean="0"/>
              <a:t>Stephen Covey-</a:t>
            </a:r>
            <a:r>
              <a:rPr lang="en-US" i="1" dirty="0"/>
              <a:t>The Seven Habits of Highly Effective People</a:t>
            </a:r>
            <a:endParaRPr lang="en-US" dirty="0"/>
          </a:p>
        </p:txBody>
      </p:sp>
    </p:spTree>
    <p:extLst>
      <p:ext uri="{BB962C8B-B14F-4D97-AF65-F5344CB8AC3E}">
        <p14:creationId xmlns:p14="http://schemas.microsoft.com/office/powerpoint/2010/main" val="190233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p:txBody>
          <a:bodyPr>
            <a:normAutofit/>
          </a:bodyPr>
          <a:lstStyle/>
          <a:p>
            <a:r>
              <a:rPr lang="en-US" sz="3600" dirty="0" smtClean="0"/>
              <a:t>What are some characteristics of a difficult person when you are trying to communicate?</a:t>
            </a:r>
            <a:endParaRPr lang="en-US" sz="3600" dirty="0"/>
          </a:p>
        </p:txBody>
      </p:sp>
    </p:spTree>
    <p:extLst>
      <p:ext uri="{BB962C8B-B14F-4D97-AF65-F5344CB8AC3E}">
        <p14:creationId xmlns:p14="http://schemas.microsoft.com/office/powerpoint/2010/main" val="488523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Dealing With Difficult People</a:t>
            </a:r>
          </a:p>
        </p:txBody>
      </p:sp>
      <p:sp>
        <p:nvSpPr>
          <p:cNvPr id="5" name="Text Placeholder 4"/>
          <p:cNvSpPr>
            <a:spLocks noGrp="1"/>
          </p:cNvSpPr>
          <p:nvPr>
            <p:ph type="body" idx="1"/>
          </p:nvPr>
        </p:nvSpPr>
        <p:spPr>
          <a:xfrm>
            <a:off x="863654" y="2362201"/>
            <a:ext cx="3963988" cy="727075"/>
          </a:xfrm>
        </p:spPr>
        <p:txBody>
          <a:bodyPr>
            <a:normAutofit fontScale="25000" lnSpcReduction="20000"/>
          </a:bodyPr>
          <a:lstStyle/>
          <a:p>
            <a:endParaRPr lang="en-US" altLang="en-US" dirty="0" smtClean="0"/>
          </a:p>
          <a:p>
            <a:pPr algn="ctr"/>
            <a:endParaRPr lang="en-US" altLang="en-US" sz="8000" dirty="0" smtClean="0"/>
          </a:p>
          <a:p>
            <a:pPr algn="ctr"/>
            <a:endParaRPr lang="en-US" altLang="en-US" sz="8000" dirty="0"/>
          </a:p>
          <a:p>
            <a:pPr algn="ctr"/>
            <a:endParaRPr lang="en-US" altLang="en-US" sz="8000" dirty="0" smtClean="0"/>
          </a:p>
          <a:p>
            <a:pPr algn="ctr"/>
            <a:endParaRPr lang="en-US" altLang="en-US" sz="8000" dirty="0"/>
          </a:p>
          <a:p>
            <a:pPr algn="ctr"/>
            <a:endParaRPr lang="en-US" altLang="en-US" sz="8000" dirty="0" smtClean="0"/>
          </a:p>
          <a:p>
            <a:pPr algn="ctr"/>
            <a:endParaRPr lang="en-US" altLang="en-US" sz="8000" dirty="0"/>
          </a:p>
          <a:p>
            <a:pPr algn="ctr"/>
            <a:endParaRPr lang="en-US" altLang="en-US" sz="8000" dirty="0" smtClean="0"/>
          </a:p>
          <a:p>
            <a:pPr algn="ctr"/>
            <a:endParaRPr lang="en-US" altLang="en-US" sz="8000" dirty="0"/>
          </a:p>
          <a:p>
            <a:pPr algn="ctr"/>
            <a:endParaRPr lang="en-US" altLang="en-US" sz="8000" dirty="0" smtClean="0"/>
          </a:p>
          <a:p>
            <a:pPr algn="ctr"/>
            <a:endParaRPr lang="en-US" altLang="en-US" sz="8000" dirty="0"/>
          </a:p>
          <a:p>
            <a:pPr algn="ctr"/>
            <a:r>
              <a:rPr lang="en-US" sz="800" dirty="0"/>
              <a:t>Dealing With Difficult People</a:t>
            </a:r>
            <a:endParaRPr lang="en-US" altLang="en-US" sz="8000" dirty="0" smtClean="0"/>
          </a:p>
          <a:p>
            <a:pPr algn="ctr"/>
            <a:endParaRPr lang="en-US" altLang="en-US" sz="8000" dirty="0"/>
          </a:p>
          <a:p>
            <a:pPr algn="ctr"/>
            <a:endParaRPr lang="en-US" altLang="en-US" sz="8000" dirty="0" smtClean="0"/>
          </a:p>
          <a:p>
            <a:pPr algn="ctr"/>
            <a:endParaRPr lang="en-US" altLang="en-US" sz="8000" dirty="0"/>
          </a:p>
          <a:p>
            <a:pPr algn="ctr"/>
            <a:endParaRPr lang="en-US" altLang="en-US" sz="8000" dirty="0" smtClean="0"/>
          </a:p>
          <a:p>
            <a:pPr algn="ctr"/>
            <a:r>
              <a:rPr lang="en-US" altLang="en-US" sz="8000" dirty="0" smtClean="0"/>
              <a:t>Ineffective Communication-Difficult </a:t>
            </a:r>
            <a:r>
              <a:rPr lang="en-US" altLang="en-US" sz="8000" dirty="0" smtClean="0"/>
              <a:t>Person</a:t>
            </a:r>
          </a:p>
          <a:p>
            <a:endParaRPr lang="en-US" dirty="0"/>
          </a:p>
        </p:txBody>
      </p:sp>
      <p:sp>
        <p:nvSpPr>
          <p:cNvPr id="6" name="Content Placeholder 5"/>
          <p:cNvSpPr>
            <a:spLocks noGrp="1"/>
          </p:cNvSpPr>
          <p:nvPr>
            <p:ph sz="half" idx="2"/>
          </p:nvPr>
        </p:nvSpPr>
        <p:spPr>
          <a:xfrm>
            <a:off x="789042" y="2971800"/>
            <a:ext cx="3723039" cy="3048000"/>
          </a:xfrm>
        </p:spPr>
        <p:txBody>
          <a:bodyPr>
            <a:normAutofit fontScale="62500" lnSpcReduction="20000"/>
          </a:bodyPr>
          <a:lstStyle/>
          <a:p>
            <a:r>
              <a:rPr lang="en-US" altLang="en-US" sz="3400" dirty="0" smtClean="0"/>
              <a:t>Demanding</a:t>
            </a:r>
          </a:p>
          <a:p>
            <a:r>
              <a:rPr lang="en-US" altLang="en-US" sz="3400" dirty="0" smtClean="0"/>
              <a:t>Threatening</a:t>
            </a:r>
          </a:p>
          <a:p>
            <a:r>
              <a:rPr lang="en-US" altLang="en-US" sz="3400" dirty="0" smtClean="0"/>
              <a:t>Judging</a:t>
            </a:r>
          </a:p>
          <a:p>
            <a:r>
              <a:rPr lang="en-US" altLang="en-US" sz="3400" dirty="0" smtClean="0"/>
              <a:t>Interpreting/diagnosing</a:t>
            </a:r>
          </a:p>
          <a:p>
            <a:r>
              <a:rPr lang="en-US" altLang="en-US" sz="3400" dirty="0" smtClean="0"/>
              <a:t>Interrogating</a:t>
            </a:r>
          </a:p>
          <a:p>
            <a:r>
              <a:rPr lang="en-US" altLang="en-US" sz="3400" dirty="0" smtClean="0"/>
              <a:t>Ridiculing</a:t>
            </a:r>
          </a:p>
          <a:p>
            <a:r>
              <a:rPr lang="en-US" altLang="en-US" sz="3400" dirty="0" smtClean="0"/>
              <a:t>Inappropriate agreeing</a:t>
            </a:r>
          </a:p>
          <a:p>
            <a:endParaRPr lang="en-US" dirty="0"/>
          </a:p>
        </p:txBody>
      </p:sp>
      <p:sp>
        <p:nvSpPr>
          <p:cNvPr id="7" name="Text Placeholder 6"/>
          <p:cNvSpPr>
            <a:spLocks noGrp="1"/>
          </p:cNvSpPr>
          <p:nvPr>
            <p:ph type="body" sz="quarter" idx="3"/>
          </p:nvPr>
        </p:nvSpPr>
        <p:spPr>
          <a:xfrm>
            <a:off x="4641832" y="2362201"/>
            <a:ext cx="4038600" cy="727075"/>
          </a:xfrm>
        </p:spPr>
        <p:txBody>
          <a:bodyPr>
            <a:normAutofit fontScale="70000" lnSpcReduction="20000"/>
          </a:bodyPr>
          <a:lstStyle/>
          <a:p>
            <a:endParaRPr lang="en-US" altLang="en-US" dirty="0" smtClean="0"/>
          </a:p>
          <a:p>
            <a:pPr algn="ctr"/>
            <a:r>
              <a:rPr lang="en-US" altLang="en-US" dirty="0" smtClean="0"/>
              <a:t>Effective Communication</a:t>
            </a:r>
          </a:p>
          <a:p>
            <a:endParaRPr lang="en-US" dirty="0"/>
          </a:p>
        </p:txBody>
      </p:sp>
      <p:sp>
        <p:nvSpPr>
          <p:cNvPr id="8" name="Content Placeholder 7"/>
          <p:cNvSpPr>
            <a:spLocks noGrp="1"/>
          </p:cNvSpPr>
          <p:nvPr>
            <p:ph sz="quarter" idx="4"/>
          </p:nvPr>
        </p:nvSpPr>
        <p:spPr>
          <a:xfrm>
            <a:off x="4641832" y="2819400"/>
            <a:ext cx="3816368" cy="3429000"/>
          </a:xfrm>
        </p:spPr>
        <p:txBody>
          <a:bodyPr>
            <a:normAutofit fontScale="25000" lnSpcReduction="20000"/>
          </a:bodyPr>
          <a:lstStyle/>
          <a:p>
            <a:pPr marL="274320" indent="-274320">
              <a:buFont typeface="Wingdings"/>
              <a:buChar char=""/>
              <a:defRPr/>
            </a:pPr>
            <a:r>
              <a:rPr lang="en-US" sz="7200" dirty="0"/>
              <a:t>Make eye contact</a:t>
            </a:r>
          </a:p>
          <a:p>
            <a:pPr marL="274320" indent="-274320">
              <a:buFont typeface="Wingdings"/>
              <a:buChar char=""/>
              <a:defRPr/>
            </a:pPr>
            <a:r>
              <a:rPr lang="en-US" sz="7200" dirty="0"/>
              <a:t>Listen carefully &amp; with interest</a:t>
            </a:r>
          </a:p>
          <a:p>
            <a:pPr marL="274320" indent="-274320">
              <a:buFont typeface="Wingdings"/>
              <a:buChar char=""/>
              <a:defRPr/>
            </a:pPr>
            <a:r>
              <a:rPr lang="en-US" sz="7200" dirty="0"/>
              <a:t>Show respect</a:t>
            </a:r>
          </a:p>
          <a:p>
            <a:pPr marL="274320" indent="-274320">
              <a:buFont typeface="Wingdings"/>
              <a:buChar char=""/>
              <a:defRPr/>
            </a:pPr>
            <a:r>
              <a:rPr lang="en-US" sz="7200" dirty="0"/>
              <a:t>Listen with a willingness to be open to change</a:t>
            </a:r>
          </a:p>
          <a:p>
            <a:pPr marL="274320" indent="-274320">
              <a:buFont typeface="Wingdings"/>
              <a:buChar char=""/>
              <a:defRPr/>
            </a:pPr>
            <a:r>
              <a:rPr lang="en-US" sz="7200" dirty="0"/>
              <a:t>Speak Clearly</a:t>
            </a:r>
          </a:p>
          <a:p>
            <a:pPr marL="274320" indent="-274320">
              <a:buFont typeface="Wingdings"/>
              <a:buChar char=""/>
              <a:defRPr/>
            </a:pPr>
            <a:r>
              <a:rPr lang="en-US" sz="7200" dirty="0"/>
              <a:t>Remind yourself of your life vision and values</a:t>
            </a:r>
          </a:p>
          <a:p>
            <a:pPr marL="274320" indent="-274320">
              <a:buFont typeface="Wingdings"/>
              <a:buChar char=""/>
              <a:defRPr/>
            </a:pPr>
            <a:r>
              <a:rPr lang="en-US" sz="7200" dirty="0"/>
              <a:t>Get Feedback (ask if  you were understood or if  there any questions)</a:t>
            </a:r>
          </a:p>
          <a:p>
            <a:endParaRPr lang="en-US" dirty="0"/>
          </a:p>
        </p:txBody>
      </p:sp>
    </p:spTree>
    <p:extLst>
      <p:ext uri="{BB962C8B-B14F-4D97-AF65-F5344CB8AC3E}">
        <p14:creationId xmlns:p14="http://schemas.microsoft.com/office/powerpoint/2010/main" val="1879274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1218263"/>
          </a:xfrm>
        </p:spPr>
        <p:txBody>
          <a:bodyPr/>
          <a:lstStyle/>
          <a:p>
            <a:r>
              <a:rPr lang="en-US" dirty="0"/>
              <a:t>Dealing With Difficult People</a:t>
            </a:r>
            <a:endParaRPr lang="en-US" dirty="0"/>
          </a:p>
        </p:txBody>
      </p:sp>
      <p:sp>
        <p:nvSpPr>
          <p:cNvPr id="3" name="Content Placeholder 2"/>
          <p:cNvSpPr>
            <a:spLocks noGrp="1"/>
          </p:cNvSpPr>
          <p:nvPr>
            <p:ph idx="1"/>
          </p:nvPr>
        </p:nvSpPr>
        <p:spPr>
          <a:xfrm>
            <a:off x="838200" y="2438400"/>
            <a:ext cx="7620000" cy="3810000"/>
          </a:xfrm>
        </p:spPr>
        <p:txBody>
          <a:bodyPr>
            <a:normAutofit fontScale="85000" lnSpcReduction="10000"/>
          </a:bodyPr>
          <a:lstStyle/>
          <a:p>
            <a:pPr marL="0" lvl="0" indent="0">
              <a:buNone/>
            </a:pPr>
            <a:r>
              <a:rPr lang="en-US" sz="2600" b="1" dirty="0"/>
              <a:t>What important character trait is needed to deal with difficult people?</a:t>
            </a:r>
            <a:endParaRPr lang="en-US" sz="2600" dirty="0"/>
          </a:p>
          <a:p>
            <a:pPr lvl="0"/>
            <a:r>
              <a:rPr lang="en-US" sz="2600" dirty="0"/>
              <a:t>Philippians 2:3</a:t>
            </a:r>
            <a:br>
              <a:rPr lang="en-US" sz="2600" dirty="0"/>
            </a:br>
            <a:r>
              <a:rPr lang="en-US" sz="2600" dirty="0"/>
              <a:t>Let nothing be done through selfish ambition or conceit, but in lowliness of mind let each esteem others better than himself.</a:t>
            </a:r>
          </a:p>
          <a:p>
            <a:pPr lvl="0"/>
            <a:r>
              <a:rPr lang="en-US" sz="2600" dirty="0" smtClean="0"/>
              <a:t>The </a:t>
            </a:r>
            <a:r>
              <a:rPr lang="en-US" sz="2600" dirty="0"/>
              <a:t>opposite of conceit and selfishness is humility. Humility is necessary to properly deal with difficult people. </a:t>
            </a:r>
            <a:endParaRPr lang="en-US" sz="2600" dirty="0" smtClean="0"/>
          </a:p>
          <a:p>
            <a:pPr lvl="0"/>
            <a:r>
              <a:rPr lang="en-US" sz="2600" dirty="0" smtClean="0"/>
              <a:t>We </a:t>
            </a:r>
            <a:r>
              <a:rPr lang="en-US" sz="2600" dirty="0"/>
              <a:t>want others to be patient with our shortcomings, and we should be patient with theirs. When we strive to make peace, we are exercising humility.</a:t>
            </a:r>
          </a:p>
          <a:p>
            <a:endParaRPr lang="en-US" dirty="0"/>
          </a:p>
        </p:txBody>
      </p:sp>
    </p:spTree>
    <p:extLst>
      <p:ext uri="{BB962C8B-B14F-4D97-AF65-F5344CB8AC3E}">
        <p14:creationId xmlns:p14="http://schemas.microsoft.com/office/powerpoint/2010/main" val="4288766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762000" y="2362200"/>
            <a:ext cx="7772400" cy="3673597"/>
          </a:xfrm>
        </p:spPr>
        <p:txBody>
          <a:bodyPr>
            <a:normAutofit lnSpcReduction="10000"/>
          </a:bodyPr>
          <a:lstStyle/>
          <a:p>
            <a:r>
              <a:rPr lang="en-US" sz="3200" dirty="0"/>
              <a:t>How we listen to others and what we say and don’t say can strengthen or damage our relationships</a:t>
            </a:r>
            <a:r>
              <a:rPr lang="en-US" sz="3200" dirty="0" smtClean="0"/>
              <a:t>.</a:t>
            </a:r>
          </a:p>
          <a:p>
            <a:r>
              <a:rPr lang="en-US" sz="3200" i="1" dirty="0"/>
              <a:t>God is the Great Communicator, and He has revealed many important communication principles in the Bible. W</a:t>
            </a:r>
            <a:r>
              <a:rPr lang="en-US" sz="3200" i="1" dirty="0" smtClean="0"/>
              <a:t>e </a:t>
            </a:r>
            <a:r>
              <a:rPr lang="en-US" sz="3200" i="1" dirty="0"/>
              <a:t>can strengthen our relationships and learn to think and act more like our loving Creator.</a:t>
            </a:r>
            <a:endParaRPr lang="en-US" sz="3200" dirty="0"/>
          </a:p>
          <a:p>
            <a:endParaRPr lang="en-US" dirty="0"/>
          </a:p>
        </p:txBody>
      </p:sp>
    </p:spTree>
    <p:extLst>
      <p:ext uri="{BB962C8B-B14F-4D97-AF65-F5344CB8AC3E}">
        <p14:creationId xmlns:p14="http://schemas.microsoft.com/office/powerpoint/2010/main" val="115566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685800" y="2438400"/>
            <a:ext cx="7696200" cy="3733800"/>
          </a:xfrm>
        </p:spPr>
        <p:txBody>
          <a:bodyPr>
            <a:normAutofit/>
          </a:bodyPr>
          <a:lstStyle/>
          <a:p>
            <a:pPr lvl="0"/>
            <a:r>
              <a:rPr lang="en-US" sz="2800" i="1" dirty="0" smtClean="0"/>
              <a:t>The bible shows </a:t>
            </a:r>
            <a:r>
              <a:rPr lang="en-US" sz="2800" i="1" dirty="0"/>
              <a:t>that God gives mankind freedom to choose. </a:t>
            </a:r>
            <a:endParaRPr lang="en-US" sz="2800" i="1" dirty="0" smtClean="0"/>
          </a:p>
          <a:p>
            <a:pPr lvl="0"/>
            <a:r>
              <a:rPr lang="en-US" sz="2800" i="1" dirty="0" smtClean="0"/>
              <a:t>And </a:t>
            </a:r>
            <a:r>
              <a:rPr lang="en-US" sz="2800" i="1" dirty="0"/>
              <a:t>some people choose to cause trouble for others. </a:t>
            </a:r>
            <a:endParaRPr lang="en-US" sz="2800" i="1" dirty="0" smtClean="0"/>
          </a:p>
          <a:p>
            <a:pPr lvl="0"/>
            <a:r>
              <a:rPr lang="en-US" sz="2800" i="1" dirty="0" smtClean="0"/>
              <a:t>When </a:t>
            </a:r>
            <a:r>
              <a:rPr lang="en-US" sz="2800" i="1" dirty="0"/>
              <a:t>Jesus Christ lived as a human, He had to deal with many difficult people. But Christ dealt with these difficult people in the right way. </a:t>
            </a:r>
            <a:endParaRPr lang="en-US" sz="2800" i="1" dirty="0" smtClean="0"/>
          </a:p>
          <a:p>
            <a:pPr lvl="0"/>
            <a:r>
              <a:rPr lang="en-US" sz="2800" i="1" dirty="0" smtClean="0"/>
              <a:t>God's </a:t>
            </a:r>
            <a:r>
              <a:rPr lang="en-US" sz="2800" i="1" dirty="0"/>
              <a:t>Word, teach us how to handle those who cause strife. </a:t>
            </a:r>
            <a:endParaRPr lang="en-US" sz="2800" dirty="0"/>
          </a:p>
          <a:p>
            <a:endParaRPr lang="en-US" dirty="0"/>
          </a:p>
        </p:txBody>
      </p:sp>
    </p:spTree>
    <p:extLst>
      <p:ext uri="{BB962C8B-B14F-4D97-AF65-F5344CB8AC3E}">
        <p14:creationId xmlns:p14="http://schemas.microsoft.com/office/powerpoint/2010/main" val="113764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a:xfrm>
            <a:off x="762000" y="2490135"/>
            <a:ext cx="7696199" cy="3758265"/>
          </a:xfrm>
        </p:spPr>
        <p:txBody>
          <a:bodyPr>
            <a:normAutofit lnSpcReduction="10000"/>
          </a:bodyPr>
          <a:lstStyle/>
          <a:p>
            <a:pPr marL="0" indent="0">
              <a:buNone/>
            </a:pPr>
            <a:r>
              <a:rPr lang="en-US" b="1" dirty="0" smtClean="0"/>
              <a:t>Prov. 24:1-2 </a:t>
            </a:r>
            <a:r>
              <a:rPr lang="en-US" dirty="0" smtClean="0"/>
              <a:t>(NKJV)</a:t>
            </a:r>
          </a:p>
          <a:p>
            <a:r>
              <a:rPr lang="en-US" dirty="0" smtClean="0"/>
              <a:t>Do not be envious of evil men, Nor desire to be with them.</a:t>
            </a:r>
          </a:p>
          <a:p>
            <a:r>
              <a:rPr lang="en-US" dirty="0" smtClean="0"/>
              <a:t>For their heart devises violence, and their lips talk of troublemaking.</a:t>
            </a:r>
          </a:p>
          <a:p>
            <a:r>
              <a:rPr lang="en-US" dirty="0"/>
              <a:t>Prov. 29:20-Do you see a man hasty in his words? There is more hope for a fool than for him. Remember: Be slow to speak (James 1</a:t>
            </a:r>
            <a:r>
              <a:rPr lang="en-US" dirty="0" smtClean="0"/>
              <a:t>)</a:t>
            </a:r>
          </a:p>
          <a:p>
            <a:r>
              <a:rPr lang="en-US" dirty="0"/>
              <a:t>Prov. 18:6-8 (NKJV): 6. A fool’s lips enter into contention, and his mouth calls for blows.</a:t>
            </a:r>
          </a:p>
          <a:p>
            <a:endParaRPr lang="en-US" dirty="0"/>
          </a:p>
          <a:p>
            <a:endParaRPr lang="en-US" dirty="0"/>
          </a:p>
        </p:txBody>
      </p:sp>
    </p:spTree>
    <p:extLst>
      <p:ext uri="{BB962C8B-B14F-4D97-AF65-F5344CB8AC3E}">
        <p14:creationId xmlns:p14="http://schemas.microsoft.com/office/powerpoint/2010/main" val="170835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Difficult People</a:t>
            </a:r>
          </a:p>
        </p:txBody>
      </p:sp>
      <p:sp>
        <p:nvSpPr>
          <p:cNvPr id="3" name="Content Placeholder 2"/>
          <p:cNvSpPr>
            <a:spLocks noGrp="1"/>
          </p:cNvSpPr>
          <p:nvPr>
            <p:ph idx="1"/>
          </p:nvPr>
        </p:nvSpPr>
        <p:spPr/>
        <p:txBody>
          <a:bodyPr>
            <a:normAutofit/>
          </a:bodyPr>
          <a:lstStyle/>
          <a:p>
            <a:r>
              <a:rPr lang="en-US" sz="3600" dirty="0" smtClean="0"/>
              <a:t>How do you get your point across to someone that is being difficult?</a:t>
            </a:r>
            <a:endParaRPr lang="en-US" sz="3600" dirty="0"/>
          </a:p>
        </p:txBody>
      </p:sp>
    </p:spTree>
    <p:extLst>
      <p:ext uri="{BB962C8B-B14F-4D97-AF65-F5344CB8AC3E}">
        <p14:creationId xmlns:p14="http://schemas.microsoft.com/office/powerpoint/2010/main" val="42539584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227</TotalTime>
  <Words>882</Words>
  <Application>Microsoft Office PowerPoint</Application>
  <PresentationFormat>On-screen Show (4:3)</PresentationFormat>
  <Paragraphs>159</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Garamond</vt:lpstr>
      <vt:lpstr>Wingdings</vt:lpstr>
      <vt:lpstr>Organic</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the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Dealing With Difficult People</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Difficult People</dc:title>
  <dc:creator>vhanflstubbp</dc:creator>
  <cp:lastModifiedBy>AFCC</cp:lastModifiedBy>
  <cp:revision>22</cp:revision>
  <cp:lastPrinted>2016-05-16T14:18:47Z</cp:lastPrinted>
  <dcterms:created xsi:type="dcterms:W3CDTF">2016-05-05T13:06:35Z</dcterms:created>
  <dcterms:modified xsi:type="dcterms:W3CDTF">2016-05-18T23:14:13Z</dcterms:modified>
</cp:coreProperties>
</file>