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1" r:id="rId5"/>
    <p:sldId id="266" r:id="rId6"/>
    <p:sldId id="271" r:id="rId7"/>
    <p:sldId id="277" r:id="rId8"/>
    <p:sldId id="278" r:id="rId9"/>
    <p:sldId id="260" r:id="rId10"/>
    <p:sldId id="267" r:id="rId11"/>
    <p:sldId id="268" r:id="rId12"/>
    <p:sldId id="287" r:id="rId13"/>
    <p:sldId id="269" r:id="rId14"/>
    <p:sldId id="272" r:id="rId15"/>
    <p:sldId id="273" r:id="rId16"/>
    <p:sldId id="276"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3" autoAdjust="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768F5-4C58-4D5E-939D-7883D1A1D165}" type="datetimeFigureOut">
              <a:rPr lang="en-US" smtClean="0"/>
              <a:t>2/3/2016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2C4D2-A6B9-4FEF-B0B9-DB300AA20A0F}" type="slidenum">
              <a:rPr lang="en-US" smtClean="0"/>
              <a:t>‹#›</a:t>
            </a:fld>
            <a:endParaRPr lang="en-US" dirty="0"/>
          </a:p>
        </p:txBody>
      </p:sp>
    </p:spTree>
    <p:extLst>
      <p:ext uri="{BB962C8B-B14F-4D97-AF65-F5344CB8AC3E}">
        <p14:creationId xmlns:p14="http://schemas.microsoft.com/office/powerpoint/2010/main" val="2035849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A342C624-48DF-4821-89C2-0895CF92E3E2}" type="datetimeFigureOut">
              <a:rPr lang="en-US" smtClean="0"/>
              <a:t>2/3/2016</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5F994914-5AA4-404A-9B2E-A644AA7DEBA0}"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6554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2C624-48DF-4821-89C2-0895CF92E3E2}"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384970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2C624-48DF-4821-89C2-0895CF92E3E2}"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66955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2C624-48DF-4821-89C2-0895CF92E3E2}"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290138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A342C624-48DF-4821-89C2-0895CF92E3E2}" type="datetimeFigureOut">
              <a:rPr lang="en-US" smtClean="0"/>
              <a:t>2/3/2016</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5F994914-5AA4-404A-9B2E-A644AA7DEBA0}"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293265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2C624-48DF-4821-89C2-0895CF92E3E2}" type="datetimeFigureOut">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414611240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42C624-48DF-4821-89C2-0895CF92E3E2}" type="datetimeFigureOut">
              <a:rPr lang="en-US" smtClean="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189264286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42C624-48DF-4821-89C2-0895CF92E3E2}" type="datetimeFigureOut">
              <a:rPr lang="en-US" smtClean="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357004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2C624-48DF-4821-89C2-0895CF92E3E2}" type="datetimeFigureOut">
              <a:rPr lang="en-US" smtClean="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994914-5AA4-404A-9B2E-A644AA7DEBA0}" type="slidenum">
              <a:rPr lang="en-US" smtClean="0"/>
              <a:t>‹#›</a:t>
            </a:fld>
            <a:endParaRPr lang="en-US" dirty="0"/>
          </a:p>
        </p:txBody>
      </p:sp>
    </p:spTree>
    <p:extLst>
      <p:ext uri="{BB962C8B-B14F-4D97-AF65-F5344CB8AC3E}">
        <p14:creationId xmlns:p14="http://schemas.microsoft.com/office/powerpoint/2010/main" val="343860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A342C624-48DF-4821-89C2-0895CF92E3E2}" type="datetimeFigureOut">
              <a:rPr lang="en-US" smtClean="0"/>
              <a:t>2/3/2016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5F994914-5AA4-404A-9B2E-A644AA7DEBA0}"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3636333"/>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A342C624-48DF-4821-89C2-0895CF92E3E2}" type="datetimeFigureOut">
              <a:rPr lang="en-US" smtClean="0"/>
              <a:t>2/3/2016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5F994914-5AA4-404A-9B2E-A644AA7DEBA0}"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606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A342C624-48DF-4821-89C2-0895CF92E3E2}" type="datetimeFigureOut">
              <a:rPr lang="en-US" smtClean="0"/>
              <a:t>2/3/2016</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5F994914-5AA4-404A-9B2E-A644AA7DEBA0}" type="slidenum">
              <a:rPr lang="en-US" smtClean="0"/>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690257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pos="594">
          <p15:clr>
            <a:srgbClr val="F26B43"/>
          </p15:clr>
        </p15:guide>
        <p15:guide id="4294967295" pos="54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rosswalk.com/faith/pray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368" y="3581400"/>
            <a:ext cx="7738814" cy="3969376"/>
          </a:xfrm>
        </p:spPr>
        <p:txBody>
          <a:bodyPr/>
          <a:lstStyle/>
          <a:p>
            <a:r>
              <a:rPr lang="en-US" dirty="0" smtClean="0"/>
              <a:t>Dealing with Depression pt. 1</a:t>
            </a:r>
            <a:endParaRPr lang="en-US" dirty="0"/>
          </a:p>
        </p:txBody>
      </p:sp>
      <p:sp>
        <p:nvSpPr>
          <p:cNvPr id="3" name="Subtitle 2"/>
          <p:cNvSpPr>
            <a:spLocks noGrp="1"/>
          </p:cNvSpPr>
          <p:nvPr>
            <p:ph type="subTitle" idx="1"/>
          </p:nvPr>
        </p:nvSpPr>
        <p:spPr>
          <a:xfrm>
            <a:off x="2635949" y="1295400"/>
            <a:ext cx="4069652" cy="2819400"/>
          </a:xfrm>
        </p:spPr>
        <p:txBody>
          <a:bodyPr>
            <a:noAutofit/>
          </a:bodyPr>
          <a:lstStyle/>
          <a:p>
            <a:r>
              <a:rPr lang="en-US" sz="2800" dirty="0" smtClean="0"/>
              <a:t>Anxiety in the heart of man causes depression, but a good word makes it glad. Prov. 12:25</a:t>
            </a:r>
            <a:endParaRPr lang="en-US" sz="2800" dirty="0"/>
          </a:p>
        </p:txBody>
      </p:sp>
    </p:spTree>
    <p:extLst>
      <p:ext uri="{BB962C8B-B14F-4D97-AF65-F5344CB8AC3E}">
        <p14:creationId xmlns:p14="http://schemas.microsoft.com/office/powerpoint/2010/main" val="278507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874517"/>
            <a:ext cx="7633742" cy="3593591"/>
          </a:xfrm>
        </p:spPr>
        <p:txBody>
          <a:bodyPr>
            <a:noAutofit/>
          </a:bodyPr>
          <a:lstStyle/>
          <a:p>
            <a:r>
              <a:rPr lang="en-US" sz="2400" dirty="0" smtClean="0"/>
              <a:t>Hope is a powerful affection. </a:t>
            </a:r>
          </a:p>
          <a:p>
            <a:r>
              <a:rPr lang="en-US" sz="2400" dirty="0" smtClean="0"/>
              <a:t>It creates anticipation and thus guides what we think about, how we plan, and what we actually do. </a:t>
            </a:r>
          </a:p>
          <a:p>
            <a:r>
              <a:rPr lang="en-US" sz="2400" dirty="0" smtClean="0"/>
              <a:t>Hope lines up a variety of positive affections in our heart – eagerness, joy, delight, satisfaction, and so forth – and sets them to a slow fuse. </a:t>
            </a:r>
          </a:p>
          <a:p>
            <a:r>
              <a:rPr lang="en-US" sz="2400" dirty="0" smtClean="0"/>
              <a:t>The closer we come to realizing our hope, the brighter the fuses of those affections burn as we anticipate a bursting of each one once our hope has been achieved.</a:t>
            </a:r>
            <a:endParaRPr lang="en-US" sz="2400" dirty="0"/>
          </a:p>
        </p:txBody>
      </p:sp>
    </p:spTree>
    <p:extLst>
      <p:ext uri="{BB962C8B-B14F-4D97-AF65-F5344CB8AC3E}">
        <p14:creationId xmlns:p14="http://schemas.microsoft.com/office/powerpoint/2010/main" val="3250594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881143"/>
            <a:ext cx="7976642" cy="4343398"/>
          </a:xfrm>
        </p:spPr>
        <p:txBody>
          <a:bodyPr>
            <a:noAutofit/>
          </a:bodyPr>
          <a:lstStyle/>
          <a:p>
            <a:r>
              <a:rPr lang="en-US" sz="2400" dirty="0" smtClean="0"/>
              <a:t>Hope affects not only how we think and feel, but how we act as well. </a:t>
            </a:r>
          </a:p>
          <a:p>
            <a:r>
              <a:rPr lang="en-US" sz="2400" dirty="0" smtClean="0"/>
              <a:t>We tend to bring our present behavior into line with our hope – for example, if we hope to get that promotion we’re going to act and work in ways that signal to the appropriate parties that we’re the right person for the job. </a:t>
            </a:r>
          </a:p>
          <a:p>
            <a:r>
              <a:rPr lang="en-US" sz="2400" dirty="0" smtClean="0"/>
              <a:t>If we hope to find just the right home and neighborhood, we will search the web, work with a realtor.</a:t>
            </a:r>
          </a:p>
          <a:p>
            <a:r>
              <a:rPr lang="en-US" sz="2400" dirty="0" smtClean="0"/>
              <a:t>We keep looking until we find what we want.</a:t>
            </a:r>
            <a:endParaRPr lang="en-US" sz="2400" dirty="0"/>
          </a:p>
        </p:txBody>
      </p:sp>
    </p:spTree>
    <p:extLst>
      <p:ext uri="{BB962C8B-B14F-4D97-AF65-F5344CB8AC3E}">
        <p14:creationId xmlns:p14="http://schemas.microsoft.com/office/powerpoint/2010/main" val="1964961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924800" cy="5562600"/>
          </a:xfrm>
        </p:spPr>
        <p:txBody>
          <a:bodyPr>
            <a:noAutofit/>
          </a:bodyPr>
          <a:lstStyle/>
          <a:p>
            <a:pPr marL="0" indent="0">
              <a:buNone/>
            </a:pPr>
            <a:r>
              <a:rPr lang="en-US" sz="2800" b="1" dirty="0" smtClean="0"/>
              <a:t>What Are The Top 10 Things People Hope For</a:t>
            </a:r>
          </a:p>
          <a:p>
            <a:pPr marL="514350" indent="-514350">
              <a:buFont typeface="+mj-lt"/>
              <a:buAutoNum type="arabicPeriod"/>
            </a:pPr>
            <a:r>
              <a:rPr lang="en-US" sz="2800" dirty="0" smtClean="0"/>
              <a:t>Money</a:t>
            </a:r>
          </a:p>
          <a:p>
            <a:pPr marL="514350" indent="-514350">
              <a:buFont typeface="+mj-lt"/>
              <a:buAutoNum type="arabicPeriod"/>
            </a:pPr>
            <a:r>
              <a:rPr lang="en-US" sz="2800" dirty="0" smtClean="0"/>
              <a:t>Love</a:t>
            </a:r>
          </a:p>
          <a:p>
            <a:pPr marL="514350" indent="-514350">
              <a:buFont typeface="+mj-lt"/>
              <a:buAutoNum type="arabicPeriod"/>
            </a:pPr>
            <a:r>
              <a:rPr lang="en-US" sz="2800" dirty="0" smtClean="0"/>
              <a:t>Long Life</a:t>
            </a:r>
          </a:p>
          <a:p>
            <a:pPr marL="514350" indent="-514350">
              <a:buFont typeface="+mj-lt"/>
              <a:buAutoNum type="arabicPeriod"/>
            </a:pPr>
            <a:r>
              <a:rPr lang="en-US" sz="2800" dirty="0" smtClean="0"/>
              <a:t>Winning The Lottery</a:t>
            </a:r>
          </a:p>
          <a:p>
            <a:pPr marL="514350" indent="-514350">
              <a:buFont typeface="+mj-lt"/>
              <a:buAutoNum type="arabicPeriod"/>
            </a:pPr>
            <a:r>
              <a:rPr lang="en-US" sz="2800" dirty="0" smtClean="0"/>
              <a:t>Expensive Gifts (cars, TVs, houses)</a:t>
            </a:r>
          </a:p>
          <a:p>
            <a:pPr marL="514350" indent="-514350">
              <a:buFont typeface="+mj-lt"/>
              <a:buAutoNum type="arabicPeriod"/>
            </a:pPr>
            <a:r>
              <a:rPr lang="en-US" sz="2800" dirty="0" smtClean="0"/>
              <a:t>Good Health</a:t>
            </a:r>
          </a:p>
          <a:p>
            <a:pPr marL="514350" indent="-514350">
              <a:buFont typeface="+mj-lt"/>
              <a:buAutoNum type="arabicPeriod"/>
            </a:pPr>
            <a:r>
              <a:rPr lang="en-US" sz="2800" dirty="0" smtClean="0"/>
              <a:t>Make up with loved ones (friends)</a:t>
            </a:r>
          </a:p>
          <a:p>
            <a:pPr marL="514350" indent="-514350">
              <a:buFont typeface="+mj-lt"/>
              <a:buAutoNum type="arabicPeriod"/>
            </a:pPr>
            <a:r>
              <a:rPr lang="en-US" sz="2800" dirty="0" smtClean="0"/>
              <a:t>Getting Away From Parents</a:t>
            </a:r>
          </a:p>
          <a:p>
            <a:pPr marL="514350" indent="-514350">
              <a:buFont typeface="+mj-lt"/>
              <a:buAutoNum type="arabicPeriod"/>
            </a:pPr>
            <a:r>
              <a:rPr lang="en-US" sz="2800" dirty="0" smtClean="0"/>
              <a:t>Peace</a:t>
            </a:r>
          </a:p>
          <a:p>
            <a:pPr marL="514350" indent="-514350">
              <a:buFont typeface="+mj-lt"/>
              <a:buAutoNum type="arabicPeriod"/>
            </a:pPr>
            <a:r>
              <a:rPr lang="en-US" sz="2800" dirty="0" smtClean="0"/>
              <a:t>Dreams/hopes to come true</a:t>
            </a:r>
            <a:endParaRPr lang="en-US" sz="2800" dirty="0"/>
          </a:p>
        </p:txBody>
      </p:sp>
    </p:spTree>
    <p:extLst>
      <p:ext uri="{BB962C8B-B14F-4D97-AF65-F5344CB8AC3E}">
        <p14:creationId xmlns:p14="http://schemas.microsoft.com/office/powerpoint/2010/main" val="85464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500"/>
                                        <p:tgtEl>
                                          <p:spTgt spid="3">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907647"/>
            <a:ext cx="7633742" cy="3593591"/>
          </a:xfrm>
        </p:spPr>
        <p:txBody>
          <a:bodyPr>
            <a:noAutofit/>
          </a:bodyPr>
          <a:lstStyle/>
          <a:p>
            <a:r>
              <a:rPr lang="en-US" sz="2400" dirty="0" smtClean="0"/>
              <a:t>In a very real way hope lays out a scenario for our future which brings together all our strongest desires into a single focus. </a:t>
            </a:r>
          </a:p>
          <a:p>
            <a:r>
              <a:rPr lang="en-US" sz="2400" dirty="0" smtClean="0"/>
              <a:t>The more we hope, and more our hope takes in larger chunks of our life, and we begin to invest more time in believing than worrying.</a:t>
            </a:r>
          </a:p>
          <a:p>
            <a:r>
              <a:rPr lang="en-US" sz="2400" dirty="0" smtClean="0"/>
              <a:t> Hope deferred or dashed does indeed bring us to a kind of grief; on the other hand, how much more does hope realized cause us to know satisfaction, contentment, and joy.</a:t>
            </a:r>
            <a:endParaRPr lang="en-US" sz="2400" dirty="0"/>
          </a:p>
        </p:txBody>
      </p:sp>
    </p:spTree>
    <p:extLst>
      <p:ext uri="{BB962C8B-B14F-4D97-AF65-F5344CB8AC3E}">
        <p14:creationId xmlns:p14="http://schemas.microsoft.com/office/powerpoint/2010/main" val="1473528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894395"/>
            <a:ext cx="7824242" cy="3592005"/>
          </a:xfrm>
        </p:spPr>
        <p:txBody>
          <a:bodyPr>
            <a:noAutofit/>
          </a:bodyPr>
          <a:lstStyle/>
          <a:p>
            <a:r>
              <a:rPr lang="en-US" sz="2800" dirty="0" smtClean="0"/>
              <a:t>The Christian hope is that we may know God in His glory and, knowing Him thus, may live for His glory every day, in every area of our lives (Rom. 5:1, 2; 2 Cor. 3:12-18). </a:t>
            </a:r>
          </a:p>
          <a:p>
            <a:r>
              <a:rPr lang="en-US" sz="2800" dirty="0" smtClean="0"/>
              <a:t>This is a hope that does not disappoint because God’s Word cannot fail. </a:t>
            </a:r>
          </a:p>
          <a:p>
            <a:r>
              <a:rPr lang="en-US" sz="2800" dirty="0" smtClean="0"/>
              <a:t>We may truly enter into the glory of the Lord and know that mysterious, weighty, fearful but loving presence upon us every day of our lives. </a:t>
            </a:r>
            <a:endParaRPr lang="en-US" sz="2800" dirty="0"/>
          </a:p>
        </p:txBody>
      </p:sp>
    </p:spTree>
    <p:extLst>
      <p:ext uri="{BB962C8B-B14F-4D97-AF65-F5344CB8AC3E}">
        <p14:creationId xmlns:p14="http://schemas.microsoft.com/office/powerpoint/2010/main" val="796216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874517"/>
            <a:ext cx="7633742" cy="4678683"/>
          </a:xfrm>
        </p:spPr>
        <p:txBody>
          <a:bodyPr>
            <a:normAutofit/>
          </a:bodyPr>
          <a:lstStyle/>
          <a:p>
            <a:r>
              <a:rPr lang="en-US" sz="2800" dirty="0" smtClean="0"/>
              <a:t>The glory of God envelops and transforms us, so that we go forth from that hope into the further hope of living to the glory of God in our daily lives. </a:t>
            </a:r>
          </a:p>
          <a:p>
            <a:r>
              <a:rPr lang="en-US" sz="2800" dirty="0" smtClean="0"/>
              <a:t>As we live out the hope of glory, people cannot help but notice, not the sickness of our hearts but the joy and confidence and peace that define us at all times. And when they see that hope, many will want to know the reason for it (1 Pet. 3:15).</a:t>
            </a:r>
          </a:p>
          <a:p>
            <a:endParaRPr lang="en-US" dirty="0"/>
          </a:p>
        </p:txBody>
      </p:sp>
    </p:spTree>
    <p:extLst>
      <p:ext uri="{BB962C8B-B14F-4D97-AF65-F5344CB8AC3E}">
        <p14:creationId xmlns:p14="http://schemas.microsoft.com/office/powerpoint/2010/main" val="1827973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533400"/>
            <a:ext cx="7633742" cy="3593591"/>
          </a:xfrm>
        </p:spPr>
        <p:txBody>
          <a:bodyPr/>
          <a:lstStyle/>
          <a:p>
            <a:pPr marL="0" indent="0">
              <a:buNone/>
            </a:pPr>
            <a:r>
              <a:rPr lang="en-US" sz="3600" dirty="0" smtClean="0"/>
              <a:t>Next Bible Study</a:t>
            </a:r>
          </a:p>
          <a:p>
            <a:r>
              <a:rPr lang="en-US" sz="3600" dirty="0" smtClean="0"/>
              <a:t>Topic: How To Deal with Depression pt. 2 </a:t>
            </a:r>
          </a:p>
          <a:p>
            <a:r>
              <a:rPr lang="en-US" sz="3600" dirty="0" smtClean="0"/>
              <a:t>Prov. 12:25; Prov. 13:12; Lam. 3:26 &amp; Heb. 10:23</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183815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633742" cy="3593591"/>
          </a:xfrm>
        </p:spPr>
        <p:txBody>
          <a:bodyPr>
            <a:noAutofit/>
          </a:bodyPr>
          <a:lstStyle/>
          <a:p>
            <a:pPr marL="0" indent="0">
              <a:buNone/>
            </a:pPr>
            <a:r>
              <a:rPr lang="en-US" sz="3200" b="1" dirty="0" smtClean="0"/>
              <a:t>References</a:t>
            </a:r>
          </a:p>
          <a:p>
            <a:r>
              <a:rPr lang="en-US" sz="3200" dirty="0" smtClean="0"/>
              <a:t>The Sorrow of Disappointment by T.M Moore-Christian Worldview Journal (good grief)</a:t>
            </a:r>
          </a:p>
          <a:p>
            <a:r>
              <a:rPr lang="en-US" sz="3200" b="1" dirty="0"/>
              <a:t>Leslie Vernick</a:t>
            </a:r>
            <a:r>
              <a:rPr lang="en-US" sz="3200" dirty="0"/>
              <a:t> is a writer for The Association of Biblical Counselors (ABC</a:t>
            </a:r>
            <a:r>
              <a:rPr lang="en-US" sz="3200" dirty="0" smtClean="0"/>
              <a:t>)-Discouragement</a:t>
            </a:r>
          </a:p>
          <a:p>
            <a:r>
              <a:rPr lang="en-US" sz="3200" dirty="0" smtClean="0"/>
              <a:t>Corrie Ten Boom 40 Quotes</a:t>
            </a:r>
            <a:endParaRPr lang="en-US" sz="3200" dirty="0"/>
          </a:p>
        </p:txBody>
      </p:sp>
    </p:spTree>
    <p:extLst>
      <p:ext uri="{BB962C8B-B14F-4D97-AF65-F5344CB8AC3E}">
        <p14:creationId xmlns:p14="http://schemas.microsoft.com/office/powerpoint/2010/main" val="1689144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981200"/>
            <a:ext cx="7633742" cy="3593591"/>
          </a:xfrm>
        </p:spPr>
        <p:txBody>
          <a:bodyPr>
            <a:normAutofit/>
          </a:bodyPr>
          <a:lstStyle/>
          <a:p>
            <a:r>
              <a:rPr lang="en-US" sz="3200" dirty="0" smtClean="0"/>
              <a:t>Emotions-Neuroscientist state that emotions are signals for unmet needs</a:t>
            </a:r>
          </a:p>
          <a:p>
            <a:r>
              <a:rPr lang="en-US" sz="3200" dirty="0" smtClean="0"/>
              <a:t>Name it, to tame it. </a:t>
            </a:r>
          </a:p>
          <a:p>
            <a:r>
              <a:rPr lang="en-US" sz="3200" dirty="0" smtClean="0"/>
              <a:t>To get your emotions under control deal with the source (e.g. unforgiveness, bitterness etc.)</a:t>
            </a:r>
            <a:endParaRPr lang="en-US" sz="3200" dirty="0"/>
          </a:p>
        </p:txBody>
      </p:sp>
    </p:spTree>
    <p:extLst>
      <p:ext uri="{BB962C8B-B14F-4D97-AF65-F5344CB8AC3E}">
        <p14:creationId xmlns:p14="http://schemas.microsoft.com/office/powerpoint/2010/main" val="2067451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676400"/>
            <a:ext cx="7824242" cy="4191000"/>
          </a:xfrm>
        </p:spPr>
        <p:txBody>
          <a:bodyPr>
            <a:noAutofit/>
          </a:bodyPr>
          <a:lstStyle/>
          <a:p>
            <a:r>
              <a:rPr lang="en-US" sz="2400" dirty="0" smtClean="0"/>
              <a:t>When there is block from getting needs met, emotions occur.</a:t>
            </a:r>
          </a:p>
          <a:p>
            <a:r>
              <a:rPr lang="en-US" sz="2400" i="1" dirty="0" smtClean="0"/>
              <a:t>Hope </a:t>
            </a:r>
            <a:r>
              <a:rPr lang="en-US" sz="2400" i="1" dirty="0"/>
              <a:t>deferred makes the heart sick</a:t>
            </a:r>
            <a:r>
              <a:rPr lang="en-US" sz="2400" dirty="0"/>
              <a:t>, But desire fulfilled is a tree of </a:t>
            </a:r>
            <a:r>
              <a:rPr lang="en-US" sz="2400" dirty="0" smtClean="0"/>
              <a:t>life "cause of happiness.". Prov. 13:12</a:t>
            </a:r>
          </a:p>
          <a:p>
            <a:r>
              <a:rPr lang="en-US" sz="2400" dirty="0" smtClean="0"/>
              <a:t>The delay of that which a man eagerly desires, delay in the accomplishment of some much-desired good we expect is such an affliction, that it differs little from a lingering disease; </a:t>
            </a:r>
          </a:p>
          <a:p>
            <a:r>
              <a:rPr lang="en-US" sz="2400" dirty="0" smtClean="0"/>
              <a:t>but when the desire cometh — When the good desired and expected is obtained. It is a tree of life — That is, most sweet, satisfactory, and reviving to the soul.</a:t>
            </a:r>
            <a:endParaRPr lang="en-US" sz="2400" dirty="0"/>
          </a:p>
        </p:txBody>
      </p:sp>
    </p:spTree>
    <p:extLst>
      <p:ext uri="{BB962C8B-B14F-4D97-AF65-F5344CB8AC3E}">
        <p14:creationId xmlns:p14="http://schemas.microsoft.com/office/powerpoint/2010/main" val="4273188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894395"/>
            <a:ext cx="7633742" cy="3593591"/>
          </a:xfrm>
        </p:spPr>
        <p:txBody>
          <a:bodyPr>
            <a:normAutofit/>
          </a:bodyPr>
          <a:lstStyle/>
          <a:p>
            <a:r>
              <a:rPr lang="en-US" sz="3200" dirty="0" smtClean="0"/>
              <a:t>In what ways can a spirit of depression harm us?</a:t>
            </a:r>
          </a:p>
          <a:p>
            <a:r>
              <a:rPr lang="en-US" sz="3200" dirty="0" smtClean="0"/>
              <a:t>Have you ever experienced the sorrow that comes from disappointment? How did you handle it?</a:t>
            </a:r>
            <a:endParaRPr lang="en-US" sz="3200" dirty="0"/>
          </a:p>
        </p:txBody>
      </p:sp>
    </p:spTree>
    <p:extLst>
      <p:ext uri="{BB962C8B-B14F-4D97-AF65-F5344CB8AC3E}">
        <p14:creationId xmlns:p14="http://schemas.microsoft.com/office/powerpoint/2010/main" val="270799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874517"/>
            <a:ext cx="7824242" cy="4038598"/>
          </a:xfrm>
        </p:spPr>
        <p:txBody>
          <a:bodyPr>
            <a:noAutofit/>
          </a:bodyPr>
          <a:lstStyle/>
          <a:p>
            <a:r>
              <a:rPr lang="en-US" sz="2800" dirty="0" smtClean="0"/>
              <a:t>Not getting what you expect is certainly one reason we can become upset.</a:t>
            </a:r>
          </a:p>
          <a:p>
            <a:r>
              <a:rPr lang="en-US" sz="2800" dirty="0" smtClean="0"/>
              <a:t> Hope deferred or dashed can cause true grief when we don’t receive what we think we should get and we are let down. </a:t>
            </a:r>
          </a:p>
          <a:p>
            <a:r>
              <a:rPr lang="en-US" sz="2800" dirty="0" smtClean="0"/>
              <a:t>At such times our hearts can truly become “sick” with negative affections ranging from betrayal to slight to hurt, anger, resentment, and sadness.</a:t>
            </a:r>
            <a:endParaRPr lang="en-US" sz="2800" dirty="0"/>
          </a:p>
        </p:txBody>
      </p:sp>
    </p:spTree>
    <p:extLst>
      <p:ext uri="{BB962C8B-B14F-4D97-AF65-F5344CB8AC3E}">
        <p14:creationId xmlns:p14="http://schemas.microsoft.com/office/powerpoint/2010/main" val="2870849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640829" y="1844700"/>
            <a:ext cx="8229600" cy="4648200"/>
          </a:xfrm>
        </p:spPr>
        <p:txBody>
          <a:bodyPr>
            <a:normAutofit fontScale="25000" lnSpcReduction="20000"/>
          </a:bodyPr>
          <a:lstStyle/>
          <a:p>
            <a:pPr>
              <a:lnSpc>
                <a:spcPct val="120000"/>
              </a:lnSpc>
            </a:pPr>
            <a:r>
              <a:rPr lang="en-US" sz="9600" dirty="0" smtClean="0"/>
              <a:t>Neh. 2:2-5 (ERV):</a:t>
            </a:r>
            <a:r>
              <a:rPr lang="en-US" sz="9600" baseline="30000" dirty="0" smtClean="0"/>
              <a:t>2</a:t>
            </a:r>
            <a:r>
              <a:rPr lang="en-US" sz="9600" baseline="30000" dirty="0"/>
              <a:t> </a:t>
            </a:r>
            <a:r>
              <a:rPr lang="en-US" sz="9600" dirty="0"/>
              <a:t>So the king asked me, “Are you sick? Why do you look sad? I think </a:t>
            </a:r>
            <a:r>
              <a:rPr lang="en-US" sz="9600" b="1" dirty="0"/>
              <a:t>your heart </a:t>
            </a:r>
            <a:r>
              <a:rPr lang="en-US" sz="9600" dirty="0"/>
              <a:t>is full of sadness.”</a:t>
            </a:r>
          </a:p>
          <a:p>
            <a:pPr>
              <a:lnSpc>
                <a:spcPct val="120000"/>
              </a:lnSpc>
            </a:pPr>
            <a:r>
              <a:rPr lang="en-US" sz="9600" dirty="0"/>
              <a:t>Then I was very afraid. </a:t>
            </a:r>
            <a:r>
              <a:rPr lang="en-US" sz="9600" baseline="30000" dirty="0"/>
              <a:t>3 </a:t>
            </a:r>
            <a:r>
              <a:rPr lang="en-US" sz="9600" dirty="0"/>
              <a:t>But even though I was afraid, I said to the king, “May the king live forever! I am sad because the city where my ancestors are buried lies in ruins, and the gates of that city have been destroyed by fire.”</a:t>
            </a:r>
          </a:p>
          <a:p>
            <a:pPr>
              <a:lnSpc>
                <a:spcPct val="120000"/>
              </a:lnSpc>
            </a:pPr>
            <a:r>
              <a:rPr lang="en-US" sz="9600" baseline="30000" dirty="0"/>
              <a:t>4 </a:t>
            </a:r>
            <a:r>
              <a:rPr lang="en-US" sz="9600" dirty="0"/>
              <a:t>Then the king said to me, “What do you want me to do?”</a:t>
            </a:r>
          </a:p>
          <a:p>
            <a:pPr>
              <a:lnSpc>
                <a:spcPct val="120000"/>
              </a:lnSpc>
            </a:pPr>
            <a:r>
              <a:rPr lang="en-US" sz="9600" dirty="0"/>
              <a:t>Before I answered, I prayed to the God of heaven. </a:t>
            </a:r>
            <a:r>
              <a:rPr lang="en-US" sz="9600" baseline="30000" dirty="0"/>
              <a:t>5 </a:t>
            </a:r>
            <a:r>
              <a:rPr lang="en-US" sz="9600" dirty="0"/>
              <a:t>Then I answered the king, “If it would please the king, and if I have been good to you, please send me to Jerusalem, the city in Judah where my ancestors are buried. I want to go there and rebuild that city.”</a:t>
            </a:r>
          </a:p>
          <a:p>
            <a:endParaRPr lang="en-US" dirty="0"/>
          </a:p>
        </p:txBody>
      </p:sp>
    </p:spTree>
    <p:extLst>
      <p:ext uri="{BB962C8B-B14F-4D97-AF65-F5344CB8AC3E}">
        <p14:creationId xmlns:p14="http://schemas.microsoft.com/office/powerpoint/2010/main" val="2220123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907647"/>
            <a:ext cx="7900442" cy="3657598"/>
          </a:xfrm>
        </p:spPr>
        <p:txBody>
          <a:bodyPr>
            <a:noAutofit/>
          </a:bodyPr>
          <a:lstStyle/>
          <a:p>
            <a:pPr marL="0" indent="0">
              <a:buNone/>
            </a:pPr>
            <a:r>
              <a:rPr lang="en-US" sz="2800" dirty="0" smtClean="0"/>
              <a:t>Cori Ten Boom sayings (holocaust survivor)</a:t>
            </a:r>
          </a:p>
          <a:p>
            <a:r>
              <a:rPr lang="en-US" sz="2800" dirty="0"/>
              <a:t>“Happiness isn’t something that depends on our surroundings…it’s something we make inside ourselves.”</a:t>
            </a:r>
          </a:p>
          <a:p>
            <a:r>
              <a:rPr lang="en-US" sz="2800" dirty="0"/>
              <a:t>If you look at the world, you’ll be distressed. If you look within, you’ll be depressed. But if you look at Christ, you’ll be at rest</a:t>
            </a:r>
            <a:r>
              <a:rPr lang="en-US" sz="2800" dirty="0" smtClean="0"/>
              <a:t>.”</a:t>
            </a:r>
          </a:p>
          <a:p>
            <a:r>
              <a:rPr lang="en-US" sz="2800" dirty="0"/>
              <a:t>We have to believe in the dark what God told us in the light</a:t>
            </a:r>
            <a:r>
              <a:rPr lang="en-US" sz="2800" dirty="0" smtClean="0"/>
              <a:t>.</a:t>
            </a:r>
            <a:endParaRPr lang="en-US" sz="2800" dirty="0"/>
          </a:p>
        </p:txBody>
      </p:sp>
    </p:spTree>
    <p:extLst>
      <p:ext uri="{BB962C8B-B14F-4D97-AF65-F5344CB8AC3E}">
        <p14:creationId xmlns:p14="http://schemas.microsoft.com/office/powerpoint/2010/main" val="1880872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981200"/>
            <a:ext cx="7824242" cy="4419598"/>
          </a:xfrm>
        </p:spPr>
        <p:txBody>
          <a:bodyPr>
            <a:normAutofit fontScale="92500" lnSpcReduction="10000"/>
          </a:bodyPr>
          <a:lstStyle/>
          <a:p>
            <a:r>
              <a:rPr lang="en-US" sz="2600" dirty="0"/>
              <a:t>Cori Ten </a:t>
            </a:r>
            <a:r>
              <a:rPr lang="en-US" sz="2600" dirty="0" smtClean="0"/>
              <a:t>Boom: "Is </a:t>
            </a:r>
            <a:r>
              <a:rPr lang="en-US" sz="2600" dirty="0">
                <a:hlinkClick r:id="rId2"/>
              </a:rPr>
              <a:t>prayer</a:t>
            </a:r>
            <a:r>
              <a:rPr lang="en-US" sz="2600" dirty="0"/>
              <a:t> your steering wheel or your spare tire?”</a:t>
            </a:r>
          </a:p>
          <a:p>
            <a:r>
              <a:rPr lang="en-US" sz="2600" dirty="0" smtClean="0"/>
              <a:t>Never </a:t>
            </a:r>
            <a:r>
              <a:rPr lang="en-US" sz="2600" dirty="0"/>
              <a:t>be afraid to trust an unknown future to a known God.”</a:t>
            </a:r>
          </a:p>
          <a:p>
            <a:r>
              <a:rPr lang="en-US" sz="2600" dirty="0"/>
              <a:t>There is no panic in Heaven! God has no problems, only plans</a:t>
            </a:r>
            <a:r>
              <a:rPr lang="en-US" sz="2600" dirty="0" smtClean="0"/>
              <a:t>.”</a:t>
            </a:r>
          </a:p>
          <a:p>
            <a:r>
              <a:rPr lang="en-US" sz="2600" dirty="0"/>
              <a:t>Any concern too small to be turned into a prayer is too small to be made into a burden.”</a:t>
            </a:r>
          </a:p>
          <a:p>
            <a:r>
              <a:rPr lang="en-US" sz="2600" dirty="0"/>
              <a:t>We have to keep our focus on God for Him to keep us in perfect peace.</a:t>
            </a:r>
          </a:p>
          <a:p>
            <a:endParaRPr lang="en-US" dirty="0"/>
          </a:p>
        </p:txBody>
      </p:sp>
    </p:spTree>
    <p:extLst>
      <p:ext uri="{BB962C8B-B14F-4D97-AF65-F5344CB8AC3E}">
        <p14:creationId xmlns:p14="http://schemas.microsoft.com/office/powerpoint/2010/main" val="2738094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Depression pt. 1</a:t>
            </a:r>
          </a:p>
        </p:txBody>
      </p:sp>
      <p:sp>
        <p:nvSpPr>
          <p:cNvPr id="3" name="Content Placeholder 2"/>
          <p:cNvSpPr>
            <a:spLocks noGrp="1"/>
          </p:cNvSpPr>
          <p:nvPr>
            <p:ph idx="1"/>
          </p:nvPr>
        </p:nvSpPr>
        <p:spPr>
          <a:xfrm>
            <a:off x="938758" y="1874517"/>
            <a:ext cx="7633742" cy="4297683"/>
          </a:xfrm>
        </p:spPr>
        <p:txBody>
          <a:bodyPr>
            <a:noAutofit/>
          </a:bodyPr>
          <a:lstStyle/>
          <a:p>
            <a:r>
              <a:rPr lang="en-US" dirty="0" smtClean="0"/>
              <a:t>The delay of what is anxiously hoped for, is very painful to the mind; obtaining it is very pleasant.</a:t>
            </a:r>
          </a:p>
          <a:p>
            <a:r>
              <a:rPr lang="en-US" dirty="0" smtClean="0"/>
              <a:t>To worry is to doubt your God. It is important to Hope</a:t>
            </a:r>
          </a:p>
          <a:p>
            <a:r>
              <a:rPr lang="en-US" dirty="0" smtClean="0"/>
              <a:t>Lam. 3:26-It is good to hope and wait quietly.</a:t>
            </a:r>
          </a:p>
          <a:p>
            <a:r>
              <a:rPr lang="en-US" dirty="0" smtClean="0"/>
              <a:t>The sufferings of this present time is not worthy to be compared with the glory which shall be revealed to us. Rom. 8:18.</a:t>
            </a:r>
          </a:p>
          <a:p>
            <a:r>
              <a:rPr lang="en-US" dirty="0" smtClean="0"/>
              <a:t>Jesus was able to endure the cross because of the joy that was set before Him. Heb. 12:2</a:t>
            </a:r>
          </a:p>
          <a:p>
            <a:r>
              <a:rPr lang="en-US" dirty="0" smtClean="0"/>
              <a:t>The object  (the thing) we are hoping for in the present state; it is sometimes impatiently expected and desired but remember Godliness </a:t>
            </a:r>
            <a:r>
              <a:rPr lang="en-US" dirty="0"/>
              <a:t>with contentment is great </a:t>
            </a:r>
            <a:r>
              <a:rPr lang="en-US" dirty="0" smtClean="0"/>
              <a:t>gain</a:t>
            </a:r>
            <a:endParaRPr lang="en-US" dirty="0"/>
          </a:p>
        </p:txBody>
      </p:sp>
    </p:spTree>
    <p:extLst>
      <p:ext uri="{BB962C8B-B14F-4D97-AF65-F5344CB8AC3E}">
        <p14:creationId xmlns:p14="http://schemas.microsoft.com/office/powerpoint/2010/main" val="2625052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Badge</Template>
  <TotalTime>369</TotalTime>
  <Words>1179</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Impact</vt:lpstr>
      <vt:lpstr>Badge</vt:lpstr>
      <vt:lpstr>Dealing with Depression pt. 1</vt:lpstr>
      <vt:lpstr>Dealing with Depression pt. 1</vt:lpstr>
      <vt:lpstr>Dealing with Depression pt. 1</vt:lpstr>
      <vt:lpstr>Dealing with Depression pt. 1</vt:lpstr>
      <vt:lpstr>Dealing with Depression pt. 1</vt:lpstr>
      <vt:lpstr>Dealing with Depression pt. 1</vt:lpstr>
      <vt:lpstr>Dealing with Depression pt. 1</vt:lpstr>
      <vt:lpstr>Dealing with Depression pt. 1</vt:lpstr>
      <vt:lpstr>Dealing with Depression pt. 1</vt:lpstr>
      <vt:lpstr>Dealing with Depression pt. 1</vt:lpstr>
      <vt:lpstr>Dealing with Depression pt. 1</vt:lpstr>
      <vt:lpstr>PowerPoint Presentation</vt:lpstr>
      <vt:lpstr>Dealing with Depression pt. 1</vt:lpstr>
      <vt:lpstr>Dealing with Depression pt. 1</vt:lpstr>
      <vt:lpstr>Dealing with Depression pt. 1</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Depression</dc:title>
  <dc:creator>vhanflstubbp</dc:creator>
  <cp:lastModifiedBy>AFCC</cp:lastModifiedBy>
  <cp:revision>20</cp:revision>
  <dcterms:created xsi:type="dcterms:W3CDTF">2016-01-21T18:22:39Z</dcterms:created>
  <dcterms:modified xsi:type="dcterms:W3CDTF">2016-02-04T01:29:11Z</dcterms:modified>
</cp:coreProperties>
</file>