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handoutMasterIdLst>
    <p:handoutMasterId r:id="rId18"/>
  </p:handoutMasterIdLst>
  <p:sldIdLst>
    <p:sldId id="256" r:id="rId2"/>
    <p:sldId id="257" r:id="rId3"/>
    <p:sldId id="258" r:id="rId4"/>
    <p:sldId id="267" r:id="rId5"/>
    <p:sldId id="259" r:id="rId6"/>
    <p:sldId id="260" r:id="rId7"/>
    <p:sldId id="261" r:id="rId8"/>
    <p:sldId id="262" r:id="rId9"/>
    <p:sldId id="263" r:id="rId10"/>
    <p:sldId id="264" r:id="rId11"/>
    <p:sldId id="269" r:id="rId12"/>
    <p:sldId id="266" r:id="rId13"/>
    <p:sldId id="268" r:id="rId14"/>
    <p:sldId id="265"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094C86-83B3-49A1-9F57-371E57386A30}" type="datetimeFigureOut">
              <a:rPr lang="en-US" smtClean="0"/>
              <a:t>5/17/2017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4D8B4F-6803-47D7-BF7F-46AF293A7481}" type="slidenum">
              <a:rPr lang="en-US" smtClean="0"/>
              <a:t>‹#›</a:t>
            </a:fld>
            <a:endParaRPr lang="en-US"/>
          </a:p>
        </p:txBody>
      </p:sp>
    </p:spTree>
    <p:extLst>
      <p:ext uri="{BB962C8B-B14F-4D97-AF65-F5344CB8AC3E}">
        <p14:creationId xmlns:p14="http://schemas.microsoft.com/office/powerpoint/2010/main" val="1198586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58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900">
                <a:solidFill>
                  <a:schemeClr val="tx2"/>
                </a:solidFill>
              </a:defRPr>
            </a:lvl1pPr>
          </a:lstStyle>
          <a:p>
            <a:fld id="{EC201850-381F-4751-A332-9250A60B1040}" type="datetimeFigureOut">
              <a:rPr lang="en-US" smtClean="0"/>
              <a:t>5/17/2017</a:t>
            </a:fld>
            <a:endParaRPr lang="en-US" dirty="0"/>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8736012" y="1416217"/>
            <a:ext cx="407987" cy="365125"/>
          </a:xfrm>
        </p:spPr>
        <p:txBody>
          <a:bodyPr/>
          <a:lstStyle>
            <a:lvl1pPr algn="r">
              <a:defRPr>
                <a:solidFill>
                  <a:schemeClr val="accent6">
                    <a:lumMod val="50000"/>
                  </a:schemeClr>
                </a:solidFill>
              </a:defRPr>
            </a:lvl1pPr>
          </a:lstStyle>
          <a:p>
            <a:fld id="{D0FFB092-519D-4BB7-8AE5-D0AEA830E551}" type="slidenum">
              <a:rPr lang="en-US" smtClean="0"/>
              <a:t>‹#›</a:t>
            </a:fld>
            <a:endParaRPr lang="en-US" dirty="0"/>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2716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4294967295"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201850-381F-4751-A332-9250A60B1040}" type="datetimeFigureOut">
              <a:rPr lang="en-US" smtClean="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FFB092-519D-4BB7-8AE5-D0AEA830E551}" type="slidenum">
              <a:rPr lang="en-US" smtClean="0"/>
              <a:t>‹#›</a:t>
            </a:fld>
            <a:endParaRPr lang="en-US" dirty="0"/>
          </a:p>
        </p:txBody>
      </p:sp>
    </p:spTree>
    <p:extLst>
      <p:ext uri="{BB962C8B-B14F-4D97-AF65-F5344CB8AC3E}">
        <p14:creationId xmlns:p14="http://schemas.microsoft.com/office/powerpoint/2010/main" val="397441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EC201850-381F-4751-A332-9250A60B1040}" type="datetimeFigureOut">
              <a:rPr lang="en-US" smtClean="0"/>
              <a:t>5/17/2017</a:t>
            </a:fld>
            <a:endParaRPr lang="en-US" dirty="0"/>
          </a:p>
        </p:txBody>
      </p:sp>
      <p:sp>
        <p:nvSpPr>
          <p:cNvPr id="5" name="Footer Placeholder 4"/>
          <p:cNvSpPr>
            <a:spLocks noGrp="1"/>
          </p:cNvSpPr>
          <p:nvPr>
            <p:ph type="ftr" sz="quarter" idx="11"/>
          </p:nvPr>
        </p:nvSpPr>
        <p:spPr>
          <a:xfrm>
            <a:off x="4902140" y="6315950"/>
            <a:ext cx="2861142" cy="365125"/>
          </a:xfrm>
        </p:spPr>
        <p:txBody>
          <a:bodyPr/>
          <a:lstStyle/>
          <a:p>
            <a:endParaRPr lang="en-US" dirty="0"/>
          </a:p>
        </p:txBody>
      </p:sp>
      <p:sp>
        <p:nvSpPr>
          <p:cNvPr id="6" name="Slide Number Placeholder 5"/>
          <p:cNvSpPr>
            <a:spLocks noGrp="1"/>
          </p:cNvSpPr>
          <p:nvPr>
            <p:ph type="sldNum" sz="quarter" idx="12"/>
          </p:nvPr>
        </p:nvSpPr>
        <p:spPr>
          <a:xfrm>
            <a:off x="8736012" y="5607593"/>
            <a:ext cx="407987" cy="365125"/>
          </a:xfrm>
        </p:spPr>
        <p:txBody>
          <a:bodyPr/>
          <a:lstStyle/>
          <a:p>
            <a:fld id="{D0FFB092-519D-4BB7-8AE5-D0AEA830E551}" type="slidenum">
              <a:rPr lang="en-US" smtClean="0"/>
              <a:t>‹#›</a:t>
            </a:fld>
            <a:endParaRPr lang="en-US" dirty="0"/>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5328304"/>
      </p:ext>
    </p:extLst>
  </p:cSld>
  <p:clrMapOvr>
    <a:masterClrMapping/>
  </p:clrMapOvr>
  <p:extLst mod="1">
    <p:ext uri="{DCECCB84-F9BA-43D5-87BE-67443E8EF086}">
      <p15:sldGuideLst xmlns:p15="http://schemas.microsoft.com/office/powerpoint/2012/main">
        <p15:guide id="4294967295" pos="6456">
          <p15:clr>
            <a:srgbClr val="FBAE40"/>
          </p15:clr>
        </p15:guide>
        <p15:guide id="4294967295" pos="484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201850-381F-4751-A332-9250A60B1040}" type="datetimeFigureOut">
              <a:rPr lang="en-US" smtClean="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FFB092-519D-4BB7-8AE5-D0AEA830E551}" type="slidenum">
              <a:rPr lang="en-US" smtClean="0"/>
              <a:t>‹#›</a:t>
            </a:fld>
            <a:endParaRPr lang="en-US" dirty="0"/>
          </a:p>
        </p:txBody>
      </p:sp>
    </p:spTree>
    <p:extLst>
      <p:ext uri="{BB962C8B-B14F-4D97-AF65-F5344CB8AC3E}">
        <p14:creationId xmlns:p14="http://schemas.microsoft.com/office/powerpoint/2010/main" val="4052100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58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900">
                <a:solidFill>
                  <a:schemeClr val="tx1">
                    <a:lumMod val="85000"/>
                    <a:lumOff val="15000"/>
                  </a:schemeClr>
                </a:solidFill>
              </a:defRPr>
            </a:lvl1pPr>
          </a:lstStyle>
          <a:p>
            <a:fld id="{EC201850-381F-4751-A332-9250A60B1040}" type="datetimeFigureOut">
              <a:rPr lang="en-US" smtClean="0"/>
              <a:t>5/17/2017</a:t>
            </a:fld>
            <a:endParaRPr lang="en-US" dirty="0"/>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736012" y="1620761"/>
            <a:ext cx="407987" cy="365125"/>
          </a:xfrm>
        </p:spPr>
        <p:txBody>
          <a:bodyPr/>
          <a:lstStyle>
            <a:lvl1pPr>
              <a:defRPr>
                <a:solidFill>
                  <a:schemeClr val="bg2"/>
                </a:solidFill>
              </a:defRPr>
            </a:lvl1pPr>
          </a:lstStyle>
          <a:p>
            <a:fld id="{D0FFB092-519D-4BB7-8AE5-D0AEA830E551}" type="slidenum">
              <a:rPr lang="en-US" smtClean="0"/>
              <a:t>‹#›</a:t>
            </a:fld>
            <a:endParaRPr lang="en-US" dirty="0"/>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9617403"/>
      </p:ext>
    </p:extLst>
  </p:cSld>
  <p:clrMapOvr>
    <a:masterClrMapping/>
  </p:clrMapOvr>
  <p:extLst mod="1">
    <p:ext uri="{DCECCB84-F9BA-43D5-87BE-67443E8EF086}">
      <p15:sldGuideLst xmlns:p15="http://schemas.microsoft.com/office/powerpoint/2012/main">
        <p15:guide id="4294967295" pos="6456">
          <p15:clr>
            <a:srgbClr val="FBAE40"/>
          </p15:clr>
        </p15:guide>
        <p15:guide id="4294967295" pos="48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201850-381F-4751-A332-9250A60B1040}" type="datetimeFigureOut">
              <a:rPr lang="en-US" smtClean="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FFB092-519D-4BB7-8AE5-D0AEA830E551}" type="slidenum">
              <a:rPr lang="en-US" smtClean="0"/>
              <a:t>‹#›</a:t>
            </a:fld>
            <a:endParaRPr lang="en-US" dirty="0"/>
          </a:p>
        </p:txBody>
      </p:sp>
    </p:spTree>
    <p:extLst>
      <p:ext uri="{BB962C8B-B14F-4D97-AF65-F5344CB8AC3E}">
        <p14:creationId xmlns:p14="http://schemas.microsoft.com/office/powerpoint/2010/main" val="186965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886200" y="1526122"/>
            <a:ext cx="4690872" cy="17515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86200" y="3700828"/>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201850-381F-4751-A332-9250A60B1040}" type="datetimeFigureOut">
              <a:rPr lang="en-US" smtClean="0"/>
              <a:t>5/17/2017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FFB092-519D-4BB7-8AE5-D0AEA830E551}" type="slidenum">
              <a:rPr lang="en-US" smtClean="0"/>
              <a:t>‹#›</a:t>
            </a:fld>
            <a:endParaRPr lang="en-US" dirty="0"/>
          </a:p>
        </p:txBody>
      </p:sp>
    </p:spTree>
    <p:extLst>
      <p:ext uri="{BB962C8B-B14F-4D97-AF65-F5344CB8AC3E}">
        <p14:creationId xmlns:p14="http://schemas.microsoft.com/office/powerpoint/2010/main" val="25355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201850-381F-4751-A332-9250A60B1040}" type="datetimeFigureOut">
              <a:rPr lang="en-US" smtClean="0"/>
              <a:t>5/17/2017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FFB092-519D-4BB7-8AE5-D0AEA830E551}" type="slidenum">
              <a:rPr lang="en-US" smtClean="0"/>
              <a:t>‹#›</a:t>
            </a:fld>
            <a:endParaRPr lang="en-US" dirty="0"/>
          </a:p>
        </p:txBody>
      </p:sp>
    </p:spTree>
    <p:extLst>
      <p:ext uri="{BB962C8B-B14F-4D97-AF65-F5344CB8AC3E}">
        <p14:creationId xmlns:p14="http://schemas.microsoft.com/office/powerpoint/2010/main" val="2530220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01850-381F-4751-A332-9250A60B1040}" type="datetimeFigureOut">
              <a:rPr lang="en-US" smtClean="0"/>
              <a:t>5/17/2017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FFB092-519D-4BB7-8AE5-D0AEA830E551}" type="slidenum">
              <a:rPr lang="en-US" smtClean="0"/>
              <a:t>‹#›</a:t>
            </a:fld>
            <a:endParaRPr lang="en-US" dirty="0"/>
          </a:p>
        </p:txBody>
      </p:sp>
    </p:spTree>
    <p:extLst>
      <p:ext uri="{BB962C8B-B14F-4D97-AF65-F5344CB8AC3E}">
        <p14:creationId xmlns:p14="http://schemas.microsoft.com/office/powerpoint/2010/main" val="390727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US" smtClean="0"/>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 y="2621513"/>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201850-381F-4751-A332-9250A60B1040}" type="datetimeFigureOut">
              <a:rPr lang="en-US" smtClean="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FFB092-519D-4BB7-8AE5-D0AEA830E551}" type="slidenum">
              <a:rPr lang="en-US" smtClean="0"/>
              <a:t>‹#›</a:t>
            </a:fld>
            <a:endParaRPr lang="en-US" dirty="0"/>
          </a:p>
        </p:txBody>
      </p:sp>
    </p:spTree>
    <p:extLst>
      <p:ext uri="{BB962C8B-B14F-4D97-AF65-F5344CB8AC3E}">
        <p14:creationId xmlns:p14="http://schemas.microsoft.com/office/powerpoint/2010/main" val="82649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2"/>
            <a:ext cx="2882528" cy="1919239"/>
          </a:xfrm>
        </p:spPr>
        <p:txBody>
          <a:bodyPr anchor="t">
            <a:noAutofit/>
          </a:bodyPr>
          <a:lstStyle>
            <a:lvl1pPr>
              <a:lnSpc>
                <a:spcPct val="93000"/>
              </a:lnSpc>
              <a:defRPr sz="3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201850-381F-4751-A332-9250A60B1040}" type="datetimeFigureOut">
              <a:rPr lang="en-US" smtClean="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FFB092-519D-4BB7-8AE5-D0AEA830E551}" type="slidenum">
              <a:rPr lang="en-US" smtClean="0"/>
              <a:t>‹#›</a:t>
            </a:fld>
            <a:endParaRPr lang="en-US" dirty="0"/>
          </a:p>
        </p:txBody>
      </p:sp>
    </p:spTree>
    <p:extLst>
      <p:ext uri="{BB962C8B-B14F-4D97-AF65-F5344CB8AC3E}">
        <p14:creationId xmlns:p14="http://schemas.microsoft.com/office/powerpoint/2010/main" val="1224934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750" b="0" i="1" baseline="0">
                <a:solidFill>
                  <a:schemeClr val="tx1">
                    <a:lumMod val="85000"/>
                    <a:lumOff val="15000"/>
                  </a:schemeClr>
                </a:solidFill>
                <a:latin typeface="+mj-lt"/>
              </a:defRPr>
            </a:lvl1pPr>
          </a:lstStyle>
          <a:p>
            <a:fld id="{EC201850-381F-4751-A332-9250A60B1040}" type="datetimeFigureOut">
              <a:rPr lang="en-US" smtClean="0"/>
              <a:t>5/17/2017</a:t>
            </a:fld>
            <a:endParaRPr lang="en-US" dirty="0"/>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1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8736012" y="5607593"/>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D0FFB092-519D-4BB7-8AE5-D0AEA830E551}" type="slidenum">
              <a:rPr lang="en-US" smtClean="0"/>
              <a:t>‹#›</a:t>
            </a:fld>
            <a:endParaRPr lang="en-US" dirty="0"/>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294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0" eaLnBrk="1" latinLnBrk="0" hangingPunct="1">
        <a:lnSpc>
          <a:spcPct val="90000"/>
        </a:lnSpc>
        <a:spcBef>
          <a:spcPct val="0"/>
        </a:spcBef>
        <a:buNone/>
        <a:defRPr sz="3800" b="0" i="1" kern="1200" baseline="0">
          <a:solidFill>
            <a:schemeClr val="tx1">
              <a:lumMod val="85000"/>
              <a:lumOff val="15000"/>
            </a:schemeClr>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2832">
          <p15:clr>
            <a:srgbClr val="F26B43"/>
          </p15:clr>
        </p15:guide>
        <p15:guide id="4294967295" pos="480">
          <p15:clr>
            <a:srgbClr val="F26B43"/>
          </p15:clr>
        </p15:guide>
        <p15:guide id="4294967295" pos="7200">
          <p15:clr>
            <a:srgbClr val="F26B43"/>
          </p15:clr>
        </p15:guide>
        <p15:guide id="4294967295" pos="3264">
          <p15:clr>
            <a:srgbClr val="F26B43"/>
          </p15:clr>
        </p15:guide>
        <p15:guide id="4294967295" pos="2124">
          <p15:clr>
            <a:srgbClr val="F26B43"/>
          </p15:clr>
        </p15:guide>
        <p15:guide id="4294967295" pos="360">
          <p15:clr>
            <a:srgbClr val="F26B43"/>
          </p15:clr>
        </p15:guide>
        <p15:guide id="4294967295" orient="horz" pos="432">
          <p15:clr>
            <a:srgbClr val="F26B43"/>
          </p15:clr>
        </p15:guide>
        <p15:guide id="4294967295" pos="5400">
          <p15:clr>
            <a:srgbClr val="F26B43"/>
          </p15:clr>
        </p15:guide>
        <p15:guide id="4294967295" pos="24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445" y="152400"/>
            <a:ext cx="5275772" cy="4268965"/>
          </a:xfrm>
        </p:spPr>
        <p:txBody>
          <a:bodyPr>
            <a:normAutofit/>
          </a:bodyPr>
          <a:lstStyle/>
          <a:p>
            <a:r>
              <a:rPr lang="en-US" b="1" dirty="0"/>
              <a:t>FREE TO HELP, NOT </a:t>
            </a:r>
            <a:r>
              <a:rPr lang="en-US" b="1" dirty="0" smtClean="0"/>
              <a:t>TO </a:t>
            </a:r>
            <a:r>
              <a:rPr lang="en-US" b="1" dirty="0"/>
              <a:t>HINDER</a:t>
            </a:r>
            <a:r>
              <a:rPr lang="en-US" dirty="0"/>
              <a:t/>
            </a:r>
            <a:br>
              <a:rPr lang="en-US" dirty="0"/>
            </a:br>
            <a:endParaRPr lang="en-US" dirty="0"/>
          </a:p>
        </p:txBody>
      </p:sp>
      <p:sp>
        <p:nvSpPr>
          <p:cNvPr id="3" name="Subtitle 2"/>
          <p:cNvSpPr>
            <a:spLocks noGrp="1"/>
          </p:cNvSpPr>
          <p:nvPr>
            <p:ph type="subTitle" idx="1"/>
          </p:nvPr>
        </p:nvSpPr>
        <p:spPr>
          <a:xfrm>
            <a:off x="801445" y="3048000"/>
            <a:ext cx="5275772" cy="3048000"/>
          </a:xfrm>
        </p:spPr>
        <p:txBody>
          <a:bodyPr>
            <a:normAutofit/>
          </a:bodyPr>
          <a:lstStyle/>
          <a:p>
            <a:r>
              <a:rPr lang="en-US" sz="3600" dirty="0" smtClean="0"/>
              <a:t>“</a:t>
            </a:r>
            <a:r>
              <a:rPr lang="en-US" sz="3600" b="1" i="1" dirty="0" smtClean="0"/>
              <a:t>You ran well. Who hindered you from obeying the truth?” Gal. 5:7</a:t>
            </a:r>
            <a:endParaRPr lang="en-US" sz="3600" dirty="0"/>
          </a:p>
        </p:txBody>
      </p:sp>
    </p:spTree>
    <p:extLst>
      <p:ext uri="{BB962C8B-B14F-4D97-AF65-F5344CB8AC3E}">
        <p14:creationId xmlns:p14="http://schemas.microsoft.com/office/powerpoint/2010/main" val="2169569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882" y="277405"/>
            <a:ext cx="8000999" cy="583322"/>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685800" y="990600"/>
            <a:ext cx="7886699" cy="5233622"/>
          </a:xfrm>
        </p:spPr>
        <p:txBody>
          <a:bodyPr>
            <a:normAutofit/>
          </a:bodyPr>
          <a:lstStyle/>
          <a:p>
            <a:r>
              <a:rPr lang="en-US" sz="2800" dirty="0" smtClean="0"/>
              <a:t>A question to ask yourself</a:t>
            </a:r>
          </a:p>
          <a:p>
            <a:r>
              <a:rPr lang="en-US" sz="2800" dirty="0" smtClean="0"/>
              <a:t>“</a:t>
            </a:r>
            <a:r>
              <a:rPr lang="en-US" sz="2800" b="1" i="1" dirty="0" smtClean="0"/>
              <a:t>If </a:t>
            </a:r>
            <a:r>
              <a:rPr lang="en-US" sz="2800" b="1" i="1" dirty="0"/>
              <a:t>a lost man watched my life for a week, would he want the relationship with Jesus that I have?</a:t>
            </a:r>
            <a:r>
              <a:rPr lang="en-US" sz="2800" dirty="0"/>
              <a:t>” </a:t>
            </a:r>
          </a:p>
        </p:txBody>
      </p:sp>
    </p:spTree>
    <p:extLst>
      <p:ext uri="{BB962C8B-B14F-4D97-AF65-F5344CB8AC3E}">
        <p14:creationId xmlns:p14="http://schemas.microsoft.com/office/powerpoint/2010/main" val="2494553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04800"/>
            <a:ext cx="8000999" cy="914400"/>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571500" y="990600"/>
            <a:ext cx="8000999" cy="5233622"/>
          </a:xfrm>
        </p:spPr>
        <p:txBody>
          <a:bodyPr>
            <a:normAutofit/>
          </a:bodyPr>
          <a:lstStyle/>
          <a:p>
            <a:r>
              <a:rPr lang="en-US" sz="2400" dirty="0" smtClean="0"/>
              <a:t>Remember </a:t>
            </a:r>
            <a:r>
              <a:rPr lang="en-US" sz="2400" dirty="0"/>
              <a:t>that the world is watching!  Every day, the world watches us live.  </a:t>
            </a:r>
            <a:endParaRPr lang="en-US" sz="2400" dirty="0" smtClean="0"/>
          </a:p>
          <a:p>
            <a:r>
              <a:rPr lang="en-US" sz="2400" dirty="0" smtClean="0"/>
              <a:t>They </a:t>
            </a:r>
            <a:r>
              <a:rPr lang="en-US" sz="2400" dirty="0"/>
              <a:t>see whether or not we are consistent in our walk.  And, they judge Jesus by what they see us do! </a:t>
            </a:r>
            <a:endParaRPr lang="en-US" sz="2400" dirty="0" smtClean="0"/>
          </a:p>
          <a:p>
            <a:r>
              <a:rPr lang="en-US" sz="2400" dirty="0" smtClean="0"/>
              <a:t>We </a:t>
            </a:r>
            <a:r>
              <a:rPr lang="en-US" sz="2400" dirty="0"/>
              <a:t>should never be the reason for anyone to speak evil of the </a:t>
            </a:r>
            <a:r>
              <a:rPr lang="en-US" sz="2400" dirty="0" smtClean="0"/>
              <a:t>church.</a:t>
            </a:r>
          </a:p>
          <a:p>
            <a:r>
              <a:rPr lang="en-US" sz="2400" dirty="0" smtClean="0"/>
              <a:t> Giving no cause for offense in anything, so that the ministry will not be discredited (blamed). II Corin. 6:3 (NASB). I say then Walk in the Spirit… Gal 5:16</a:t>
            </a:r>
            <a:endParaRPr lang="en-US" sz="2400" dirty="0"/>
          </a:p>
        </p:txBody>
      </p:sp>
    </p:spTree>
    <p:extLst>
      <p:ext uri="{BB962C8B-B14F-4D97-AF65-F5344CB8AC3E}">
        <p14:creationId xmlns:p14="http://schemas.microsoft.com/office/powerpoint/2010/main" val="534330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28600"/>
            <a:ext cx="8000999" cy="964322"/>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762000" y="914400"/>
            <a:ext cx="7810499" cy="5309822"/>
          </a:xfrm>
        </p:spPr>
        <p:txBody>
          <a:bodyPr>
            <a:normAutofit/>
          </a:bodyPr>
          <a:lstStyle/>
          <a:p>
            <a:r>
              <a:rPr lang="en-US" sz="3200" dirty="0" smtClean="0"/>
              <a:t>How can  I place a stumbling block in front of a sister or brother?</a:t>
            </a:r>
            <a:endParaRPr lang="en-US" sz="3200" dirty="0"/>
          </a:p>
        </p:txBody>
      </p:sp>
    </p:spTree>
    <p:extLst>
      <p:ext uri="{BB962C8B-B14F-4D97-AF65-F5344CB8AC3E}">
        <p14:creationId xmlns:p14="http://schemas.microsoft.com/office/powerpoint/2010/main" val="4158298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115300" cy="811922"/>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457200" y="1040522"/>
            <a:ext cx="8115300" cy="5183700"/>
          </a:xfrm>
        </p:spPr>
        <p:txBody>
          <a:bodyPr>
            <a:normAutofit/>
          </a:bodyPr>
          <a:lstStyle/>
          <a:p>
            <a:r>
              <a:rPr lang="en-US" sz="2400" b="1" dirty="0"/>
              <a:t>We Are To Make A Contribution To Our Brother</a:t>
            </a:r>
            <a:r>
              <a:rPr lang="en-US" sz="2400" dirty="0"/>
              <a:t> – When we are considering doing something that we know is all right for us, we must ask ourselves two questions. 1.) “</a:t>
            </a:r>
            <a:r>
              <a:rPr lang="en-US" sz="2400" b="1" i="1" dirty="0"/>
              <a:t>Will this action cause peace or division in the church?  Will this promote harmony or will it cause a problem.</a:t>
            </a:r>
            <a:r>
              <a:rPr lang="en-US" sz="2400" dirty="0"/>
              <a:t>”  2.)  “</a:t>
            </a:r>
            <a:r>
              <a:rPr lang="en-US" sz="2400" b="1" i="1" dirty="0"/>
              <a:t>Will my </a:t>
            </a:r>
            <a:r>
              <a:rPr lang="en-US" sz="2400" b="1" i="1" dirty="0" smtClean="0"/>
              <a:t>brother/sister </a:t>
            </a:r>
            <a:r>
              <a:rPr lang="en-US" sz="2400" b="1" i="1" dirty="0"/>
              <a:t>in Christ grow by seeing me do this, or will his growth in the Lord be stunted by my actions?</a:t>
            </a:r>
            <a:r>
              <a:rPr lang="en-US" sz="2400" dirty="0"/>
              <a:t>”  </a:t>
            </a:r>
            <a:endParaRPr lang="en-US" sz="2400" dirty="0" smtClean="0"/>
          </a:p>
          <a:p>
            <a:r>
              <a:rPr lang="en-US" sz="2400" dirty="0" smtClean="0"/>
              <a:t>We </a:t>
            </a:r>
            <a:r>
              <a:rPr lang="en-US" sz="2400" dirty="0"/>
              <a:t>must be very careful that we do not allow our liberty to hinder the church as a whole, or the individual members in particular.  </a:t>
            </a:r>
          </a:p>
          <a:p>
            <a:endParaRPr lang="en-US" dirty="0"/>
          </a:p>
        </p:txBody>
      </p:sp>
    </p:spTree>
    <p:extLst>
      <p:ext uri="{BB962C8B-B14F-4D97-AF65-F5344CB8AC3E}">
        <p14:creationId xmlns:p14="http://schemas.microsoft.com/office/powerpoint/2010/main" val="4089356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52400"/>
            <a:ext cx="8000999" cy="1345322"/>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571500" y="762000"/>
            <a:ext cx="8000999" cy="5462222"/>
          </a:xfrm>
        </p:spPr>
        <p:txBody>
          <a:bodyPr>
            <a:normAutofit/>
          </a:bodyPr>
          <a:lstStyle/>
          <a:p>
            <a:r>
              <a:rPr lang="en-US" sz="2400" b="1" dirty="0"/>
              <a:t>We Are To Show Compassion To Our Brother</a:t>
            </a:r>
            <a:r>
              <a:rPr lang="en-US" sz="2400" dirty="0"/>
              <a:t> – Paul says that when we exercise our liberty in Christ and it offends our brother, we have ceased to walk in love.  </a:t>
            </a:r>
          </a:p>
          <a:p>
            <a:r>
              <a:rPr lang="en-US" sz="2400" b="1" dirty="0"/>
              <a:t>John 13:35</a:t>
            </a:r>
            <a:r>
              <a:rPr lang="en-US" sz="2400" dirty="0"/>
              <a:t>?  He said, “</a:t>
            </a:r>
            <a:r>
              <a:rPr lang="en-US" sz="2400" b="1" i="1" dirty="0"/>
              <a:t>By this shall all men know that ye are my disciples, if ye have love one to another</a:t>
            </a:r>
            <a:r>
              <a:rPr lang="en-US" sz="2400" b="1" i="1" dirty="0" smtClean="0"/>
              <a:t>.</a:t>
            </a:r>
            <a:r>
              <a:rPr lang="en-US" sz="2400" dirty="0" smtClean="0"/>
              <a:t>”</a:t>
            </a:r>
            <a:r>
              <a:rPr lang="en-US" sz="2400" dirty="0"/>
              <a:t> </a:t>
            </a:r>
            <a:endParaRPr lang="en-US" sz="2400" dirty="0" smtClean="0"/>
          </a:p>
          <a:p>
            <a:r>
              <a:rPr lang="en-US" sz="2400" dirty="0" smtClean="0"/>
              <a:t>We must be very </a:t>
            </a:r>
            <a:r>
              <a:rPr lang="en-US" sz="2400" dirty="0"/>
              <a:t>careful </a:t>
            </a:r>
            <a:r>
              <a:rPr lang="en-US" sz="2400" dirty="0" smtClean="0"/>
              <a:t>not to place </a:t>
            </a:r>
            <a:r>
              <a:rPr lang="en-US" sz="2400" dirty="0"/>
              <a:t>a </a:t>
            </a:r>
            <a:r>
              <a:rPr lang="en-US" sz="2400" dirty="0" smtClean="0"/>
              <a:t>stumbling block </a:t>
            </a:r>
            <a:r>
              <a:rPr lang="en-US" sz="2400" dirty="0"/>
              <a:t>in my weaker brother’s path</a:t>
            </a:r>
            <a:r>
              <a:rPr lang="en-US" sz="2400" dirty="0" smtClean="0"/>
              <a:t>!</a:t>
            </a:r>
          </a:p>
          <a:p>
            <a:r>
              <a:rPr lang="en-US" sz="2400" dirty="0" smtClean="0"/>
              <a:t>Somethings you choose to do may be a hindrance to others. What you can get over, others can’t.</a:t>
            </a:r>
          </a:p>
          <a:p>
            <a:pPr marL="0" indent="0">
              <a:buNone/>
            </a:pPr>
            <a:endParaRPr lang="en-US" dirty="0"/>
          </a:p>
          <a:p>
            <a:endParaRPr lang="en-US" dirty="0"/>
          </a:p>
        </p:txBody>
      </p:sp>
    </p:spTree>
    <p:extLst>
      <p:ext uri="{BB962C8B-B14F-4D97-AF65-F5344CB8AC3E}">
        <p14:creationId xmlns:p14="http://schemas.microsoft.com/office/powerpoint/2010/main" val="894537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endParaRPr lang="en-US" dirty="0"/>
          </a:p>
        </p:txBody>
      </p:sp>
      <p:sp>
        <p:nvSpPr>
          <p:cNvPr id="3" name="Content Placeholder 2"/>
          <p:cNvSpPr>
            <a:spLocks noGrp="1"/>
          </p:cNvSpPr>
          <p:nvPr>
            <p:ph idx="1"/>
          </p:nvPr>
        </p:nvSpPr>
        <p:spPr>
          <a:xfrm>
            <a:off x="381000" y="559678"/>
            <a:ext cx="8191499" cy="5664544"/>
          </a:xfrm>
        </p:spPr>
        <p:txBody>
          <a:bodyPr/>
          <a:lstStyle/>
          <a:p>
            <a:pPr marL="0" indent="0">
              <a:buNone/>
            </a:pPr>
            <a:r>
              <a:rPr lang="en-US" sz="3600" dirty="0" smtClean="0"/>
              <a:t>Next Bible Study</a:t>
            </a:r>
          </a:p>
          <a:p>
            <a:r>
              <a:rPr lang="en-US" sz="3600" dirty="0" smtClean="0"/>
              <a:t>Theme-Striving for Balance</a:t>
            </a:r>
          </a:p>
          <a:p>
            <a:r>
              <a:rPr lang="en-US" sz="3600" dirty="0" smtClean="0"/>
              <a:t>Eccl. 3:2-8</a:t>
            </a:r>
          </a:p>
          <a:p>
            <a:endParaRPr lang="en-US" dirty="0"/>
          </a:p>
        </p:txBody>
      </p:sp>
    </p:spTree>
    <p:extLst>
      <p:ext uri="{BB962C8B-B14F-4D97-AF65-F5344CB8AC3E}">
        <p14:creationId xmlns:p14="http://schemas.microsoft.com/office/powerpoint/2010/main" val="1924638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191499" cy="5767022"/>
          </a:xfrm>
        </p:spPr>
        <p:txBody>
          <a:bodyPr>
            <a:normAutofit/>
          </a:bodyPr>
          <a:lstStyle/>
          <a:p>
            <a:pPr marL="0" indent="0">
              <a:buNone/>
            </a:pPr>
            <a:r>
              <a:rPr lang="en-US" sz="3600" dirty="0" smtClean="0"/>
              <a:t>Resource</a:t>
            </a:r>
          </a:p>
          <a:p>
            <a:r>
              <a:rPr lang="en-US" sz="3600" dirty="0" smtClean="0"/>
              <a:t>Be Not Entangled Again-New Testament Baptist Pulpit</a:t>
            </a:r>
            <a:endParaRPr lang="en-US" sz="3600" dirty="0"/>
          </a:p>
        </p:txBody>
      </p:sp>
    </p:spTree>
    <p:extLst>
      <p:ext uri="{BB962C8B-B14F-4D97-AF65-F5344CB8AC3E}">
        <p14:creationId xmlns:p14="http://schemas.microsoft.com/office/powerpoint/2010/main" val="1712383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28600"/>
            <a:ext cx="7810500" cy="1066800"/>
          </a:xfrm>
        </p:spPr>
        <p:txBody>
          <a:bodyPr>
            <a:normAutofit fontScale="90000"/>
          </a:bodyPr>
          <a:lstStyle/>
          <a:p>
            <a:pPr algn="l"/>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381000" y="1295400"/>
            <a:ext cx="8229600" cy="4525963"/>
          </a:xfrm>
        </p:spPr>
        <p:txBody>
          <a:bodyPr>
            <a:normAutofit/>
          </a:bodyPr>
          <a:lstStyle/>
          <a:p>
            <a:pPr marL="0" indent="0">
              <a:buNone/>
            </a:pPr>
            <a:r>
              <a:rPr lang="en-US" sz="2400" dirty="0" smtClean="0"/>
              <a:t>As born again Children of God we are free.</a:t>
            </a:r>
          </a:p>
          <a:p>
            <a:r>
              <a:rPr kumimoji="0" lang="en-US" alt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Liberty is defined as, </a:t>
            </a:r>
            <a:r>
              <a:rPr lang="en-US" altLang="en-US" sz="2400" dirty="0">
                <a:solidFill>
                  <a:srgbClr val="000000"/>
                </a:solidFill>
                <a:ea typeface="Times New Roman" pitchFamily="18" charset="0"/>
                <a:cs typeface="Arial" pitchFamily="34" charset="0"/>
              </a:rPr>
              <a:t>“</a:t>
            </a:r>
            <a:r>
              <a:rPr kumimoji="0" lang="en-US" alt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a:t>
            </a:r>
            <a:r>
              <a:rPr kumimoji="0" lang="en-US" altLang="en-US" sz="2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condition of being free from restriction or control</a:t>
            </a:r>
          </a:p>
          <a:p>
            <a:r>
              <a:rPr kumimoji="0" lang="en-US" alt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 </a:t>
            </a:r>
            <a:r>
              <a:rPr kumimoji="0" lang="en-US" altLang="en-US" sz="2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right and power to act, believe, or express</a:t>
            </a:r>
            <a:r>
              <a:rPr kumimoji="0" lang="en-US" altLang="en-US" sz="2400" b="1" i="1" u="none" strike="noStrike" cap="none" normalizeH="0" dirty="0" smtClean="0">
                <a:ln>
                  <a:noFill/>
                </a:ln>
                <a:solidFill>
                  <a:srgbClr val="000000"/>
                </a:solidFill>
                <a:effectLst/>
                <a:latin typeface="Arial" pitchFamily="34" charset="0"/>
                <a:ea typeface="Times New Roman" pitchFamily="18" charset="0"/>
                <a:cs typeface="Arial" pitchFamily="34" charset="0"/>
              </a:rPr>
              <a:t> oneself in a manner of one’s own choosing.</a:t>
            </a:r>
          </a:p>
          <a:p>
            <a:r>
              <a:rPr lang="en-US" sz="2400" dirty="0"/>
              <a:t>“</a:t>
            </a:r>
            <a:r>
              <a:rPr lang="en-US" sz="2400" b="1" i="1" dirty="0"/>
              <a:t>All things are lawful unto me, but all things are not expedient: all things are lawful for me, but I will not be brought under the power of any.</a:t>
            </a:r>
            <a:r>
              <a:rPr lang="en-US" sz="2400" dirty="0"/>
              <a:t>”, </a:t>
            </a:r>
            <a:r>
              <a:rPr lang="en-US" sz="2400" b="1" dirty="0"/>
              <a:t>1 Cor. 6:12</a:t>
            </a:r>
            <a:r>
              <a:rPr lang="en-US" sz="2400" dirty="0"/>
              <a:t>.  </a:t>
            </a:r>
            <a:endParaRPr lang="en-US" sz="2400" dirty="0" smtClean="0"/>
          </a:p>
        </p:txBody>
      </p:sp>
      <p:sp>
        <p:nvSpPr>
          <p:cNvPr id="11" name="Rectangle 6"/>
          <p:cNvSpPr>
            <a:spLocks noChangeArrowheads="1"/>
          </p:cNvSpPr>
          <p:nvPr/>
        </p:nvSpPr>
        <p:spPr bwMode="auto">
          <a:xfrm flipV="1">
            <a:off x="1752599" y="4554537"/>
            <a:ext cx="320040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7"/>
          <p:cNvSpPr>
            <a:spLocks noChangeArrowheads="1"/>
          </p:cNvSpPr>
          <p:nvPr/>
        </p:nvSpPr>
        <p:spPr bwMode="auto">
          <a:xfrm>
            <a:off x="4495800" y="4614005"/>
            <a:ext cx="205739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altLang="en-US" sz="8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a:t>
            </a:r>
            <a:r>
              <a:rPr kumimoji="0" lang="en-US" altLang="en-US" sz="800" b="0" i="0" u="none" strike="noStrike" cap="none" normalizeH="0" baseline="30000" dirty="0" smtClean="0" bmk="">
                <a:ln>
                  <a:noFill/>
                </a:ln>
                <a:solidFill>
                  <a:srgbClr val="000000"/>
                </a:solidFill>
                <a:effectLst/>
                <a:latin typeface="Arial" pitchFamily="34" charset="0"/>
                <a:ea typeface="Times New Roman" pitchFamily="18" charset="0"/>
                <a:cs typeface="Arial" pitchFamily="34" charset="0"/>
              </a:rPr>
              <a:t>1</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77434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706" y="381000"/>
            <a:ext cx="8115300" cy="1269122"/>
          </a:xfrm>
        </p:spPr>
        <p:txBody>
          <a:bodyPr vert="horz" lIns="91440" tIns="45720" rIns="91440" bIns="45720" rtlCol="0" anchor="t">
            <a:normAutofit fontScale="90000"/>
          </a:bodyPr>
          <a:lstStyle/>
          <a:p>
            <a:pPr algn="l"/>
            <a:r>
              <a:rPr lang="en-US" b="1" dirty="0"/>
              <a:t>FREE TO HELP, NOT TO HINDER</a:t>
            </a:r>
            <a:br>
              <a:rPr lang="en-US" b="1" dirty="0"/>
            </a:br>
            <a:endParaRPr lang="en-US" b="1" dirty="0"/>
          </a:p>
        </p:txBody>
      </p:sp>
      <p:sp>
        <p:nvSpPr>
          <p:cNvPr id="3" name="Content Placeholder 2"/>
          <p:cNvSpPr>
            <a:spLocks noGrp="1"/>
          </p:cNvSpPr>
          <p:nvPr>
            <p:ph idx="1"/>
          </p:nvPr>
        </p:nvSpPr>
        <p:spPr>
          <a:xfrm>
            <a:off x="579706" y="1261452"/>
            <a:ext cx="8362657" cy="5596548"/>
          </a:xfrm>
        </p:spPr>
        <p:txBody>
          <a:bodyPr/>
          <a:lstStyle/>
          <a:p>
            <a:pPr lvl="0"/>
            <a:r>
              <a:rPr lang="en-US" sz="2800" dirty="0" smtClean="0"/>
              <a:t>Simply stated, Paul says that he can do anything he wants to do, but he is to avoid those things that have the potential to control his life.</a:t>
            </a:r>
          </a:p>
          <a:p>
            <a:r>
              <a:rPr lang="en-US" sz="2800" dirty="0"/>
              <a:t>Basically, this verse tells us that we are free from the bondage </a:t>
            </a:r>
            <a:r>
              <a:rPr lang="en-US" sz="2800" dirty="0" smtClean="0"/>
              <a:t> of sin</a:t>
            </a:r>
          </a:p>
          <a:p>
            <a:r>
              <a:rPr lang="en-US" sz="2800" dirty="0" smtClean="0"/>
              <a:t>We </a:t>
            </a:r>
            <a:r>
              <a:rPr lang="en-US" sz="2800" dirty="0"/>
              <a:t>are free to live for God as the Spirit of the Lord leads us</a:t>
            </a:r>
            <a:r>
              <a:rPr lang="en-US" sz="2800" dirty="0" smtClean="0"/>
              <a:t>.</a:t>
            </a:r>
          </a:p>
          <a:p>
            <a:endParaRPr lang="en-US" dirty="0" smtClean="0"/>
          </a:p>
          <a:p>
            <a:endParaRPr lang="en-US" dirty="0"/>
          </a:p>
        </p:txBody>
      </p:sp>
    </p:spTree>
    <p:extLst>
      <p:ext uri="{BB962C8B-B14F-4D97-AF65-F5344CB8AC3E}">
        <p14:creationId xmlns:p14="http://schemas.microsoft.com/office/powerpoint/2010/main" val="4078199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39100" cy="1192922"/>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1066800" y="1434416"/>
            <a:ext cx="7391400" cy="1918383"/>
          </a:xfrm>
        </p:spPr>
        <p:txBody>
          <a:bodyPr>
            <a:normAutofit/>
          </a:bodyPr>
          <a:lstStyle/>
          <a:p>
            <a:r>
              <a:rPr lang="en-US" sz="3600" dirty="0" smtClean="0"/>
              <a:t>How can we hinder ourselves in this Christian walk?</a:t>
            </a:r>
            <a:endParaRPr lang="en-US" sz="3600" dirty="0"/>
          </a:p>
        </p:txBody>
      </p:sp>
    </p:spTree>
    <p:extLst>
      <p:ext uri="{BB962C8B-B14F-4D97-AF65-F5344CB8AC3E}">
        <p14:creationId xmlns:p14="http://schemas.microsoft.com/office/powerpoint/2010/main" val="194280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63105"/>
            <a:ext cx="8000999" cy="811922"/>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571499" y="1219200"/>
            <a:ext cx="8000999" cy="5145934"/>
          </a:xfrm>
        </p:spPr>
        <p:txBody>
          <a:bodyPr>
            <a:normAutofit/>
          </a:bodyPr>
          <a:lstStyle/>
          <a:p>
            <a:r>
              <a:rPr lang="en-US" sz="2400" dirty="0"/>
              <a:t>We are to remember that we are either a </a:t>
            </a:r>
            <a:r>
              <a:rPr lang="en-US" sz="2400" dirty="0" smtClean="0"/>
              <a:t>stumbling block </a:t>
            </a:r>
            <a:r>
              <a:rPr lang="en-US" sz="2400" dirty="0"/>
              <a:t>or a steppingstone to those around us. </a:t>
            </a:r>
            <a:endParaRPr lang="en-US" sz="2400" dirty="0" smtClean="0"/>
          </a:p>
          <a:p>
            <a:r>
              <a:rPr lang="en-US" sz="2400" b="1" dirty="0"/>
              <a:t>Galatians 5</a:t>
            </a:r>
            <a:r>
              <a:rPr lang="en-US" sz="2400" dirty="0"/>
              <a:t>, Paul makes the following statement, </a:t>
            </a:r>
            <a:r>
              <a:rPr lang="en-US" sz="2400" b="1" i="1" dirty="0"/>
              <a:t>“For, brethren, ye have been called unto liberty; only use not liberty for an occasion to the flesh, but by love serve one another. For all the law is fulfilled in one word, even in this; Thou shalt love thy </a:t>
            </a:r>
            <a:r>
              <a:rPr lang="en-US" sz="2400" b="1" i="1" dirty="0" smtClean="0"/>
              <a:t>neighbor </a:t>
            </a:r>
            <a:r>
              <a:rPr lang="en-US" sz="2400" b="1" i="1" dirty="0"/>
              <a:t>as thyself.”</a:t>
            </a:r>
            <a:r>
              <a:rPr lang="en-US" sz="2400" dirty="0"/>
              <a:t>, </a:t>
            </a:r>
            <a:r>
              <a:rPr lang="en-US" sz="2400" b="1" dirty="0"/>
              <a:t>Galatians 5:13-14</a:t>
            </a:r>
            <a:r>
              <a:rPr lang="en-US" sz="2400" dirty="0"/>
              <a:t>.</a:t>
            </a:r>
          </a:p>
          <a:p>
            <a:r>
              <a:rPr lang="en-US" sz="2400" dirty="0" smtClean="0"/>
              <a:t>Our </a:t>
            </a:r>
            <a:r>
              <a:rPr lang="en-US" sz="2400" dirty="0"/>
              <a:t>freedom is conditioned by how it impacts those around us</a:t>
            </a:r>
            <a:r>
              <a:rPr lang="en-US" dirty="0"/>
              <a:t>. </a:t>
            </a:r>
          </a:p>
        </p:txBody>
      </p:sp>
    </p:spTree>
    <p:extLst>
      <p:ext uri="{BB962C8B-B14F-4D97-AF65-F5344CB8AC3E}">
        <p14:creationId xmlns:p14="http://schemas.microsoft.com/office/powerpoint/2010/main" val="559178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28600"/>
            <a:ext cx="8000999" cy="888122"/>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228601" y="838200"/>
            <a:ext cx="8172448" cy="5386022"/>
          </a:xfrm>
        </p:spPr>
        <p:txBody>
          <a:bodyPr>
            <a:normAutofit/>
          </a:bodyPr>
          <a:lstStyle/>
          <a:p>
            <a:pPr marL="0" indent="0">
              <a:buNone/>
            </a:pPr>
            <a:r>
              <a:rPr lang="en-US" sz="2400" b="1" dirty="0" smtClean="0"/>
              <a:t>Living in Our Liberty-Not to Hinder</a:t>
            </a:r>
          </a:p>
          <a:p>
            <a:r>
              <a:rPr lang="en-US" sz="2400" b="1" dirty="0" smtClean="0"/>
              <a:t>Some </a:t>
            </a:r>
            <a:r>
              <a:rPr lang="en-US" sz="2400" b="1" dirty="0"/>
              <a:t>Things Are Perfectly Neutral</a:t>
            </a:r>
            <a:r>
              <a:rPr lang="en-US" sz="2400" dirty="0"/>
              <a:t> </a:t>
            </a:r>
            <a:r>
              <a:rPr lang="en-US" sz="2400" dirty="0" smtClean="0"/>
              <a:t>–A </a:t>
            </a:r>
            <a:r>
              <a:rPr lang="en-US" sz="2400" dirty="0"/>
              <a:t>chunk of meat is perfectly neutral.  It has neither the power to do good or to do evil.  It is nothing more than an inanimate object.  It cannot lie.  It cannot kill or steal.  It is neutral. </a:t>
            </a:r>
            <a:endParaRPr lang="en-US" sz="2400" dirty="0" smtClean="0"/>
          </a:p>
          <a:p>
            <a:r>
              <a:rPr lang="en-US" sz="2400" dirty="0" smtClean="0"/>
              <a:t> </a:t>
            </a:r>
            <a:r>
              <a:rPr lang="en-US" sz="2400" dirty="0"/>
              <a:t>This same truth applies to all material </a:t>
            </a:r>
            <a:r>
              <a:rPr lang="en-US" sz="2400" dirty="0" smtClean="0"/>
              <a:t>things (e.g. a dollar bill). The </a:t>
            </a:r>
            <a:r>
              <a:rPr lang="en-US" sz="2400" dirty="0"/>
              <a:t>Bible tells us that “</a:t>
            </a:r>
            <a:r>
              <a:rPr lang="en-US" sz="2400" i="1" dirty="0"/>
              <a:t>For the</a:t>
            </a:r>
            <a:r>
              <a:rPr lang="en-US" sz="2400" b="1" i="1" dirty="0"/>
              <a:t> love </a:t>
            </a:r>
            <a:r>
              <a:rPr lang="en-US" sz="2400" i="1" dirty="0"/>
              <a:t>of money is the root of all evil</a:t>
            </a:r>
            <a:r>
              <a:rPr lang="en-US" sz="2400" b="1" i="1" dirty="0"/>
              <a:t>...</a:t>
            </a:r>
            <a:r>
              <a:rPr lang="en-US" sz="2400" dirty="0"/>
              <a:t>” </a:t>
            </a:r>
            <a:r>
              <a:rPr lang="en-US" sz="2400" b="1" dirty="0"/>
              <a:t>1 Tim. </a:t>
            </a:r>
            <a:r>
              <a:rPr lang="en-US" sz="2400" b="1" dirty="0" smtClean="0"/>
              <a:t>6:10</a:t>
            </a:r>
            <a:r>
              <a:rPr lang="en-US" sz="2400" dirty="0" smtClean="0"/>
              <a:t>.</a:t>
            </a:r>
          </a:p>
          <a:p>
            <a:r>
              <a:rPr lang="en-US" sz="2400" dirty="0" smtClean="0"/>
              <a:t>That </a:t>
            </a:r>
            <a:r>
              <a:rPr lang="en-US" sz="2400" dirty="0"/>
              <a:t>doesn’t make money evil; it is the attitude of the heart regarding money that can be good or evil.  The money itself is absolutely </a:t>
            </a:r>
            <a:r>
              <a:rPr lang="en-US" sz="2400" dirty="0" smtClean="0"/>
              <a:t>neutral.</a:t>
            </a:r>
            <a:endParaRPr lang="en-US" sz="2400" dirty="0"/>
          </a:p>
        </p:txBody>
      </p:sp>
    </p:spTree>
    <p:extLst>
      <p:ext uri="{BB962C8B-B14F-4D97-AF65-F5344CB8AC3E}">
        <p14:creationId xmlns:p14="http://schemas.microsoft.com/office/powerpoint/2010/main" val="4183923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802" y="304800"/>
            <a:ext cx="7886700" cy="888122"/>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838201" y="1192921"/>
            <a:ext cx="7700302" cy="5211095"/>
          </a:xfrm>
        </p:spPr>
        <p:txBody>
          <a:bodyPr>
            <a:normAutofit/>
          </a:bodyPr>
          <a:lstStyle/>
          <a:p>
            <a:pPr marL="0" indent="0">
              <a:buNone/>
            </a:pPr>
            <a:r>
              <a:rPr lang="en-US" sz="2400" b="1" dirty="0"/>
              <a:t>Some Things Are Plainly Spiritual</a:t>
            </a:r>
            <a:r>
              <a:rPr lang="en-US" sz="2400" dirty="0"/>
              <a:t> </a:t>
            </a:r>
            <a:endParaRPr lang="en-US" sz="2400" dirty="0" smtClean="0"/>
          </a:p>
          <a:p>
            <a:r>
              <a:rPr lang="en-US" sz="2400" dirty="0" smtClean="0"/>
              <a:t>Christianity </a:t>
            </a:r>
            <a:r>
              <a:rPr lang="en-US" sz="2400" dirty="0"/>
              <a:t>is not about what you are doing are what you are not doing.  Christianity is about a living, vital relationship with the Lord Jesus Christ. </a:t>
            </a:r>
            <a:endParaRPr lang="en-US" sz="2400" dirty="0" smtClean="0"/>
          </a:p>
          <a:p>
            <a:r>
              <a:rPr lang="en-US" sz="2400" dirty="0" smtClean="0"/>
              <a:t>Spending time in His presence, reading His word, fellowship with the Body of Christ</a:t>
            </a:r>
          </a:p>
          <a:p>
            <a:r>
              <a:rPr lang="en-US" sz="2400" dirty="0"/>
              <a:t>It is a spiritual matter! </a:t>
            </a:r>
            <a:r>
              <a:rPr lang="en-US" sz="2400" dirty="0" smtClean="0"/>
              <a:t>If you love Him we will want to follow His commandments</a:t>
            </a:r>
            <a:endParaRPr lang="en-US" sz="2400" dirty="0"/>
          </a:p>
        </p:txBody>
      </p:sp>
    </p:spTree>
    <p:extLst>
      <p:ext uri="{BB962C8B-B14F-4D97-AF65-F5344CB8AC3E}">
        <p14:creationId xmlns:p14="http://schemas.microsoft.com/office/powerpoint/2010/main" val="3693927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04800"/>
            <a:ext cx="8000999" cy="1269122"/>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685800" y="1066800"/>
            <a:ext cx="7886699" cy="5157422"/>
          </a:xfrm>
        </p:spPr>
        <p:txBody>
          <a:bodyPr>
            <a:normAutofit/>
          </a:bodyPr>
          <a:lstStyle/>
          <a:p>
            <a:r>
              <a:rPr lang="en-US" sz="2400" dirty="0" smtClean="0"/>
              <a:t>You ran well, who hindered you? Gal. 5:7-15</a:t>
            </a:r>
          </a:p>
          <a:p>
            <a:r>
              <a:rPr lang="en-US" sz="2400" dirty="0" smtClean="0"/>
              <a:t>Sometime we can allow </a:t>
            </a:r>
            <a:r>
              <a:rPr lang="en-US" sz="2400" dirty="0"/>
              <a:t>ourselves to become so negative and defeated that we </a:t>
            </a:r>
            <a:r>
              <a:rPr lang="en-US" sz="2400" dirty="0" smtClean="0"/>
              <a:t>do no </a:t>
            </a:r>
            <a:r>
              <a:rPr lang="en-US" sz="2400" dirty="0"/>
              <a:t>good </a:t>
            </a:r>
            <a:r>
              <a:rPr lang="en-US" sz="2400" dirty="0" smtClean="0"/>
              <a:t>for the Kingdom of God. </a:t>
            </a:r>
          </a:p>
          <a:p>
            <a:r>
              <a:rPr lang="en-US" sz="2400" dirty="0" smtClean="0"/>
              <a:t>We may complain </a:t>
            </a:r>
            <a:r>
              <a:rPr lang="en-US" sz="2400" dirty="0"/>
              <a:t>about </a:t>
            </a:r>
            <a:r>
              <a:rPr lang="en-US" sz="2400" dirty="0" smtClean="0"/>
              <a:t> the little things and began to long </a:t>
            </a:r>
            <a:r>
              <a:rPr lang="en-US" sz="2400" dirty="0"/>
              <a:t>after those things that they cannot do. </a:t>
            </a:r>
            <a:endParaRPr lang="en-US" sz="2400" dirty="0" smtClean="0"/>
          </a:p>
          <a:p>
            <a:r>
              <a:rPr lang="en-US" sz="2400" dirty="0" smtClean="0"/>
              <a:t>Instead of being </a:t>
            </a:r>
            <a:r>
              <a:rPr lang="en-US" sz="2400" dirty="0"/>
              <a:t>“</a:t>
            </a:r>
            <a:r>
              <a:rPr lang="en-US" sz="2400" b="1" i="1" dirty="0"/>
              <a:t>salt and light</a:t>
            </a:r>
            <a:r>
              <a:rPr lang="en-US" sz="2400" dirty="0"/>
              <a:t>” we have become “</a:t>
            </a:r>
            <a:r>
              <a:rPr lang="en-US" sz="2400" b="1" i="1" dirty="0"/>
              <a:t>tasteless and dim</a:t>
            </a:r>
            <a:r>
              <a:rPr lang="en-US" sz="2400" dirty="0" smtClean="0"/>
              <a:t>”. </a:t>
            </a:r>
            <a:endParaRPr lang="en-US" sz="2400" dirty="0"/>
          </a:p>
          <a:p>
            <a:r>
              <a:rPr lang="en-US" sz="2400" dirty="0" smtClean="0"/>
              <a:t>A little leaven, leavens the whole lump. Gal. 5:9</a:t>
            </a:r>
          </a:p>
          <a:p>
            <a:endParaRPr lang="en-US" dirty="0"/>
          </a:p>
        </p:txBody>
      </p:sp>
    </p:spTree>
    <p:extLst>
      <p:ext uri="{BB962C8B-B14F-4D97-AF65-F5344CB8AC3E}">
        <p14:creationId xmlns:p14="http://schemas.microsoft.com/office/powerpoint/2010/main" val="3216207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04800"/>
            <a:ext cx="8000999" cy="964322"/>
          </a:xfrm>
        </p:spPr>
        <p:txBody>
          <a:bodyPr>
            <a:normAutofit fontScale="90000"/>
          </a:bodyPr>
          <a:lstStyle/>
          <a:p>
            <a:r>
              <a:rPr lang="en-US" b="1" dirty="0" smtClean="0"/>
              <a:t>FREE TO HELP, NOT TO HINDER</a:t>
            </a:r>
            <a:r>
              <a:rPr lang="en-US" dirty="0" smtClean="0"/>
              <a:t/>
            </a:r>
            <a:br>
              <a:rPr lang="en-US" dirty="0" smtClean="0"/>
            </a:br>
            <a:endParaRPr lang="en-US" dirty="0"/>
          </a:p>
        </p:txBody>
      </p:sp>
      <p:sp>
        <p:nvSpPr>
          <p:cNvPr id="3" name="Content Placeholder 2"/>
          <p:cNvSpPr>
            <a:spLocks noGrp="1"/>
          </p:cNvSpPr>
          <p:nvPr>
            <p:ph idx="1"/>
          </p:nvPr>
        </p:nvSpPr>
        <p:spPr>
          <a:xfrm>
            <a:off x="685800" y="990600"/>
            <a:ext cx="7886699" cy="5233622"/>
          </a:xfrm>
        </p:spPr>
        <p:txBody>
          <a:bodyPr>
            <a:normAutofit/>
          </a:bodyPr>
          <a:lstStyle/>
          <a:p>
            <a:r>
              <a:rPr lang="en-US" sz="2400" dirty="0"/>
              <a:t>When we impose a list of rules on people that God Himself never intended for them, to keep, we have left the Bible and entered the realm of legalism</a:t>
            </a:r>
            <a:r>
              <a:rPr lang="en-US" sz="2400" dirty="0" smtClean="0"/>
              <a:t>.  </a:t>
            </a:r>
            <a:endParaRPr lang="en-US" sz="2400" dirty="0"/>
          </a:p>
          <a:p>
            <a:r>
              <a:rPr lang="en-US" sz="2400" dirty="0" smtClean="0"/>
              <a:t>We began to judge </a:t>
            </a:r>
            <a:r>
              <a:rPr lang="en-US" sz="2400" dirty="0"/>
              <a:t>people by our measuring stick, and condemning them when they don’t measure </a:t>
            </a:r>
            <a:r>
              <a:rPr lang="en-US" sz="2400" dirty="0" smtClean="0"/>
              <a:t>up.</a:t>
            </a:r>
          </a:p>
          <a:p>
            <a:r>
              <a:rPr lang="en-US" sz="2400" dirty="0" smtClean="0"/>
              <a:t>You shall love your neighbor as yourself. But if you bite and devour one another, beware lest you be consumed by one another. Gal. 5:15 </a:t>
            </a:r>
            <a:endParaRPr lang="en-US" sz="2400" dirty="0"/>
          </a:p>
        </p:txBody>
      </p:sp>
    </p:spTree>
    <p:extLst>
      <p:ext uri="{BB962C8B-B14F-4D97-AF65-F5344CB8AC3E}">
        <p14:creationId xmlns:p14="http://schemas.microsoft.com/office/powerpoint/2010/main" val="3138744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TM10001103[[fn=Headlines]]</Template>
  <TotalTime>139</TotalTime>
  <Words>1084</Words>
  <Application>Microsoft Office PowerPoint</Application>
  <PresentationFormat>On-screen Show (4:3)</PresentationFormat>
  <Paragraphs>62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Schoolbook</vt:lpstr>
      <vt:lpstr>Corbel</vt:lpstr>
      <vt:lpstr>Times New Roman</vt:lpstr>
      <vt:lpstr>Headlines</vt:lpstr>
      <vt:lpstr>FREE TO HELP, NOT TO HINDER </vt:lpstr>
      <vt:lpstr>FREE TO HELP, NOT TO HINDER </vt:lpstr>
      <vt:lpstr>FREE TO HELP, NOT TO HINDER </vt:lpstr>
      <vt:lpstr>FREE TO HELP, NOT TO HINDER </vt:lpstr>
      <vt:lpstr>FREE TO HELP, NOT TO HINDER </vt:lpstr>
      <vt:lpstr>FREE TO HELP, NOT TO HINDER </vt:lpstr>
      <vt:lpstr>FREE TO HELP, NOT TO HINDER </vt:lpstr>
      <vt:lpstr>FREE TO HELP, NOT TO HINDER </vt:lpstr>
      <vt:lpstr>FREE TO HELP, NOT TO HINDER </vt:lpstr>
      <vt:lpstr>FREE TO HELP, NOT TO HINDER </vt:lpstr>
      <vt:lpstr>FREE TO HELP, NOT TO HINDER </vt:lpstr>
      <vt:lpstr>FREE TO HELP, NOT TO HINDER </vt:lpstr>
      <vt:lpstr>FREE TO HELP, NOT TO HINDER </vt:lpstr>
      <vt:lpstr>FREE TO HELP, NOT TO HINDER </vt:lpstr>
      <vt:lpstr> </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TO HELP, NOT TO HINDER</dc:title>
  <dc:creator>Department of Veterans Affairs</dc:creator>
  <cp:lastModifiedBy>AFCC</cp:lastModifiedBy>
  <cp:revision>7</cp:revision>
  <cp:lastPrinted>2017-05-12T20:32:52Z</cp:lastPrinted>
  <dcterms:created xsi:type="dcterms:W3CDTF">2017-05-12T19:33:38Z</dcterms:created>
  <dcterms:modified xsi:type="dcterms:W3CDTF">2017-05-18T00:25:32Z</dcterms:modified>
</cp:coreProperties>
</file>