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8" r:id="rId3"/>
    <p:sldId id="263" r:id="rId4"/>
    <p:sldId id="259" r:id="rId5"/>
    <p:sldId id="261" r:id="rId6"/>
    <p:sldId id="262" r:id="rId7"/>
    <p:sldId id="265" r:id="rId8"/>
    <p:sldId id="260" r:id="rId9"/>
    <p:sldId id="275" r:id="rId10"/>
    <p:sldId id="264" r:id="rId11"/>
    <p:sldId id="266" r:id="rId12"/>
    <p:sldId id="267" r:id="rId13"/>
    <p:sldId id="276" r:id="rId14"/>
    <p:sldId id="270" r:id="rId15"/>
    <p:sldId id="273" r:id="rId16"/>
    <p:sldId id="277" r:id="rId17"/>
    <p:sldId id="268" r:id="rId18"/>
    <p:sldId id="269" r:id="rId19"/>
    <p:sldId id="278" r:id="rId20"/>
    <p:sldId id="271" r:id="rId21"/>
    <p:sldId id="279" r:id="rId22"/>
    <p:sldId id="274" r:id="rId23"/>
    <p:sldId id="27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326" y="48"/>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08B5B2F-34E8-4D42-ADBF-CB9A648B49A5}" type="datetimeFigureOut">
              <a:rPr lang="en-US" smtClean="0"/>
              <a:t>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65ECB7-94CE-4ADC-A609-49EE226686EF}" type="slidenum">
              <a:rPr lang="en-US" smtClean="0"/>
              <a:t>‹#›</a:t>
            </a:fld>
            <a:endParaRPr lang="en-US" dirty="0"/>
          </a:p>
        </p:txBody>
      </p:sp>
    </p:spTree>
    <p:extLst>
      <p:ext uri="{BB962C8B-B14F-4D97-AF65-F5344CB8AC3E}">
        <p14:creationId xmlns:p14="http://schemas.microsoft.com/office/powerpoint/2010/main" val="1352949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8B5B2F-34E8-4D42-ADBF-CB9A648B49A5}" type="datetimeFigureOut">
              <a:rPr lang="en-US" smtClean="0"/>
              <a:t>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65ECB7-94CE-4ADC-A609-49EE226686EF}" type="slidenum">
              <a:rPr lang="en-US" smtClean="0"/>
              <a:t>‹#›</a:t>
            </a:fld>
            <a:endParaRPr lang="en-US" dirty="0"/>
          </a:p>
        </p:txBody>
      </p:sp>
    </p:spTree>
    <p:extLst>
      <p:ext uri="{BB962C8B-B14F-4D97-AF65-F5344CB8AC3E}">
        <p14:creationId xmlns:p14="http://schemas.microsoft.com/office/powerpoint/2010/main" val="973296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8B5B2F-34E8-4D42-ADBF-CB9A648B49A5}" type="datetimeFigureOut">
              <a:rPr lang="en-US" smtClean="0"/>
              <a:t>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65ECB7-94CE-4ADC-A609-49EE226686EF}" type="slidenum">
              <a:rPr lang="en-US" smtClean="0"/>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607942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8B5B2F-34E8-4D42-ADBF-CB9A648B49A5}" type="datetimeFigureOut">
              <a:rPr lang="en-US" smtClean="0"/>
              <a:t>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65ECB7-94CE-4ADC-A609-49EE226686EF}" type="slidenum">
              <a:rPr lang="en-US" smtClean="0"/>
              <a:t>‹#›</a:t>
            </a:fld>
            <a:endParaRPr lang="en-US" dirty="0"/>
          </a:p>
        </p:txBody>
      </p:sp>
    </p:spTree>
    <p:extLst>
      <p:ext uri="{BB962C8B-B14F-4D97-AF65-F5344CB8AC3E}">
        <p14:creationId xmlns:p14="http://schemas.microsoft.com/office/powerpoint/2010/main" val="12053469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8B5B2F-34E8-4D42-ADBF-CB9A648B49A5}" type="datetimeFigureOut">
              <a:rPr lang="en-US" smtClean="0"/>
              <a:t>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65ECB7-94CE-4ADC-A609-49EE226686EF}" type="slidenum">
              <a:rPr lang="en-US" smtClean="0"/>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741660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8B5B2F-34E8-4D42-ADBF-CB9A648B49A5}" type="datetimeFigureOut">
              <a:rPr lang="en-US" smtClean="0"/>
              <a:t>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65ECB7-94CE-4ADC-A609-49EE226686EF}" type="slidenum">
              <a:rPr lang="en-US" smtClean="0"/>
              <a:t>‹#›</a:t>
            </a:fld>
            <a:endParaRPr lang="en-US" dirty="0"/>
          </a:p>
        </p:txBody>
      </p:sp>
    </p:spTree>
    <p:extLst>
      <p:ext uri="{BB962C8B-B14F-4D97-AF65-F5344CB8AC3E}">
        <p14:creationId xmlns:p14="http://schemas.microsoft.com/office/powerpoint/2010/main" val="4488035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8B5B2F-34E8-4D42-ADBF-CB9A648B49A5}" type="datetimeFigureOut">
              <a:rPr lang="en-US" smtClean="0"/>
              <a:t>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65ECB7-94CE-4ADC-A609-49EE226686EF}" type="slidenum">
              <a:rPr lang="en-US" smtClean="0"/>
              <a:t>‹#›</a:t>
            </a:fld>
            <a:endParaRPr lang="en-US" dirty="0"/>
          </a:p>
        </p:txBody>
      </p:sp>
    </p:spTree>
    <p:extLst>
      <p:ext uri="{BB962C8B-B14F-4D97-AF65-F5344CB8AC3E}">
        <p14:creationId xmlns:p14="http://schemas.microsoft.com/office/powerpoint/2010/main" val="17017663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8B5B2F-34E8-4D42-ADBF-CB9A648B49A5}" type="datetimeFigureOut">
              <a:rPr lang="en-US" smtClean="0"/>
              <a:t>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65ECB7-94CE-4ADC-A609-49EE226686EF}" type="slidenum">
              <a:rPr lang="en-US" smtClean="0"/>
              <a:t>‹#›</a:t>
            </a:fld>
            <a:endParaRPr lang="en-US" dirty="0"/>
          </a:p>
        </p:txBody>
      </p:sp>
    </p:spTree>
    <p:extLst>
      <p:ext uri="{BB962C8B-B14F-4D97-AF65-F5344CB8AC3E}">
        <p14:creationId xmlns:p14="http://schemas.microsoft.com/office/powerpoint/2010/main" val="3939868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8B5B2F-34E8-4D42-ADBF-CB9A648B49A5}" type="datetimeFigureOut">
              <a:rPr lang="en-US" smtClean="0"/>
              <a:t>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65ECB7-94CE-4ADC-A609-49EE226686EF}" type="slidenum">
              <a:rPr lang="en-US" smtClean="0"/>
              <a:t>‹#›</a:t>
            </a:fld>
            <a:endParaRPr lang="en-US" dirty="0"/>
          </a:p>
        </p:txBody>
      </p:sp>
    </p:spTree>
    <p:extLst>
      <p:ext uri="{BB962C8B-B14F-4D97-AF65-F5344CB8AC3E}">
        <p14:creationId xmlns:p14="http://schemas.microsoft.com/office/powerpoint/2010/main" val="3663099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8B5B2F-34E8-4D42-ADBF-CB9A648B49A5}" type="datetimeFigureOut">
              <a:rPr lang="en-US" smtClean="0"/>
              <a:t>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65ECB7-94CE-4ADC-A609-49EE226686EF}" type="slidenum">
              <a:rPr lang="en-US" smtClean="0"/>
              <a:t>‹#›</a:t>
            </a:fld>
            <a:endParaRPr lang="en-US" dirty="0"/>
          </a:p>
        </p:txBody>
      </p:sp>
    </p:spTree>
    <p:extLst>
      <p:ext uri="{BB962C8B-B14F-4D97-AF65-F5344CB8AC3E}">
        <p14:creationId xmlns:p14="http://schemas.microsoft.com/office/powerpoint/2010/main" val="3102307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08B5B2F-34E8-4D42-ADBF-CB9A648B49A5}" type="datetimeFigureOut">
              <a:rPr lang="en-US" smtClean="0"/>
              <a:t>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65ECB7-94CE-4ADC-A609-49EE226686EF}" type="slidenum">
              <a:rPr lang="en-US" smtClean="0"/>
              <a:t>‹#›</a:t>
            </a:fld>
            <a:endParaRPr lang="en-US" dirty="0"/>
          </a:p>
        </p:txBody>
      </p:sp>
    </p:spTree>
    <p:extLst>
      <p:ext uri="{BB962C8B-B14F-4D97-AF65-F5344CB8AC3E}">
        <p14:creationId xmlns:p14="http://schemas.microsoft.com/office/powerpoint/2010/main" val="1901132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08B5B2F-34E8-4D42-ADBF-CB9A648B49A5}" type="datetimeFigureOut">
              <a:rPr lang="en-US" smtClean="0"/>
              <a:t>1/6/2016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65ECB7-94CE-4ADC-A609-49EE226686EF}" type="slidenum">
              <a:rPr lang="en-US" smtClean="0"/>
              <a:t>‹#›</a:t>
            </a:fld>
            <a:endParaRPr lang="en-US" dirty="0"/>
          </a:p>
        </p:txBody>
      </p:sp>
    </p:spTree>
    <p:extLst>
      <p:ext uri="{BB962C8B-B14F-4D97-AF65-F5344CB8AC3E}">
        <p14:creationId xmlns:p14="http://schemas.microsoft.com/office/powerpoint/2010/main" val="925946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08B5B2F-34E8-4D42-ADBF-CB9A648B49A5}" type="datetimeFigureOut">
              <a:rPr lang="en-US" smtClean="0"/>
              <a:t>1/6/2016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65ECB7-94CE-4ADC-A609-49EE226686EF}" type="slidenum">
              <a:rPr lang="en-US" smtClean="0"/>
              <a:t>‹#›</a:t>
            </a:fld>
            <a:endParaRPr lang="en-US" dirty="0"/>
          </a:p>
        </p:txBody>
      </p:sp>
    </p:spTree>
    <p:extLst>
      <p:ext uri="{BB962C8B-B14F-4D97-AF65-F5344CB8AC3E}">
        <p14:creationId xmlns:p14="http://schemas.microsoft.com/office/powerpoint/2010/main" val="2059385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8B5B2F-34E8-4D42-ADBF-CB9A648B49A5}" type="datetimeFigureOut">
              <a:rPr lang="en-US" smtClean="0"/>
              <a:t>1/6/2016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65ECB7-94CE-4ADC-A609-49EE226686EF}" type="slidenum">
              <a:rPr lang="en-US" smtClean="0"/>
              <a:t>‹#›</a:t>
            </a:fld>
            <a:endParaRPr lang="en-US" dirty="0"/>
          </a:p>
        </p:txBody>
      </p:sp>
    </p:spTree>
    <p:extLst>
      <p:ext uri="{BB962C8B-B14F-4D97-AF65-F5344CB8AC3E}">
        <p14:creationId xmlns:p14="http://schemas.microsoft.com/office/powerpoint/2010/main" val="1488644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8B5B2F-34E8-4D42-ADBF-CB9A648B49A5}" type="datetimeFigureOut">
              <a:rPr lang="en-US" smtClean="0"/>
              <a:t>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65ECB7-94CE-4ADC-A609-49EE226686EF}" type="slidenum">
              <a:rPr lang="en-US" smtClean="0"/>
              <a:t>‹#›</a:t>
            </a:fld>
            <a:endParaRPr lang="en-US" dirty="0"/>
          </a:p>
        </p:txBody>
      </p:sp>
    </p:spTree>
    <p:extLst>
      <p:ext uri="{BB962C8B-B14F-4D97-AF65-F5344CB8AC3E}">
        <p14:creationId xmlns:p14="http://schemas.microsoft.com/office/powerpoint/2010/main" val="1380872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8B5B2F-34E8-4D42-ADBF-CB9A648B49A5}" type="datetimeFigureOut">
              <a:rPr lang="en-US" smtClean="0"/>
              <a:t>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65ECB7-94CE-4ADC-A609-49EE226686EF}" type="slidenum">
              <a:rPr lang="en-US" smtClean="0"/>
              <a:t>‹#›</a:t>
            </a:fld>
            <a:endParaRPr lang="en-US" dirty="0"/>
          </a:p>
        </p:txBody>
      </p:sp>
    </p:spTree>
    <p:extLst>
      <p:ext uri="{BB962C8B-B14F-4D97-AF65-F5344CB8AC3E}">
        <p14:creationId xmlns:p14="http://schemas.microsoft.com/office/powerpoint/2010/main" val="1825687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cxnSp>
          <p:nvCxnSpPr>
            <p:cNvPr id="7" name="Straight Connector 6"/>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08B5B2F-34E8-4D42-ADBF-CB9A648B49A5}" type="datetimeFigureOut">
              <a:rPr lang="en-US" smtClean="0"/>
              <a:t>1/6/2016</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7365ECB7-94CE-4ADC-A609-49EE226686EF}" type="slidenum">
              <a:rPr lang="en-US" smtClean="0"/>
              <a:t>‹#›</a:t>
            </a:fld>
            <a:endParaRPr lang="en-US" dirty="0"/>
          </a:p>
        </p:txBody>
      </p:sp>
    </p:spTree>
    <p:extLst>
      <p:ext uri="{BB962C8B-B14F-4D97-AF65-F5344CB8AC3E}">
        <p14:creationId xmlns:p14="http://schemas.microsoft.com/office/powerpoint/2010/main" val="177374851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Watch Your Focus</a:t>
            </a:r>
            <a:endParaRPr lang="en-US" dirty="0"/>
          </a:p>
        </p:txBody>
      </p:sp>
      <p:sp>
        <p:nvSpPr>
          <p:cNvPr id="3" name="Subtitle 2"/>
          <p:cNvSpPr>
            <a:spLocks noGrp="1"/>
          </p:cNvSpPr>
          <p:nvPr>
            <p:ph type="subTitle" idx="1"/>
          </p:nvPr>
        </p:nvSpPr>
        <p:spPr>
          <a:xfrm>
            <a:off x="228601" y="4050834"/>
            <a:ext cx="7467600" cy="1892766"/>
          </a:xfrm>
        </p:spPr>
        <p:txBody>
          <a:bodyPr>
            <a:normAutofit/>
          </a:bodyPr>
          <a:lstStyle/>
          <a:p>
            <a:pPr algn="ctr"/>
            <a:r>
              <a:rPr lang="en-US" sz="3200" dirty="0" smtClean="0">
                <a:effectLst/>
              </a:rPr>
              <a:t>Watch, stand fast in the faith, be brave, be strong” </a:t>
            </a:r>
            <a:r>
              <a:rPr lang="en-US" sz="3200" b="1" dirty="0" smtClean="0">
                <a:effectLst/>
              </a:rPr>
              <a:t>1 Corinthians 16:13</a:t>
            </a:r>
          </a:p>
          <a:p>
            <a:pPr algn="ctr"/>
            <a:r>
              <a:rPr lang="en-US" sz="3200" b="1" dirty="0" smtClean="0"/>
              <a:t>NKJV</a:t>
            </a:r>
            <a:endParaRPr lang="en-US" sz="3200" dirty="0"/>
          </a:p>
        </p:txBody>
      </p:sp>
    </p:spTree>
    <p:extLst>
      <p:ext uri="{BB962C8B-B14F-4D97-AF65-F5344CB8AC3E}">
        <p14:creationId xmlns:p14="http://schemas.microsoft.com/office/powerpoint/2010/main" val="9426213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Watch Your Focus</a:t>
            </a:r>
            <a:endParaRPr lang="en-US" dirty="0"/>
          </a:p>
        </p:txBody>
      </p:sp>
      <p:sp>
        <p:nvSpPr>
          <p:cNvPr id="3" name="Content Placeholder 2"/>
          <p:cNvSpPr>
            <a:spLocks noGrp="1"/>
          </p:cNvSpPr>
          <p:nvPr>
            <p:ph idx="1"/>
          </p:nvPr>
        </p:nvSpPr>
        <p:spPr/>
        <p:txBody>
          <a:bodyPr>
            <a:normAutofit/>
          </a:bodyPr>
          <a:lstStyle/>
          <a:p>
            <a:r>
              <a:rPr lang="en-US" sz="2800" dirty="0" smtClean="0">
                <a:effectLst/>
              </a:rPr>
              <a:t>Matt. 26:41-But what Jesus next said to Peter had a deeper, spiritual meaning: “Watch and pray, lest you enter into temptation. The spirit indeed is willing [i.e., intentions are good], but the flesh [mere human willpower] is weak’ ”</a:t>
            </a:r>
            <a:endParaRPr lang="en-US" sz="2800" dirty="0"/>
          </a:p>
        </p:txBody>
      </p:sp>
    </p:spTree>
    <p:extLst>
      <p:ext uri="{BB962C8B-B14F-4D97-AF65-F5344CB8AC3E}">
        <p14:creationId xmlns:p14="http://schemas.microsoft.com/office/powerpoint/2010/main" val="16764464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Watch Your Focus</a:t>
            </a:r>
            <a:endParaRPr lang="en-US" dirty="0"/>
          </a:p>
        </p:txBody>
      </p:sp>
      <p:sp>
        <p:nvSpPr>
          <p:cNvPr id="3" name="Content Placeholder 2"/>
          <p:cNvSpPr>
            <a:spLocks noGrp="1"/>
          </p:cNvSpPr>
          <p:nvPr>
            <p:ph idx="1"/>
          </p:nvPr>
        </p:nvSpPr>
        <p:spPr>
          <a:xfrm>
            <a:off x="609598" y="2160590"/>
            <a:ext cx="7467601" cy="3880773"/>
          </a:xfrm>
        </p:spPr>
        <p:txBody>
          <a:bodyPr>
            <a:noAutofit/>
          </a:bodyPr>
          <a:lstStyle/>
          <a:p>
            <a:r>
              <a:rPr lang="en-US" sz="2400" dirty="0" smtClean="0">
                <a:effectLst/>
              </a:rPr>
              <a:t>Awake to righteousness, and do not sin” </a:t>
            </a:r>
          </a:p>
          <a:p>
            <a:r>
              <a:rPr lang="en-US" sz="2400" b="1" dirty="0" smtClean="0">
                <a:effectLst/>
              </a:rPr>
              <a:t>1 Corinthians 15:34-</a:t>
            </a:r>
            <a:r>
              <a:rPr lang="en-US" sz="2400" dirty="0" smtClean="0">
                <a:effectLst/>
              </a:rPr>
              <a:t>Awake to righteousness, and sin not; for some have not the knowledge of God: I speak this to your shame.(AKJV)</a:t>
            </a:r>
            <a:br>
              <a:rPr lang="en-US" sz="2400" dirty="0" smtClean="0">
                <a:effectLst/>
              </a:rPr>
            </a:br>
            <a:endParaRPr lang="en-US" sz="2400" dirty="0" smtClean="0">
              <a:effectLst/>
            </a:endParaRPr>
          </a:p>
          <a:p>
            <a:r>
              <a:rPr lang="en-US" sz="2400" dirty="0" smtClean="0">
                <a:effectLst/>
              </a:rPr>
              <a:t>Being awake is equated with righteousness and not sinning. Paul was writing to the church at Corinth, which shows that even true Christians can be spiritually asleep to varying degrees.</a:t>
            </a:r>
          </a:p>
        </p:txBody>
      </p:sp>
    </p:spTree>
    <p:extLst>
      <p:ext uri="{BB962C8B-B14F-4D97-AF65-F5344CB8AC3E}">
        <p14:creationId xmlns:p14="http://schemas.microsoft.com/office/powerpoint/2010/main" val="42842049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Watch Your Focus</a:t>
            </a:r>
            <a:endParaRPr lang="en-US" dirty="0"/>
          </a:p>
        </p:txBody>
      </p:sp>
      <p:sp>
        <p:nvSpPr>
          <p:cNvPr id="3" name="Content Placeholder 2"/>
          <p:cNvSpPr>
            <a:spLocks noGrp="1"/>
          </p:cNvSpPr>
          <p:nvPr>
            <p:ph idx="1"/>
          </p:nvPr>
        </p:nvSpPr>
        <p:spPr>
          <a:xfrm>
            <a:off x="609598" y="2160590"/>
            <a:ext cx="7543801" cy="3880773"/>
          </a:xfrm>
        </p:spPr>
        <p:txBody>
          <a:bodyPr>
            <a:noAutofit/>
          </a:bodyPr>
          <a:lstStyle/>
          <a:p>
            <a:r>
              <a:rPr lang="en-US" sz="2800" dirty="0" smtClean="0">
                <a:effectLst/>
              </a:rPr>
              <a:t>Paul also wrote: “And do this, knowing the time, that </a:t>
            </a:r>
            <a:r>
              <a:rPr lang="en-US" sz="2800" i="1" dirty="0" smtClean="0">
                <a:effectLst/>
              </a:rPr>
              <a:t>now it is high time to awake</a:t>
            </a:r>
            <a:r>
              <a:rPr lang="en-US" sz="2800" dirty="0" smtClean="0">
                <a:effectLst/>
              </a:rPr>
              <a:t> out of sleep; for now our salvation is nearer than when we first believed” (Romans 13:11) AKJV</a:t>
            </a:r>
            <a:endParaRPr lang="en-US" sz="2800" dirty="0" smtClean="0"/>
          </a:p>
          <a:p>
            <a:r>
              <a:rPr lang="en-US" sz="2800" dirty="0" smtClean="0">
                <a:effectLst/>
              </a:rPr>
              <a:t>other words, the closer we draw to the second coming of Christ, the more urgent it is that we awake out of spiritual sleep! </a:t>
            </a:r>
          </a:p>
        </p:txBody>
      </p:sp>
    </p:spTree>
    <p:extLst>
      <p:ext uri="{BB962C8B-B14F-4D97-AF65-F5344CB8AC3E}">
        <p14:creationId xmlns:p14="http://schemas.microsoft.com/office/powerpoint/2010/main" val="35262188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200" dirty="0"/>
              <a:t>If ever there was a time to pay attention and get prepared, it is now!</a:t>
            </a:r>
          </a:p>
          <a:p>
            <a:r>
              <a:rPr lang="en-US" sz="3200" dirty="0"/>
              <a:t>Being spiritually prepared for the end of life should be our top priority.</a:t>
            </a:r>
          </a:p>
          <a:p>
            <a:endParaRPr lang="en-US" dirty="0"/>
          </a:p>
          <a:p>
            <a:endParaRPr lang="en-US" dirty="0"/>
          </a:p>
        </p:txBody>
      </p:sp>
    </p:spTree>
    <p:extLst>
      <p:ext uri="{BB962C8B-B14F-4D97-AF65-F5344CB8AC3E}">
        <p14:creationId xmlns:p14="http://schemas.microsoft.com/office/powerpoint/2010/main" val="28089314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Watch Your Focus</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smtClean="0"/>
              <a:t>Scripture: Matt. 25:1-13</a:t>
            </a:r>
            <a:endParaRPr lang="en-US" sz="3600" dirty="0"/>
          </a:p>
        </p:txBody>
      </p:sp>
    </p:spTree>
    <p:extLst>
      <p:ext uri="{BB962C8B-B14F-4D97-AF65-F5344CB8AC3E}">
        <p14:creationId xmlns:p14="http://schemas.microsoft.com/office/powerpoint/2010/main" val="198104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Watch Your Focus</a:t>
            </a:r>
            <a:endParaRPr lang="en-US" dirty="0"/>
          </a:p>
        </p:txBody>
      </p:sp>
      <p:sp>
        <p:nvSpPr>
          <p:cNvPr id="3" name="Content Placeholder 2"/>
          <p:cNvSpPr>
            <a:spLocks noGrp="1"/>
          </p:cNvSpPr>
          <p:nvPr>
            <p:ph idx="1"/>
          </p:nvPr>
        </p:nvSpPr>
        <p:spPr>
          <a:xfrm>
            <a:off x="609598" y="2160590"/>
            <a:ext cx="7696201" cy="3880773"/>
          </a:xfrm>
        </p:spPr>
        <p:txBody>
          <a:bodyPr>
            <a:noAutofit/>
          </a:bodyPr>
          <a:lstStyle/>
          <a:p>
            <a:r>
              <a:rPr lang="en-US" sz="2800" dirty="0"/>
              <a:t>P</a:t>
            </a:r>
            <a:r>
              <a:rPr lang="en-US" sz="2800" dirty="0" smtClean="0">
                <a:effectLst/>
              </a:rPr>
              <a:t>arable of the 10 virgins (Matthew 25:1-13) emphasizes staying spiritually </a:t>
            </a:r>
            <a:r>
              <a:rPr lang="en-US" sz="2800" i="1" dirty="0" smtClean="0">
                <a:effectLst/>
              </a:rPr>
              <a:t>prepared and ready. </a:t>
            </a:r>
          </a:p>
          <a:p>
            <a:r>
              <a:rPr lang="en-US" sz="2800" dirty="0" smtClean="0">
                <a:effectLst/>
              </a:rPr>
              <a:t>Keeping one’s lamp filled with oil represents staying close to God (</a:t>
            </a:r>
            <a:r>
              <a:rPr lang="en-US" sz="2800" dirty="0" smtClean="0"/>
              <a:t>read the word/keep your relationship with Him) </a:t>
            </a:r>
            <a:r>
              <a:rPr lang="en-US" sz="2800" dirty="0" smtClean="0">
                <a:effectLst/>
              </a:rPr>
              <a:t>and staying filled with the Holy Spirit (pray). </a:t>
            </a:r>
          </a:p>
        </p:txBody>
      </p:sp>
    </p:spTree>
    <p:extLst>
      <p:ext uri="{BB962C8B-B14F-4D97-AF65-F5344CB8AC3E}">
        <p14:creationId xmlns:p14="http://schemas.microsoft.com/office/powerpoint/2010/main" val="36117908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200" dirty="0"/>
              <a:t>Jesus concluded the parable by saying, </a:t>
            </a:r>
            <a:r>
              <a:rPr lang="en-US" sz="3200" i="1" dirty="0"/>
              <a:t>“Watch therefore,</a:t>
            </a:r>
            <a:r>
              <a:rPr lang="en-US" sz="3200" dirty="0"/>
              <a:t> for you know neither the day nor the hour in which the Son of Man is coming”</a:t>
            </a:r>
          </a:p>
          <a:p>
            <a:endParaRPr lang="en-US" dirty="0"/>
          </a:p>
        </p:txBody>
      </p:sp>
    </p:spTree>
    <p:extLst>
      <p:ext uri="{BB962C8B-B14F-4D97-AF65-F5344CB8AC3E}">
        <p14:creationId xmlns:p14="http://schemas.microsoft.com/office/powerpoint/2010/main" val="4117521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Watch Your Focus</a:t>
            </a:r>
            <a:endParaRPr lang="en-US" dirty="0"/>
          </a:p>
        </p:txBody>
      </p:sp>
      <p:sp>
        <p:nvSpPr>
          <p:cNvPr id="3" name="Content Placeholder 2"/>
          <p:cNvSpPr>
            <a:spLocks noGrp="1"/>
          </p:cNvSpPr>
          <p:nvPr>
            <p:ph idx="1"/>
          </p:nvPr>
        </p:nvSpPr>
        <p:spPr>
          <a:xfrm>
            <a:off x="609598" y="2160590"/>
            <a:ext cx="7696201" cy="3880773"/>
          </a:xfrm>
        </p:spPr>
        <p:txBody>
          <a:bodyPr>
            <a:normAutofit fontScale="92500"/>
          </a:bodyPr>
          <a:lstStyle/>
          <a:p>
            <a:r>
              <a:rPr lang="en-US" sz="2400" b="1" dirty="0" smtClean="0">
                <a:effectLst/>
              </a:rPr>
              <a:t>Watching means properly using our minds</a:t>
            </a:r>
          </a:p>
          <a:p>
            <a:r>
              <a:rPr lang="en-US" sz="2400" dirty="0" smtClean="0">
                <a:effectLst/>
              </a:rPr>
              <a:t>God gave us marvelous minds </a:t>
            </a:r>
            <a:r>
              <a:rPr lang="en-US" sz="2400" i="1" dirty="0" smtClean="0">
                <a:effectLst/>
              </a:rPr>
              <a:t>to</a:t>
            </a:r>
            <a:r>
              <a:rPr lang="en-US" sz="2400" dirty="0" smtClean="0">
                <a:effectLst/>
              </a:rPr>
              <a:t> </a:t>
            </a:r>
            <a:r>
              <a:rPr lang="en-US" sz="2400" i="1" dirty="0" smtClean="0">
                <a:effectLst/>
              </a:rPr>
              <a:t>use</a:t>
            </a:r>
            <a:r>
              <a:rPr lang="en-US" sz="2400" dirty="0" smtClean="0">
                <a:effectLst/>
              </a:rPr>
              <a:t> —to study, learn, observe, analyze, judge and </a:t>
            </a:r>
            <a:r>
              <a:rPr lang="en-US" sz="2400" i="1" dirty="0" smtClean="0">
                <a:effectLst/>
              </a:rPr>
              <a:t> think.</a:t>
            </a:r>
            <a:r>
              <a:rPr lang="en-US" sz="2400" dirty="0" smtClean="0">
                <a:effectLst/>
              </a:rPr>
              <a:t> </a:t>
            </a:r>
          </a:p>
          <a:p>
            <a:r>
              <a:rPr lang="en-US" sz="2400" dirty="0" smtClean="0">
                <a:effectLst/>
              </a:rPr>
              <a:t>Life is time. To waste time is to waste life. </a:t>
            </a:r>
          </a:p>
          <a:p>
            <a:r>
              <a:rPr lang="en-US" sz="2400" dirty="0" smtClean="0">
                <a:effectLst/>
              </a:rPr>
              <a:t>Many of us become mentally lazy—wasting a tragic amount of time on the trivial and temporal, mundane and materialistic. </a:t>
            </a:r>
          </a:p>
          <a:p>
            <a:r>
              <a:rPr lang="en-US" sz="2400" dirty="0" smtClean="0">
                <a:effectLst/>
              </a:rPr>
              <a:t>Many squander countless hours vegetating in front of their TV or computer seeking only to be entertained.</a:t>
            </a:r>
          </a:p>
          <a:p>
            <a:endParaRPr lang="en-US" dirty="0"/>
          </a:p>
        </p:txBody>
      </p:sp>
    </p:spTree>
    <p:extLst>
      <p:ext uri="{BB962C8B-B14F-4D97-AF65-F5344CB8AC3E}">
        <p14:creationId xmlns:p14="http://schemas.microsoft.com/office/powerpoint/2010/main" val="23183401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Watch Your Focus</a:t>
            </a:r>
            <a:endParaRPr lang="en-US" dirty="0"/>
          </a:p>
        </p:txBody>
      </p:sp>
      <p:sp>
        <p:nvSpPr>
          <p:cNvPr id="3" name="Content Placeholder 2"/>
          <p:cNvSpPr>
            <a:spLocks noGrp="1"/>
          </p:cNvSpPr>
          <p:nvPr>
            <p:ph idx="1"/>
          </p:nvPr>
        </p:nvSpPr>
        <p:spPr>
          <a:xfrm>
            <a:off x="609598" y="2160590"/>
            <a:ext cx="7467601" cy="4087810"/>
          </a:xfrm>
        </p:spPr>
        <p:txBody>
          <a:bodyPr>
            <a:noAutofit/>
          </a:bodyPr>
          <a:lstStyle/>
          <a:p>
            <a:r>
              <a:rPr lang="en-US" sz="2800" dirty="0" smtClean="0"/>
              <a:t>We need to study to show ourselves approved a workman that needs not to be ashamed. Rightly dividing the word of truth. II Tim. 2:15 (AKJV)</a:t>
            </a:r>
          </a:p>
          <a:p>
            <a:r>
              <a:rPr lang="en-US" sz="2800" dirty="0" smtClean="0">
                <a:effectLst/>
              </a:rPr>
              <a:t>You see, God wants His people to zealously read and study, to think and meditate. He wants us to be well-informed regarding the cultural and spiritual issues and events of our time. </a:t>
            </a:r>
          </a:p>
        </p:txBody>
      </p:sp>
    </p:spTree>
    <p:extLst>
      <p:ext uri="{BB962C8B-B14F-4D97-AF65-F5344CB8AC3E}">
        <p14:creationId xmlns:p14="http://schemas.microsoft.com/office/powerpoint/2010/main" val="4334590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a:t>The bible should be our filter by which we can accurately perceive and judge all other information. It enables us to develop a godly worldview—the framework and foundation by which we can accurately interpret all that is going on in the world. </a:t>
            </a:r>
          </a:p>
          <a:p>
            <a:endParaRPr lang="en-US" dirty="0"/>
          </a:p>
        </p:txBody>
      </p:sp>
    </p:spTree>
    <p:extLst>
      <p:ext uri="{BB962C8B-B14F-4D97-AF65-F5344CB8AC3E}">
        <p14:creationId xmlns:p14="http://schemas.microsoft.com/office/powerpoint/2010/main" val="33830903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Watch Your Focus</a:t>
            </a:r>
            <a:endParaRPr lang="en-US" dirty="0"/>
          </a:p>
        </p:txBody>
      </p:sp>
      <p:sp>
        <p:nvSpPr>
          <p:cNvPr id="3" name="Content Placeholder 2"/>
          <p:cNvSpPr>
            <a:spLocks noGrp="1"/>
          </p:cNvSpPr>
          <p:nvPr>
            <p:ph idx="1"/>
          </p:nvPr>
        </p:nvSpPr>
        <p:spPr>
          <a:xfrm>
            <a:off x="609598" y="1600200"/>
            <a:ext cx="7162801" cy="4953000"/>
          </a:xfrm>
        </p:spPr>
        <p:txBody>
          <a:bodyPr>
            <a:normAutofit/>
          </a:bodyPr>
          <a:lstStyle/>
          <a:p>
            <a:r>
              <a:rPr lang="en-US" sz="3200" b="1" dirty="0" smtClean="0">
                <a:effectLst/>
              </a:rPr>
              <a:t>Jesus and the apostles exhort us to actively "watch"! </a:t>
            </a:r>
          </a:p>
          <a:p>
            <a:r>
              <a:rPr lang="en-US" sz="3200" b="1" dirty="0" smtClean="0">
                <a:effectLst/>
              </a:rPr>
              <a:t>We need to understand all that they meant and the wide-ranging implications. </a:t>
            </a:r>
          </a:p>
          <a:p>
            <a:r>
              <a:rPr lang="en-US" sz="3200" b="1" dirty="0" smtClean="0">
                <a:effectLst/>
              </a:rPr>
              <a:t>Our survival and salvation could depend on that understanding and action! </a:t>
            </a:r>
            <a:endParaRPr lang="en-US" sz="3200" dirty="0"/>
          </a:p>
        </p:txBody>
      </p:sp>
    </p:spTree>
    <p:extLst>
      <p:ext uri="{BB962C8B-B14F-4D97-AF65-F5344CB8AC3E}">
        <p14:creationId xmlns:p14="http://schemas.microsoft.com/office/powerpoint/2010/main" val="17079240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Watch Your Focus</a:t>
            </a:r>
            <a:endParaRPr lang="en-US" dirty="0"/>
          </a:p>
        </p:txBody>
      </p:sp>
      <p:sp>
        <p:nvSpPr>
          <p:cNvPr id="3" name="Content Placeholder 2"/>
          <p:cNvSpPr>
            <a:spLocks noGrp="1"/>
          </p:cNvSpPr>
          <p:nvPr>
            <p:ph idx="1"/>
          </p:nvPr>
        </p:nvSpPr>
        <p:spPr>
          <a:xfrm>
            <a:off x="609598" y="2160590"/>
            <a:ext cx="7620001" cy="3880773"/>
          </a:xfrm>
        </p:spPr>
        <p:txBody>
          <a:bodyPr>
            <a:normAutofit/>
          </a:bodyPr>
          <a:lstStyle/>
          <a:p>
            <a:r>
              <a:rPr lang="en-US" sz="2000" dirty="0" smtClean="0"/>
              <a:t>We know our focus should be on God and spending time in His word.</a:t>
            </a:r>
          </a:p>
          <a:p>
            <a:r>
              <a:rPr lang="en-US" sz="2000" dirty="0" smtClean="0"/>
              <a:t>Jesus was born, died, rose and coming back again.</a:t>
            </a:r>
          </a:p>
          <a:p>
            <a:r>
              <a:rPr lang="en-US" sz="2000" dirty="0" smtClean="0"/>
              <a:t>We should be ready, watching &amp; praying.</a:t>
            </a:r>
          </a:p>
          <a:p>
            <a:r>
              <a:rPr lang="en-US" sz="2000" dirty="0" smtClean="0">
                <a:effectLst/>
              </a:rPr>
              <a:t>Let your waist be girded and your lamps burning; and you yourselves be like men who </a:t>
            </a:r>
            <a:r>
              <a:rPr lang="en-US" sz="2000" i="1" dirty="0" smtClean="0">
                <a:effectLst/>
              </a:rPr>
              <a:t>wait for</a:t>
            </a:r>
            <a:r>
              <a:rPr lang="en-US" sz="2000" dirty="0" smtClean="0">
                <a:effectLst/>
              </a:rPr>
              <a:t> </a:t>
            </a:r>
            <a:r>
              <a:rPr lang="en-US" sz="2000" i="1" dirty="0" smtClean="0">
                <a:effectLst/>
              </a:rPr>
              <a:t>their master,</a:t>
            </a:r>
            <a:r>
              <a:rPr lang="en-US" sz="2000" dirty="0" smtClean="0">
                <a:effectLst/>
              </a:rPr>
              <a:t> when he will return from the wedding, that when he comes and knocks they may open to him </a:t>
            </a:r>
            <a:r>
              <a:rPr lang="en-US" sz="2000" i="1" dirty="0" smtClean="0">
                <a:effectLst/>
              </a:rPr>
              <a:t>immediately.</a:t>
            </a:r>
            <a:r>
              <a:rPr lang="en-US" sz="2000" dirty="0" smtClean="0">
                <a:effectLst/>
              </a:rPr>
              <a:t> Blessed are those servants whom the master, when he comes, will find </a:t>
            </a:r>
            <a:r>
              <a:rPr lang="en-US" sz="2000" i="1" dirty="0" smtClean="0">
                <a:effectLst/>
              </a:rPr>
              <a:t>watching</a:t>
            </a:r>
            <a:r>
              <a:rPr lang="en-US" sz="2000" dirty="0" smtClean="0">
                <a:effectLst/>
              </a:rPr>
              <a:t> ” (Luke 12:35-36) </a:t>
            </a:r>
            <a:r>
              <a:rPr lang="en-US" sz="2000" dirty="0" smtClean="0">
                <a:effectLst/>
              </a:rPr>
              <a:t>AKJV</a:t>
            </a:r>
            <a:endParaRPr lang="en-US" sz="2000" dirty="0" smtClean="0">
              <a:effectLst/>
            </a:endParaRPr>
          </a:p>
        </p:txBody>
      </p:sp>
    </p:spTree>
    <p:extLst>
      <p:ext uri="{BB962C8B-B14F-4D97-AF65-F5344CB8AC3E}">
        <p14:creationId xmlns:p14="http://schemas.microsoft.com/office/powerpoint/2010/main" val="25850620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a:t>Jesus concluded His message by saying, </a:t>
            </a:r>
            <a:r>
              <a:rPr lang="en-US" sz="2800" b="1" dirty="0"/>
              <a:t>Luke 12:40 “</a:t>
            </a:r>
            <a:r>
              <a:rPr lang="en-US" sz="2800" dirty="0"/>
              <a:t>Be you therefore ready also: for the Son of man comes at an hour when you think not.” AKJV</a:t>
            </a:r>
          </a:p>
          <a:p>
            <a:endParaRPr lang="en-US" dirty="0"/>
          </a:p>
        </p:txBody>
      </p:sp>
    </p:spTree>
    <p:extLst>
      <p:ext uri="{BB962C8B-B14F-4D97-AF65-F5344CB8AC3E}">
        <p14:creationId xmlns:p14="http://schemas.microsoft.com/office/powerpoint/2010/main" val="21533809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Watch Your Focus</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Next Bible Study -Jan 6, 2016</a:t>
            </a:r>
          </a:p>
          <a:p>
            <a:pPr marL="0" indent="0">
              <a:buNone/>
            </a:pPr>
            <a:r>
              <a:rPr lang="en-US" sz="2400" dirty="0" smtClean="0"/>
              <a:t>God’s Plan through New Eyes-Hab. 2:1-3</a:t>
            </a:r>
          </a:p>
          <a:p>
            <a:pPr marL="0" indent="0">
              <a:buNone/>
            </a:pPr>
            <a:endParaRPr lang="en-US" sz="2400" dirty="0"/>
          </a:p>
        </p:txBody>
      </p:sp>
    </p:spTree>
    <p:extLst>
      <p:ext uri="{BB962C8B-B14F-4D97-AF65-F5344CB8AC3E}">
        <p14:creationId xmlns:p14="http://schemas.microsoft.com/office/powerpoint/2010/main" val="23597791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b="1" dirty="0" smtClean="0"/>
              <a:t>Resources:</a:t>
            </a:r>
          </a:p>
          <a:p>
            <a:r>
              <a:rPr lang="en-US" b="1" dirty="0" smtClean="0">
                <a:effectLst/>
              </a:rPr>
              <a:t>Jesus' Warning to "Watch“; Just What Did He Mean? Jan 29 2011 “The Good News”; Don Hooser</a:t>
            </a:r>
          </a:p>
          <a:p>
            <a:endParaRPr lang="en-US" b="1" dirty="0" smtClean="0"/>
          </a:p>
          <a:p>
            <a:endParaRPr lang="en-US" b="1" dirty="0"/>
          </a:p>
        </p:txBody>
      </p:sp>
    </p:spTree>
    <p:extLst>
      <p:ext uri="{BB962C8B-B14F-4D97-AF65-F5344CB8AC3E}">
        <p14:creationId xmlns:p14="http://schemas.microsoft.com/office/powerpoint/2010/main" val="22493237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Watch Your Focus</a:t>
            </a:r>
            <a:endParaRPr lang="en-US" dirty="0"/>
          </a:p>
        </p:txBody>
      </p:sp>
      <p:sp>
        <p:nvSpPr>
          <p:cNvPr id="3" name="Content Placeholder 2"/>
          <p:cNvSpPr>
            <a:spLocks noGrp="1"/>
          </p:cNvSpPr>
          <p:nvPr>
            <p:ph idx="1"/>
          </p:nvPr>
        </p:nvSpPr>
        <p:spPr>
          <a:xfrm>
            <a:off x="304800" y="1524000"/>
            <a:ext cx="7086599" cy="4953000"/>
          </a:xfrm>
        </p:spPr>
        <p:txBody>
          <a:bodyPr>
            <a:normAutofit/>
          </a:bodyPr>
          <a:lstStyle/>
          <a:p>
            <a:r>
              <a:rPr lang="en-US" sz="2800" dirty="0" smtClean="0">
                <a:effectLst/>
              </a:rPr>
              <a:t>To watch,” is translated to two Greek words (</a:t>
            </a:r>
            <a:r>
              <a:rPr lang="en-US" sz="2800" i="1" dirty="0" smtClean="0">
                <a:effectLst/>
              </a:rPr>
              <a:t> gregoreuo </a:t>
            </a:r>
            <a:r>
              <a:rPr lang="en-US" sz="2800" dirty="0" smtClean="0">
                <a:effectLst/>
              </a:rPr>
              <a:t>and </a:t>
            </a:r>
            <a:r>
              <a:rPr lang="en-US" sz="2800" i="1" dirty="0" smtClean="0">
                <a:effectLst/>
              </a:rPr>
              <a:t>agrupneo</a:t>
            </a:r>
            <a:r>
              <a:rPr lang="en-US" sz="2800" dirty="0" smtClean="0">
                <a:effectLst/>
              </a:rPr>
              <a:t> ), which have similar meanings—to “stay awake” and to “be sleepless.”</a:t>
            </a:r>
          </a:p>
          <a:p>
            <a:r>
              <a:rPr lang="en-US" sz="2800" dirty="0" smtClean="0">
                <a:effectLst/>
              </a:rPr>
              <a:t>They are usually meant in the metaphorical and spiritual sense—to be vigilant and on guard, fully awake, aware, alert and intently focused—with several applications and implications.</a:t>
            </a:r>
            <a:endParaRPr lang="en-US" sz="2800" dirty="0"/>
          </a:p>
        </p:txBody>
      </p:sp>
    </p:spTree>
    <p:extLst>
      <p:ext uri="{BB962C8B-B14F-4D97-AF65-F5344CB8AC3E}">
        <p14:creationId xmlns:p14="http://schemas.microsoft.com/office/powerpoint/2010/main" val="9557619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Watch Your Focus</a:t>
            </a:r>
            <a:endParaRPr lang="en-US" dirty="0"/>
          </a:p>
        </p:txBody>
      </p:sp>
      <p:sp>
        <p:nvSpPr>
          <p:cNvPr id="3" name="Content Placeholder 2"/>
          <p:cNvSpPr>
            <a:spLocks noGrp="1"/>
          </p:cNvSpPr>
          <p:nvPr>
            <p:ph idx="1"/>
          </p:nvPr>
        </p:nvSpPr>
        <p:spPr>
          <a:xfrm>
            <a:off x="609598" y="1371600"/>
            <a:ext cx="6858001" cy="4669763"/>
          </a:xfrm>
        </p:spPr>
        <p:txBody>
          <a:bodyPr>
            <a:normAutofit/>
          </a:bodyPr>
          <a:lstStyle/>
          <a:p>
            <a:r>
              <a:rPr lang="en-US" sz="2800" dirty="0" smtClean="0">
                <a:effectLst/>
              </a:rPr>
              <a:t>Watch therefore, for you do not know when the master of the house is coming—in the evening, at midnight, at the crowing of the rooster, or in the morning—lest, coming suddenly, he find you sleeping. And what I say to you, I say to all: Watch!” Mark 13:35-37</a:t>
            </a:r>
          </a:p>
          <a:p>
            <a:r>
              <a:rPr lang="en-US" sz="2800" dirty="0" smtClean="0"/>
              <a:t>What can take our focus away from God?</a:t>
            </a:r>
            <a:endParaRPr lang="en-US" sz="2800" dirty="0" smtClean="0">
              <a:effectLst/>
            </a:endParaRPr>
          </a:p>
          <a:p>
            <a:endParaRPr lang="en-US" sz="2800" dirty="0"/>
          </a:p>
        </p:txBody>
      </p:sp>
    </p:spTree>
    <p:extLst>
      <p:ext uri="{BB962C8B-B14F-4D97-AF65-F5344CB8AC3E}">
        <p14:creationId xmlns:p14="http://schemas.microsoft.com/office/powerpoint/2010/main" val="25092126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Watch Your Focus</a:t>
            </a:r>
            <a:endParaRPr lang="en-US" dirty="0"/>
          </a:p>
        </p:txBody>
      </p:sp>
      <p:sp>
        <p:nvSpPr>
          <p:cNvPr id="3" name="Content Placeholder 2"/>
          <p:cNvSpPr>
            <a:spLocks noGrp="1"/>
          </p:cNvSpPr>
          <p:nvPr>
            <p:ph idx="1"/>
          </p:nvPr>
        </p:nvSpPr>
        <p:spPr>
          <a:xfrm>
            <a:off x="304800" y="1524000"/>
            <a:ext cx="7619999" cy="4724400"/>
          </a:xfrm>
        </p:spPr>
        <p:txBody>
          <a:bodyPr>
            <a:noAutofit/>
          </a:bodyPr>
          <a:lstStyle/>
          <a:p>
            <a:r>
              <a:rPr lang="en-US" sz="2400" dirty="0"/>
              <a:t>S</a:t>
            </a:r>
            <a:r>
              <a:rPr lang="en-US" sz="2400" dirty="0" smtClean="0">
                <a:effectLst/>
              </a:rPr>
              <a:t>criptures with the verb “watch”—important scriptures that are often misunderstood, ignored and neglected.</a:t>
            </a:r>
          </a:p>
          <a:p>
            <a:r>
              <a:rPr lang="en-US" sz="2400" b="1" dirty="0" smtClean="0">
                <a:effectLst/>
              </a:rPr>
              <a:t>Jesus' Warns to "Watch“ Just What Do You Think He Means? </a:t>
            </a:r>
            <a:r>
              <a:rPr lang="en-US" sz="2400" dirty="0" smtClean="0">
                <a:effectLst/>
              </a:rPr>
              <a:t>Jesus then urged His disciples </a:t>
            </a:r>
          </a:p>
          <a:p>
            <a:r>
              <a:rPr lang="en-US" sz="2400" b="1" dirty="0" smtClean="0">
                <a:effectLst/>
              </a:rPr>
              <a:t>Matthew 24:42-43-</a:t>
            </a:r>
            <a:r>
              <a:rPr lang="en-US" sz="2400" dirty="0" smtClean="0">
                <a:effectLst/>
              </a:rPr>
              <a:t>42 Watch therefore: for you know not what hour your Lord does come. 43 But know this, that if the manager of the house had known in what watch the thief would come, he would have watched, and would not have suffered his house to be broken up. (AKJV)</a:t>
            </a:r>
            <a:br>
              <a:rPr lang="en-US" sz="2400" dirty="0" smtClean="0">
                <a:effectLst/>
              </a:rPr>
            </a:br>
            <a:r>
              <a:rPr lang="en-US" sz="2400" dirty="0" smtClean="0">
                <a:effectLst/>
              </a:rPr>
              <a:t>How important is it that we “watch”? </a:t>
            </a:r>
            <a:endParaRPr lang="en-US" sz="2400" dirty="0"/>
          </a:p>
        </p:txBody>
      </p:sp>
    </p:spTree>
    <p:extLst>
      <p:ext uri="{BB962C8B-B14F-4D97-AF65-F5344CB8AC3E}">
        <p14:creationId xmlns:p14="http://schemas.microsoft.com/office/powerpoint/2010/main" val="3115124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6347713" cy="1320800"/>
          </a:xfrm>
        </p:spPr>
        <p:txBody>
          <a:bodyPr/>
          <a:lstStyle/>
          <a:p>
            <a:r>
              <a:rPr lang="en-US" dirty="0" smtClean="0"/>
              <a:t>Watch Your Focus</a:t>
            </a:r>
            <a:endParaRPr lang="en-US" dirty="0"/>
          </a:p>
        </p:txBody>
      </p:sp>
      <p:sp>
        <p:nvSpPr>
          <p:cNvPr id="3" name="Content Placeholder 2"/>
          <p:cNvSpPr>
            <a:spLocks noGrp="1"/>
          </p:cNvSpPr>
          <p:nvPr>
            <p:ph idx="1"/>
          </p:nvPr>
        </p:nvSpPr>
        <p:spPr>
          <a:xfrm>
            <a:off x="609599" y="1447800"/>
            <a:ext cx="6347714" cy="4642773"/>
          </a:xfrm>
        </p:spPr>
        <p:txBody>
          <a:bodyPr>
            <a:normAutofit/>
          </a:bodyPr>
          <a:lstStyle/>
          <a:p>
            <a:r>
              <a:rPr lang="en-US" sz="3200" dirty="0" smtClean="0">
                <a:effectLst/>
              </a:rPr>
              <a:t>biblical command to watch is several times coupled with the command to </a:t>
            </a:r>
            <a:r>
              <a:rPr lang="en-US" sz="3200" i="1" dirty="0" smtClean="0">
                <a:effectLst/>
              </a:rPr>
              <a:t>pray.</a:t>
            </a:r>
            <a:r>
              <a:rPr lang="en-US" sz="3200" dirty="0" smtClean="0">
                <a:effectLst/>
              </a:rPr>
              <a:t> </a:t>
            </a:r>
          </a:p>
          <a:p>
            <a:r>
              <a:rPr lang="en-US" sz="3200" dirty="0" smtClean="0"/>
              <a:t>Watch as well as pray</a:t>
            </a:r>
            <a:endParaRPr lang="en-US" sz="3200" dirty="0" smtClean="0">
              <a:effectLst/>
            </a:endParaRPr>
          </a:p>
          <a:p>
            <a:r>
              <a:rPr lang="en-US" sz="3200" dirty="0" smtClean="0">
                <a:effectLst/>
              </a:rPr>
              <a:t>Is prayer important while we watch? Why</a:t>
            </a:r>
            <a:endParaRPr lang="en-US" sz="3200" dirty="0"/>
          </a:p>
        </p:txBody>
      </p:sp>
    </p:spTree>
    <p:extLst>
      <p:ext uri="{BB962C8B-B14F-4D97-AF65-F5344CB8AC3E}">
        <p14:creationId xmlns:p14="http://schemas.microsoft.com/office/powerpoint/2010/main" val="20300809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Watch Your Focus</a:t>
            </a:r>
            <a:endParaRPr lang="en-US" dirty="0"/>
          </a:p>
        </p:txBody>
      </p:sp>
      <p:sp>
        <p:nvSpPr>
          <p:cNvPr id="3" name="Content Placeholder 2"/>
          <p:cNvSpPr>
            <a:spLocks noGrp="1"/>
          </p:cNvSpPr>
          <p:nvPr>
            <p:ph idx="1"/>
          </p:nvPr>
        </p:nvSpPr>
        <p:spPr/>
        <p:txBody>
          <a:bodyPr/>
          <a:lstStyle/>
          <a:p>
            <a:r>
              <a:rPr lang="en-US" sz="3200" dirty="0" smtClean="0">
                <a:effectLst/>
              </a:rPr>
              <a:t>It is spiritual watching coupled with prayer that gives one the strength to survive temptations and difficult situations.</a:t>
            </a:r>
          </a:p>
          <a:p>
            <a:endParaRPr lang="en-US" dirty="0"/>
          </a:p>
        </p:txBody>
      </p:sp>
    </p:spTree>
    <p:extLst>
      <p:ext uri="{BB962C8B-B14F-4D97-AF65-F5344CB8AC3E}">
        <p14:creationId xmlns:p14="http://schemas.microsoft.com/office/powerpoint/2010/main" val="40516647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Watch Your Focus</a:t>
            </a:r>
            <a:endParaRPr lang="en-US" dirty="0"/>
          </a:p>
        </p:txBody>
      </p:sp>
      <p:sp>
        <p:nvSpPr>
          <p:cNvPr id="3" name="Content Placeholder 2"/>
          <p:cNvSpPr>
            <a:spLocks noGrp="1"/>
          </p:cNvSpPr>
          <p:nvPr>
            <p:ph idx="1"/>
          </p:nvPr>
        </p:nvSpPr>
        <p:spPr>
          <a:xfrm>
            <a:off x="457200" y="1600200"/>
            <a:ext cx="8229600" cy="5029200"/>
          </a:xfrm>
        </p:spPr>
        <p:txBody>
          <a:bodyPr>
            <a:noAutofit/>
          </a:bodyPr>
          <a:lstStyle/>
          <a:p>
            <a:r>
              <a:rPr lang="en-US" sz="3600" dirty="0" smtClean="0">
                <a:effectLst/>
              </a:rPr>
              <a:t>In Matthew 26:37-40</a:t>
            </a:r>
          </a:p>
          <a:p>
            <a:r>
              <a:rPr lang="en-US" sz="3600" dirty="0" smtClean="0">
                <a:effectLst/>
              </a:rPr>
              <a:t>37 And he took with him Peter and the two sons of Zebedee, and began to be sorrowful and very heavy. </a:t>
            </a:r>
          </a:p>
          <a:p>
            <a:r>
              <a:rPr lang="en-US" sz="3600" dirty="0" smtClean="0">
                <a:effectLst/>
              </a:rPr>
              <a:t>38 Then said he to them, My soul is exceeding sorrowful, even to death: tarry you here, and watch with me. </a:t>
            </a:r>
          </a:p>
        </p:txBody>
      </p:sp>
    </p:spTree>
    <p:extLst>
      <p:ext uri="{BB962C8B-B14F-4D97-AF65-F5344CB8AC3E}">
        <p14:creationId xmlns:p14="http://schemas.microsoft.com/office/powerpoint/2010/main" val="29806193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09598" y="2160590"/>
            <a:ext cx="7391401" cy="3880773"/>
          </a:xfrm>
        </p:spPr>
        <p:txBody>
          <a:bodyPr>
            <a:noAutofit/>
          </a:bodyPr>
          <a:lstStyle/>
          <a:p>
            <a:r>
              <a:rPr lang="en-US" sz="2400" dirty="0"/>
              <a:t>39 And he went a little farther, and fell on his face, and prayed, saying, O my Father, if it be possible, let this cup pass from me: nevertheless not as I will, but as you will. 40 And he comes to the disciples, and finds them asleep, and said to Peter, What, could you not watch with me one hour? (AKJV)</a:t>
            </a:r>
          </a:p>
          <a:p>
            <a:r>
              <a:rPr lang="en-US" sz="2400" dirty="0"/>
              <a:t>the meaning of “watch” is primarily </a:t>
            </a:r>
            <a:r>
              <a:rPr lang="en-US" sz="2400" i="1" dirty="0"/>
              <a:t>physical.</a:t>
            </a:r>
            <a:r>
              <a:rPr lang="en-US" sz="2400" dirty="0"/>
              <a:t> Jesus was chiding the disciples for not remaining awake during the hour preceding His arrest.</a:t>
            </a:r>
          </a:p>
          <a:p>
            <a:endParaRPr lang="en-US" sz="2400" dirty="0"/>
          </a:p>
        </p:txBody>
      </p:sp>
    </p:spTree>
    <p:extLst>
      <p:ext uri="{BB962C8B-B14F-4D97-AF65-F5344CB8AC3E}">
        <p14:creationId xmlns:p14="http://schemas.microsoft.com/office/powerpoint/2010/main" val="196702530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162</TotalTime>
  <Words>965</Words>
  <Application>Microsoft Office PowerPoint</Application>
  <PresentationFormat>On-screen Show (4:3)</PresentationFormat>
  <Paragraphs>67</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Trebuchet MS</vt:lpstr>
      <vt:lpstr>Wingdings 3</vt:lpstr>
      <vt:lpstr>Facet</vt:lpstr>
      <vt:lpstr>Watch Your Focus</vt:lpstr>
      <vt:lpstr>Watch Your Focus</vt:lpstr>
      <vt:lpstr>Watch Your Focus</vt:lpstr>
      <vt:lpstr>Watch Your Focus</vt:lpstr>
      <vt:lpstr>Watch Your Focus</vt:lpstr>
      <vt:lpstr>Watch Your Focus</vt:lpstr>
      <vt:lpstr>Watch Your Focus</vt:lpstr>
      <vt:lpstr>Watch Your Focus</vt:lpstr>
      <vt:lpstr>PowerPoint Presentation</vt:lpstr>
      <vt:lpstr>Watch Your Focus</vt:lpstr>
      <vt:lpstr>Watch Your Focus</vt:lpstr>
      <vt:lpstr>Watch Your Focus</vt:lpstr>
      <vt:lpstr>PowerPoint Presentation</vt:lpstr>
      <vt:lpstr>Watch Your Focus</vt:lpstr>
      <vt:lpstr>Watch Your Focus</vt:lpstr>
      <vt:lpstr>PowerPoint Presentation</vt:lpstr>
      <vt:lpstr>Watch Your Focus</vt:lpstr>
      <vt:lpstr>Watch Your Focus</vt:lpstr>
      <vt:lpstr>PowerPoint Presentation</vt:lpstr>
      <vt:lpstr>Watch Your Focus</vt:lpstr>
      <vt:lpstr>PowerPoint Presentation</vt:lpstr>
      <vt:lpstr>Watch Your Focus</vt:lpstr>
      <vt:lpstr>PowerPoint Presentation</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Watch Your Focus</dc:title>
  <dc:creator>vhanflstubbp</dc:creator>
  <cp:lastModifiedBy>AFCC</cp:lastModifiedBy>
  <cp:revision>9</cp:revision>
  <dcterms:created xsi:type="dcterms:W3CDTF">2015-12-08T17:37:25Z</dcterms:created>
  <dcterms:modified xsi:type="dcterms:W3CDTF">2016-01-07T01:21:13Z</dcterms:modified>
</cp:coreProperties>
</file>