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79" r:id="rId11"/>
    <p:sldId id="265" r:id="rId12"/>
    <p:sldId id="278" r:id="rId13"/>
    <p:sldId id="266" r:id="rId14"/>
    <p:sldId id="277" r:id="rId15"/>
    <p:sldId id="267" r:id="rId16"/>
    <p:sldId id="268" r:id="rId17"/>
    <p:sldId id="269" r:id="rId18"/>
    <p:sldId id="270" r:id="rId19"/>
    <p:sldId id="271" r:id="rId20"/>
    <p:sldId id="272" r:id="rId21"/>
    <p:sldId id="273" r:id="rId22"/>
    <p:sldId id="274" r:id="rId23"/>
    <p:sldId id="275" r:id="rId24"/>
    <p:sldId id="27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BD6F4D5-06CE-4677-B6C6-3E2AAD5CD336}" type="datetimeFigureOut">
              <a:rPr lang="en-US" smtClean="0"/>
              <a:t>11/16/2016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7E2BD7-1B30-4BB3-950C-8ECB69C73987}" type="slidenum">
              <a:rPr lang="en-US" smtClean="0"/>
              <a:t>‹#›</a:t>
            </a:fld>
            <a:endParaRPr lang="en-US"/>
          </a:p>
        </p:txBody>
      </p:sp>
    </p:spTree>
    <p:extLst>
      <p:ext uri="{BB962C8B-B14F-4D97-AF65-F5344CB8AC3E}">
        <p14:creationId xmlns:p14="http://schemas.microsoft.com/office/powerpoint/2010/main" val="4505549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5FE6D2D-55A5-4FE6-9050-8796A21624D9}" type="datetimeFigureOut">
              <a:rPr lang="en-US" smtClean="0"/>
              <a:t>11/16/2016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C4998-F091-4C53-A286-9F836EAD8E05}" type="slidenum">
              <a:rPr lang="en-US" smtClean="0"/>
              <a:t>‹#›</a:t>
            </a:fld>
            <a:endParaRPr lang="en-US" dirty="0"/>
          </a:p>
        </p:txBody>
      </p:sp>
    </p:spTree>
    <p:extLst>
      <p:ext uri="{BB962C8B-B14F-4D97-AF65-F5344CB8AC3E}">
        <p14:creationId xmlns:p14="http://schemas.microsoft.com/office/powerpoint/2010/main" val="1460558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E6D2D-55A5-4FE6-9050-8796A21624D9}" type="datetimeFigureOut">
              <a:rPr lang="en-US" smtClean="0"/>
              <a:t>11/16/2016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1C4998-F091-4C53-A286-9F836EAD8E05}" type="slidenum">
              <a:rPr lang="en-US" smtClean="0"/>
              <a:t>‹#›</a:t>
            </a:fld>
            <a:endParaRPr lang="en-US" dirty="0"/>
          </a:p>
        </p:txBody>
      </p:sp>
    </p:spTree>
    <p:extLst>
      <p:ext uri="{BB962C8B-B14F-4D97-AF65-F5344CB8AC3E}">
        <p14:creationId xmlns:p14="http://schemas.microsoft.com/office/powerpoint/2010/main" val="673786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FE6D2D-55A5-4FE6-9050-8796A21624D9}" type="datetimeFigureOut">
              <a:rPr lang="en-US" smtClean="0"/>
              <a:t>11/16/2016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C4998-F091-4C53-A286-9F836EAD8E05}" type="slidenum">
              <a:rPr lang="en-US" smtClean="0"/>
              <a:t>‹#›</a:t>
            </a:fld>
            <a:endParaRPr lang="en-US" dirty="0"/>
          </a:p>
        </p:txBody>
      </p:sp>
    </p:spTree>
    <p:extLst>
      <p:ext uri="{BB962C8B-B14F-4D97-AF65-F5344CB8AC3E}">
        <p14:creationId xmlns:p14="http://schemas.microsoft.com/office/powerpoint/2010/main" val="2085506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FE6D2D-55A5-4FE6-9050-8796A21624D9}" type="datetimeFigureOut">
              <a:rPr lang="en-US" smtClean="0"/>
              <a:t>11/16/2016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C4998-F091-4C53-A286-9F836EAD8E05}" type="slidenum">
              <a:rPr lang="en-US" smtClean="0"/>
              <a:t>‹#›</a:t>
            </a:fld>
            <a:endParaRPr lang="en-US" dirty="0"/>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928194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FE6D2D-55A5-4FE6-9050-8796A21624D9}" type="datetimeFigureOut">
              <a:rPr lang="en-US" smtClean="0"/>
              <a:t>11/16/2016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C4998-F091-4C53-A286-9F836EAD8E05}" type="slidenum">
              <a:rPr lang="en-US" smtClean="0"/>
              <a:t>‹#›</a:t>
            </a:fld>
            <a:endParaRPr lang="en-US" dirty="0"/>
          </a:p>
        </p:txBody>
      </p:sp>
    </p:spTree>
    <p:extLst>
      <p:ext uri="{BB962C8B-B14F-4D97-AF65-F5344CB8AC3E}">
        <p14:creationId xmlns:p14="http://schemas.microsoft.com/office/powerpoint/2010/main" val="1457930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5FE6D2D-55A5-4FE6-9050-8796A21624D9}" type="datetimeFigureOut">
              <a:rPr lang="en-US" smtClean="0"/>
              <a:t>11/16/2016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C4998-F091-4C53-A286-9F836EAD8E05}" type="slidenum">
              <a:rPr lang="en-US" smtClean="0"/>
              <a:t>‹#›</a:t>
            </a:fld>
            <a:endParaRPr lang="en-US" dirty="0"/>
          </a:p>
        </p:txBody>
      </p:sp>
    </p:spTree>
    <p:extLst>
      <p:ext uri="{BB962C8B-B14F-4D97-AF65-F5344CB8AC3E}">
        <p14:creationId xmlns:p14="http://schemas.microsoft.com/office/powerpoint/2010/main" val="1490733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5FE6D2D-55A5-4FE6-9050-8796A21624D9}" type="datetimeFigureOut">
              <a:rPr lang="en-US" smtClean="0"/>
              <a:t>11/16/2016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C4998-F091-4C53-A286-9F836EAD8E05}" type="slidenum">
              <a:rPr lang="en-US" smtClean="0"/>
              <a:t>‹#›</a:t>
            </a:fld>
            <a:endParaRPr lang="en-US" dirty="0"/>
          </a:p>
        </p:txBody>
      </p:sp>
    </p:spTree>
    <p:extLst>
      <p:ext uri="{BB962C8B-B14F-4D97-AF65-F5344CB8AC3E}">
        <p14:creationId xmlns:p14="http://schemas.microsoft.com/office/powerpoint/2010/main" val="1075973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FE6D2D-55A5-4FE6-9050-8796A21624D9}" type="datetimeFigureOut">
              <a:rPr lang="en-US" smtClean="0"/>
              <a:t>11/16/2016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C4998-F091-4C53-A286-9F836EAD8E05}" type="slidenum">
              <a:rPr lang="en-US" smtClean="0"/>
              <a:t>‹#›</a:t>
            </a:fld>
            <a:endParaRPr lang="en-US" dirty="0"/>
          </a:p>
        </p:txBody>
      </p:sp>
    </p:spTree>
    <p:extLst>
      <p:ext uri="{BB962C8B-B14F-4D97-AF65-F5344CB8AC3E}">
        <p14:creationId xmlns:p14="http://schemas.microsoft.com/office/powerpoint/2010/main" val="2417001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FE6D2D-55A5-4FE6-9050-8796A21624D9}" type="datetimeFigureOut">
              <a:rPr lang="en-US" smtClean="0"/>
              <a:t>11/16/2016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C4998-F091-4C53-A286-9F836EAD8E05}" type="slidenum">
              <a:rPr lang="en-US" smtClean="0"/>
              <a:t>‹#›</a:t>
            </a:fld>
            <a:endParaRPr lang="en-US" dirty="0"/>
          </a:p>
        </p:txBody>
      </p:sp>
    </p:spTree>
    <p:extLst>
      <p:ext uri="{BB962C8B-B14F-4D97-AF65-F5344CB8AC3E}">
        <p14:creationId xmlns:p14="http://schemas.microsoft.com/office/powerpoint/2010/main" val="109338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FE6D2D-55A5-4FE6-9050-8796A21624D9}" type="datetimeFigureOut">
              <a:rPr lang="en-US" smtClean="0"/>
              <a:t>11/16/2016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C4998-F091-4C53-A286-9F836EAD8E05}" type="slidenum">
              <a:rPr lang="en-US" smtClean="0"/>
              <a:t>‹#›</a:t>
            </a:fld>
            <a:endParaRPr lang="en-US" dirty="0"/>
          </a:p>
        </p:txBody>
      </p:sp>
    </p:spTree>
    <p:extLst>
      <p:ext uri="{BB962C8B-B14F-4D97-AF65-F5344CB8AC3E}">
        <p14:creationId xmlns:p14="http://schemas.microsoft.com/office/powerpoint/2010/main" val="3597807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FE6D2D-55A5-4FE6-9050-8796A21624D9}" type="datetimeFigureOut">
              <a:rPr lang="en-US" smtClean="0"/>
              <a:t>11/16/2016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A1C4998-F091-4C53-A286-9F836EAD8E05}" type="slidenum">
              <a:rPr lang="en-US" smtClean="0"/>
              <a:t>‹#›</a:t>
            </a:fld>
            <a:endParaRPr lang="en-US" dirty="0"/>
          </a:p>
        </p:txBody>
      </p:sp>
    </p:spTree>
    <p:extLst>
      <p:ext uri="{BB962C8B-B14F-4D97-AF65-F5344CB8AC3E}">
        <p14:creationId xmlns:p14="http://schemas.microsoft.com/office/powerpoint/2010/main" val="3033830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FE6D2D-55A5-4FE6-9050-8796A21624D9}" type="datetimeFigureOut">
              <a:rPr lang="en-US" smtClean="0"/>
              <a:t>11/16/2016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1C4998-F091-4C53-A286-9F836EAD8E05}" type="slidenum">
              <a:rPr lang="en-US" smtClean="0"/>
              <a:t>‹#›</a:t>
            </a:fld>
            <a:endParaRPr lang="en-US" dirty="0"/>
          </a:p>
        </p:txBody>
      </p:sp>
    </p:spTree>
    <p:extLst>
      <p:ext uri="{BB962C8B-B14F-4D97-AF65-F5344CB8AC3E}">
        <p14:creationId xmlns:p14="http://schemas.microsoft.com/office/powerpoint/2010/main" val="92079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FE6D2D-55A5-4FE6-9050-8796A21624D9}" type="datetimeFigureOut">
              <a:rPr lang="en-US" smtClean="0"/>
              <a:t>11/16/2016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A1C4998-F091-4C53-A286-9F836EAD8E05}" type="slidenum">
              <a:rPr lang="en-US" smtClean="0"/>
              <a:t>‹#›</a:t>
            </a:fld>
            <a:endParaRPr lang="en-US" dirty="0"/>
          </a:p>
        </p:txBody>
      </p:sp>
    </p:spTree>
    <p:extLst>
      <p:ext uri="{BB962C8B-B14F-4D97-AF65-F5344CB8AC3E}">
        <p14:creationId xmlns:p14="http://schemas.microsoft.com/office/powerpoint/2010/main" val="453179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C5FE6D2D-55A5-4FE6-9050-8796A21624D9}" type="datetimeFigureOut">
              <a:rPr lang="en-US" smtClean="0"/>
              <a:t>11/16/2016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EA1C4998-F091-4C53-A286-9F836EAD8E05}" type="slidenum">
              <a:rPr lang="en-US" smtClean="0"/>
              <a:t>‹#›</a:t>
            </a:fld>
            <a:endParaRPr lang="en-US" dirty="0"/>
          </a:p>
        </p:txBody>
      </p:sp>
    </p:spTree>
    <p:extLst>
      <p:ext uri="{BB962C8B-B14F-4D97-AF65-F5344CB8AC3E}">
        <p14:creationId xmlns:p14="http://schemas.microsoft.com/office/powerpoint/2010/main" val="2915135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5FE6D2D-55A5-4FE6-9050-8796A21624D9}" type="datetimeFigureOut">
              <a:rPr lang="en-US" smtClean="0"/>
              <a:t>11/16/2016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EA1C4998-F091-4C53-A286-9F836EAD8E05}" type="slidenum">
              <a:rPr lang="en-US" smtClean="0"/>
              <a:t>‹#›</a:t>
            </a:fld>
            <a:endParaRPr lang="en-US" dirty="0"/>
          </a:p>
        </p:txBody>
      </p:sp>
    </p:spTree>
    <p:extLst>
      <p:ext uri="{BB962C8B-B14F-4D97-AF65-F5344CB8AC3E}">
        <p14:creationId xmlns:p14="http://schemas.microsoft.com/office/powerpoint/2010/main" val="360387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C5FE6D2D-55A5-4FE6-9050-8796A21624D9}" type="datetimeFigureOut">
              <a:rPr lang="en-US" smtClean="0"/>
              <a:t>11/16/2016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EA1C4998-F091-4C53-A286-9F836EAD8E05}" type="slidenum">
              <a:rPr lang="en-US" smtClean="0"/>
              <a:t>‹#›</a:t>
            </a:fld>
            <a:endParaRPr lang="en-US" dirty="0"/>
          </a:p>
        </p:txBody>
      </p:sp>
    </p:spTree>
    <p:extLst>
      <p:ext uri="{BB962C8B-B14F-4D97-AF65-F5344CB8AC3E}">
        <p14:creationId xmlns:p14="http://schemas.microsoft.com/office/powerpoint/2010/main" val="377254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E6D2D-55A5-4FE6-9050-8796A21624D9}" type="datetimeFigureOut">
              <a:rPr lang="en-US" smtClean="0"/>
              <a:t>11/16/2016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1C4998-F091-4C53-A286-9F836EAD8E05}" type="slidenum">
              <a:rPr lang="en-US" smtClean="0"/>
              <a:t>‹#›</a:t>
            </a:fld>
            <a:endParaRPr lang="en-US" dirty="0"/>
          </a:p>
        </p:txBody>
      </p:sp>
    </p:spTree>
    <p:extLst>
      <p:ext uri="{BB962C8B-B14F-4D97-AF65-F5344CB8AC3E}">
        <p14:creationId xmlns:p14="http://schemas.microsoft.com/office/powerpoint/2010/main" val="1978094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5FE6D2D-55A5-4FE6-9050-8796A21624D9}" type="datetimeFigureOut">
              <a:rPr lang="en-US" smtClean="0"/>
              <a:t>11/16/2016</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EA1C4998-F091-4C53-A286-9F836EAD8E05}" type="slidenum">
              <a:rPr lang="en-US" smtClean="0"/>
              <a:t>‹#›</a:t>
            </a:fld>
            <a:endParaRPr lang="en-US" dirty="0"/>
          </a:p>
        </p:txBody>
      </p:sp>
    </p:spTree>
    <p:extLst>
      <p:ext uri="{BB962C8B-B14F-4D97-AF65-F5344CB8AC3E}">
        <p14:creationId xmlns:p14="http://schemas.microsoft.com/office/powerpoint/2010/main" val="2132349634"/>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7182610" cy="3329583"/>
          </a:xfrm>
        </p:spPr>
        <p:txBody>
          <a:bodyPr>
            <a:normAutofit fontScale="90000"/>
          </a:bodyPr>
          <a:lstStyle/>
          <a:p>
            <a:r>
              <a:rPr lang="en-US" dirty="0" smtClean="0"/>
              <a:t>How To Improve Your Love Life-Forgive</a:t>
            </a:r>
            <a:endParaRPr lang="en-US" dirty="0"/>
          </a:p>
        </p:txBody>
      </p:sp>
      <p:sp>
        <p:nvSpPr>
          <p:cNvPr id="3" name="Subtitle 2"/>
          <p:cNvSpPr>
            <a:spLocks noGrp="1"/>
          </p:cNvSpPr>
          <p:nvPr>
            <p:ph type="subTitle" idx="1"/>
          </p:nvPr>
        </p:nvSpPr>
        <p:spPr>
          <a:xfrm>
            <a:off x="381000" y="3634383"/>
            <a:ext cx="7820358" cy="1364338"/>
          </a:xfrm>
        </p:spPr>
        <p:txBody>
          <a:bodyPr>
            <a:normAutofit/>
          </a:bodyPr>
          <a:lstStyle/>
          <a:p>
            <a:r>
              <a:rPr lang="en-US" sz="3600" dirty="0" smtClean="0"/>
              <a:t>Love-keeps no record of  being wronged.  I Corin. 13:15</a:t>
            </a:r>
            <a:endParaRPr lang="en-US" sz="3600" dirty="0"/>
          </a:p>
        </p:txBody>
      </p:sp>
    </p:spTree>
    <p:extLst>
      <p:ext uri="{BB962C8B-B14F-4D97-AF65-F5344CB8AC3E}">
        <p14:creationId xmlns:p14="http://schemas.microsoft.com/office/powerpoint/2010/main" val="714593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Improve Your Love Life-Forgive</a:t>
            </a:r>
            <a:endParaRPr lang="en-US" dirty="0"/>
          </a:p>
        </p:txBody>
      </p:sp>
      <p:sp>
        <p:nvSpPr>
          <p:cNvPr id="3" name="Content Placeholder 2"/>
          <p:cNvSpPr>
            <a:spLocks noGrp="1"/>
          </p:cNvSpPr>
          <p:nvPr>
            <p:ph idx="1"/>
          </p:nvPr>
        </p:nvSpPr>
        <p:spPr>
          <a:xfrm>
            <a:off x="228600" y="2052925"/>
            <a:ext cx="8610600" cy="4805075"/>
          </a:xfrm>
        </p:spPr>
        <p:txBody>
          <a:bodyPr>
            <a:normAutofit/>
          </a:bodyPr>
          <a:lstStyle/>
          <a:p>
            <a:r>
              <a:rPr lang="en-US" sz="2400" dirty="0" smtClean="0"/>
              <a:t> </a:t>
            </a:r>
            <a:r>
              <a:rPr lang="en-US" sz="2400" dirty="0" smtClean="0"/>
              <a:t>(</a:t>
            </a:r>
            <a:r>
              <a:rPr lang="en-US" sz="2400" dirty="0"/>
              <a:t>And, in that present state of being "emotionally torn", you see no future need to "call back" the words because you screamed, </a:t>
            </a:r>
            <a:r>
              <a:rPr lang="en-US" sz="2400" b="1" dirty="0"/>
              <a:t>"I meant what I said</a:t>
            </a:r>
            <a:r>
              <a:rPr lang="en-US" sz="2400" b="1" dirty="0" smtClean="0"/>
              <a:t>!"</a:t>
            </a:r>
            <a:r>
              <a:rPr lang="en-US" sz="2400" dirty="0" smtClean="0"/>
              <a:t>). </a:t>
            </a:r>
          </a:p>
          <a:p>
            <a:r>
              <a:rPr lang="en-US" sz="2400" dirty="0"/>
              <a:t>W</a:t>
            </a:r>
            <a:r>
              <a:rPr lang="en-US" sz="2400" dirty="0" smtClean="0"/>
              <a:t>ords </a:t>
            </a:r>
            <a:r>
              <a:rPr lang="en-US" sz="2400" dirty="0"/>
              <a:t>of past-angry-moments" are locked on the pages of a document that can be distributed around the world. </a:t>
            </a:r>
          </a:p>
        </p:txBody>
      </p:sp>
    </p:spTree>
    <p:extLst>
      <p:ext uri="{BB962C8B-B14F-4D97-AF65-F5344CB8AC3E}">
        <p14:creationId xmlns:p14="http://schemas.microsoft.com/office/powerpoint/2010/main" val="2465052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Improve Your Love Life-Forgive</a:t>
            </a:r>
            <a:endParaRPr lang="en-US" dirty="0"/>
          </a:p>
        </p:txBody>
      </p:sp>
      <p:sp>
        <p:nvSpPr>
          <p:cNvPr id="3" name="Content Placeholder 2"/>
          <p:cNvSpPr>
            <a:spLocks noGrp="1"/>
          </p:cNvSpPr>
          <p:nvPr>
            <p:ph idx="1"/>
          </p:nvPr>
        </p:nvSpPr>
        <p:spPr>
          <a:xfrm>
            <a:off x="152400" y="2052925"/>
            <a:ext cx="8610600" cy="4576475"/>
          </a:xfrm>
        </p:spPr>
        <p:txBody>
          <a:bodyPr>
            <a:normAutofit/>
          </a:bodyPr>
          <a:lstStyle/>
          <a:p>
            <a:r>
              <a:rPr lang="en-US" sz="2400" dirty="0" smtClean="0"/>
              <a:t>If your words of forgiveness are </a:t>
            </a:r>
            <a:r>
              <a:rPr lang="en-US" sz="2400" dirty="0"/>
              <a:t>not motivated by and used with </a:t>
            </a:r>
            <a:r>
              <a:rPr lang="en-US" sz="2400" dirty="0" smtClean="0"/>
              <a:t>love, it means nothing</a:t>
            </a:r>
            <a:r>
              <a:rPr lang="en-US" sz="2400" dirty="0"/>
              <a:t> </a:t>
            </a:r>
            <a:r>
              <a:rPr lang="en-US" sz="2400" dirty="0" smtClean="0"/>
              <a:t>“non-existent</a:t>
            </a:r>
            <a:r>
              <a:rPr lang="en-US" sz="2400" dirty="0"/>
              <a:t>, a </a:t>
            </a:r>
            <a:r>
              <a:rPr lang="en-US" sz="2400" dirty="0" smtClean="0"/>
              <a:t>complete zero.“</a:t>
            </a:r>
          </a:p>
          <a:p>
            <a:r>
              <a:rPr lang="en-US" sz="2400" dirty="0" smtClean="0"/>
              <a:t>We must have the right motive and intent when we repent</a:t>
            </a:r>
            <a:r>
              <a:rPr lang="en-US" sz="2400" dirty="0" smtClean="0"/>
              <a:t>.</a:t>
            </a:r>
          </a:p>
        </p:txBody>
      </p:sp>
    </p:spTree>
    <p:extLst>
      <p:ext uri="{BB962C8B-B14F-4D97-AF65-F5344CB8AC3E}">
        <p14:creationId xmlns:p14="http://schemas.microsoft.com/office/powerpoint/2010/main" val="638320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Improve Your Love Life-Forgive</a:t>
            </a:r>
            <a:endParaRPr lang="en-US" dirty="0"/>
          </a:p>
        </p:txBody>
      </p:sp>
      <p:sp>
        <p:nvSpPr>
          <p:cNvPr id="3" name="Content Placeholder 2"/>
          <p:cNvSpPr>
            <a:spLocks noGrp="1"/>
          </p:cNvSpPr>
          <p:nvPr>
            <p:ph idx="1"/>
          </p:nvPr>
        </p:nvSpPr>
        <p:spPr>
          <a:xfrm>
            <a:off x="152400" y="2052925"/>
            <a:ext cx="8610600" cy="4576475"/>
          </a:xfrm>
        </p:spPr>
        <p:txBody>
          <a:bodyPr>
            <a:normAutofit/>
          </a:bodyPr>
          <a:lstStyle/>
          <a:p>
            <a:r>
              <a:rPr lang="en-US" sz="2400" dirty="0" smtClean="0"/>
              <a:t>“So that if, while you are offering </a:t>
            </a:r>
            <a:r>
              <a:rPr lang="en-US" sz="2400" b="1" dirty="0" smtClean="0"/>
              <a:t>your</a:t>
            </a:r>
            <a:r>
              <a:rPr lang="en-US" sz="2400" dirty="0" smtClean="0"/>
              <a:t> </a:t>
            </a:r>
            <a:r>
              <a:rPr lang="en-US" sz="2400" b="1" dirty="0" smtClean="0"/>
              <a:t>gift</a:t>
            </a:r>
            <a:r>
              <a:rPr lang="en-US" sz="2400" dirty="0" smtClean="0"/>
              <a:t> </a:t>
            </a:r>
            <a:r>
              <a:rPr lang="en-US" sz="2400" b="1" dirty="0" smtClean="0"/>
              <a:t>at</a:t>
            </a:r>
            <a:r>
              <a:rPr lang="en-US" sz="2400" dirty="0" smtClean="0"/>
              <a:t> </a:t>
            </a:r>
            <a:r>
              <a:rPr lang="en-US" sz="2400" b="1" dirty="0" smtClean="0"/>
              <a:t>the</a:t>
            </a:r>
            <a:r>
              <a:rPr lang="en-US" sz="2400" dirty="0" smtClean="0"/>
              <a:t> </a:t>
            </a:r>
            <a:r>
              <a:rPr lang="en-US" sz="2400" b="1" dirty="0" smtClean="0"/>
              <a:t>altar</a:t>
            </a:r>
            <a:r>
              <a:rPr lang="en-US" sz="2400" dirty="0" smtClean="0"/>
              <a:t>, you should remember that </a:t>
            </a:r>
            <a:r>
              <a:rPr lang="en-US" sz="2400" b="1" dirty="0" smtClean="0"/>
              <a:t>your</a:t>
            </a:r>
            <a:r>
              <a:rPr lang="en-US" sz="2400" dirty="0" smtClean="0"/>
              <a:t> brother has something against you, you must </a:t>
            </a:r>
            <a:r>
              <a:rPr lang="en-US" sz="2400" b="1" dirty="0" smtClean="0"/>
              <a:t>leave</a:t>
            </a:r>
            <a:r>
              <a:rPr lang="en-US" sz="2400" dirty="0" smtClean="0"/>
              <a:t> </a:t>
            </a:r>
            <a:r>
              <a:rPr lang="en-US" sz="2400" b="1" dirty="0" smtClean="0"/>
              <a:t>your</a:t>
            </a:r>
            <a:r>
              <a:rPr lang="en-US" sz="2400" dirty="0" smtClean="0"/>
              <a:t> </a:t>
            </a:r>
            <a:r>
              <a:rPr lang="en-US" sz="2400" b="1" dirty="0" smtClean="0"/>
              <a:t>gift</a:t>
            </a:r>
            <a:r>
              <a:rPr lang="en-US" sz="2400" dirty="0" smtClean="0"/>
              <a:t> </a:t>
            </a:r>
            <a:r>
              <a:rPr lang="en-US" sz="2400" b="1" dirty="0" smtClean="0"/>
              <a:t>the</a:t>
            </a:r>
            <a:r>
              <a:rPr lang="en-US" sz="2400" dirty="0" smtClean="0"/>
              <a:t>re before </a:t>
            </a:r>
            <a:r>
              <a:rPr lang="en-US" sz="2400" b="1" dirty="0" smtClean="0"/>
              <a:t>the</a:t>
            </a:r>
            <a:r>
              <a:rPr lang="en-US" sz="2400" dirty="0" smtClean="0"/>
              <a:t> </a:t>
            </a:r>
            <a:r>
              <a:rPr lang="en-US" sz="2400" b="1" dirty="0" smtClean="0"/>
              <a:t>altar</a:t>
            </a:r>
            <a:r>
              <a:rPr lang="en-US" sz="2400" dirty="0" smtClean="0"/>
              <a:t> and go away. Make </a:t>
            </a:r>
            <a:r>
              <a:rPr lang="en-US" sz="2400" b="1" dirty="0" smtClean="0"/>
              <a:t>your</a:t>
            </a:r>
            <a:r>
              <a:rPr lang="en-US" sz="2400" dirty="0" smtClean="0"/>
              <a:t> peace with </a:t>
            </a:r>
            <a:r>
              <a:rPr lang="en-US" sz="2400" b="1" dirty="0" smtClean="0"/>
              <a:t>your</a:t>
            </a:r>
            <a:r>
              <a:rPr lang="en-US" sz="2400" dirty="0" smtClean="0"/>
              <a:t> brother first, </a:t>
            </a:r>
            <a:r>
              <a:rPr lang="en-US" sz="2400" b="1" dirty="0" smtClean="0"/>
              <a:t>the</a:t>
            </a:r>
            <a:r>
              <a:rPr lang="en-US" sz="2400" dirty="0" smtClean="0"/>
              <a:t>n come and offer </a:t>
            </a:r>
            <a:r>
              <a:rPr lang="en-US" sz="2400" b="1" dirty="0" smtClean="0"/>
              <a:t>your</a:t>
            </a:r>
            <a:r>
              <a:rPr lang="en-US" sz="2400" dirty="0" smtClean="0"/>
              <a:t> </a:t>
            </a:r>
            <a:r>
              <a:rPr lang="en-US" sz="2400" b="1" dirty="0" smtClean="0"/>
              <a:t>gift</a:t>
            </a:r>
            <a:r>
              <a:rPr lang="en-US" sz="2400" dirty="0" smtClean="0"/>
              <a:t>.” Matt. 5:23-24 (J. B. Phillips)</a:t>
            </a:r>
            <a:endParaRPr lang="en-US" sz="2400" dirty="0"/>
          </a:p>
        </p:txBody>
      </p:sp>
    </p:spTree>
    <p:extLst>
      <p:ext uri="{BB962C8B-B14F-4D97-AF65-F5344CB8AC3E}">
        <p14:creationId xmlns:p14="http://schemas.microsoft.com/office/powerpoint/2010/main" val="8496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Improve Your Love Life-Forgive</a:t>
            </a:r>
            <a:endParaRPr lang="en-US" dirty="0"/>
          </a:p>
        </p:txBody>
      </p:sp>
      <p:sp>
        <p:nvSpPr>
          <p:cNvPr id="3" name="Content Placeholder 2"/>
          <p:cNvSpPr>
            <a:spLocks noGrp="1"/>
          </p:cNvSpPr>
          <p:nvPr>
            <p:ph idx="1"/>
          </p:nvPr>
        </p:nvSpPr>
        <p:spPr>
          <a:xfrm>
            <a:off x="228600" y="2052925"/>
            <a:ext cx="8686800" cy="4576475"/>
          </a:xfrm>
        </p:spPr>
        <p:txBody>
          <a:bodyPr>
            <a:noAutofit/>
          </a:bodyPr>
          <a:lstStyle/>
          <a:p>
            <a:pPr marL="0" indent="0">
              <a:buNone/>
            </a:pPr>
            <a:r>
              <a:rPr lang="en-US" sz="1800" b="1" dirty="0" smtClean="0"/>
              <a:t>Remember The </a:t>
            </a:r>
            <a:r>
              <a:rPr lang="en-US" sz="1800" b="1" dirty="0"/>
              <a:t>Characteristics of Love (1 Cor 13:4-7)</a:t>
            </a:r>
          </a:p>
          <a:p>
            <a:r>
              <a:rPr lang="en-US" dirty="0"/>
              <a:t> </a:t>
            </a:r>
            <a:r>
              <a:rPr lang="en-US" b="1" u="sng" dirty="0"/>
              <a:t>Love is patient </a:t>
            </a:r>
            <a:r>
              <a:rPr lang="en-US" i="1" dirty="0"/>
              <a:t>(macrothumeo) </a:t>
            </a:r>
            <a:r>
              <a:rPr lang="en-US" dirty="0"/>
              <a:t>= to be long-suffering, slow to anger, slow to punish. It is the quality of self-restraint in the face </a:t>
            </a:r>
            <a:r>
              <a:rPr lang="en-US" dirty="0" smtClean="0"/>
              <a:t>of provocation </a:t>
            </a:r>
            <a:r>
              <a:rPr lang="en-US" dirty="0"/>
              <a:t>which does not hastily retaliate. This shows how a loving person should behave when he or she is on the </a:t>
            </a:r>
            <a:r>
              <a:rPr lang="en-US" i="1" dirty="0" smtClean="0"/>
              <a:t>receiving </a:t>
            </a:r>
            <a:r>
              <a:rPr lang="en-US" dirty="0" smtClean="0"/>
              <a:t>end of offenses.</a:t>
            </a:r>
          </a:p>
          <a:p>
            <a:r>
              <a:rPr lang="en-US" dirty="0" smtClean="0"/>
              <a:t> </a:t>
            </a:r>
            <a:r>
              <a:rPr lang="en-US" b="1" u="sng" dirty="0"/>
              <a:t>Love is kind </a:t>
            </a:r>
            <a:r>
              <a:rPr lang="en-US" i="1" dirty="0"/>
              <a:t>(chresteuomai) </a:t>
            </a:r>
            <a:r>
              <a:rPr lang="en-US" dirty="0"/>
              <a:t>= to demonstrate grace and good nature; to </a:t>
            </a:r>
            <a:r>
              <a:rPr lang="en-US" dirty="0" smtClean="0"/>
              <a:t>do good. </a:t>
            </a:r>
            <a:r>
              <a:rPr lang="en-US" dirty="0"/>
              <a:t>This next quality shows us how </a:t>
            </a:r>
            <a:r>
              <a:rPr lang="en-US" dirty="0" smtClean="0"/>
              <a:t>a loving </a:t>
            </a:r>
            <a:r>
              <a:rPr lang="en-US" dirty="0"/>
              <a:t>person should behave with he or she is on the </a:t>
            </a:r>
            <a:r>
              <a:rPr lang="en-US" i="1" dirty="0"/>
              <a:t>giving </a:t>
            </a:r>
            <a:r>
              <a:rPr lang="en-US" dirty="0"/>
              <a:t>end of the relationship.</a:t>
            </a:r>
          </a:p>
          <a:p>
            <a:pPr marL="0" indent="0">
              <a:buNone/>
            </a:pPr>
            <a:r>
              <a:rPr lang="en-US" sz="1800" dirty="0" smtClean="0"/>
              <a:t> </a:t>
            </a:r>
            <a:endParaRPr lang="en-US" sz="1800" dirty="0"/>
          </a:p>
        </p:txBody>
      </p:sp>
    </p:spTree>
    <p:extLst>
      <p:ext uri="{BB962C8B-B14F-4D97-AF65-F5344CB8AC3E}">
        <p14:creationId xmlns:p14="http://schemas.microsoft.com/office/powerpoint/2010/main" val="32152718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Improve Your Love Life-Forgive</a:t>
            </a:r>
          </a:p>
        </p:txBody>
      </p:sp>
      <p:sp>
        <p:nvSpPr>
          <p:cNvPr id="3" name="Content Placeholder 2"/>
          <p:cNvSpPr>
            <a:spLocks noGrp="1"/>
          </p:cNvSpPr>
          <p:nvPr>
            <p:ph idx="1"/>
          </p:nvPr>
        </p:nvSpPr>
        <p:spPr>
          <a:xfrm>
            <a:off x="484710" y="1981200"/>
            <a:ext cx="8049690" cy="4267207"/>
          </a:xfrm>
        </p:spPr>
        <p:txBody>
          <a:bodyPr/>
          <a:lstStyle/>
          <a:p>
            <a:r>
              <a:rPr lang="en-US" sz="2400" dirty="0"/>
              <a:t> Is not jealous (</a:t>
            </a:r>
            <a:r>
              <a:rPr lang="en-US" sz="2400" dirty="0" err="1"/>
              <a:t>zeloo</a:t>
            </a:r>
            <a:r>
              <a:rPr lang="en-US" sz="2400" dirty="0"/>
              <a:t>) = to passionately covet for one's self the things which another person possesses; to burn with envy against another person. We might call this quality "selfish passion." </a:t>
            </a:r>
          </a:p>
          <a:p>
            <a:r>
              <a:rPr lang="en-US" sz="2400" dirty="0"/>
              <a:t>This kind of attitude is sometimes produced by a deep sense of personal inferiority. But the attitude produced by God's kind of love is one of contentment and joy.</a:t>
            </a:r>
          </a:p>
          <a:p>
            <a:endParaRPr lang="en-US" dirty="0"/>
          </a:p>
        </p:txBody>
      </p:sp>
    </p:spTree>
    <p:extLst>
      <p:ext uri="{BB962C8B-B14F-4D97-AF65-F5344CB8AC3E}">
        <p14:creationId xmlns:p14="http://schemas.microsoft.com/office/powerpoint/2010/main" val="4488703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055380" cy="1400530"/>
          </a:xfrm>
        </p:spPr>
        <p:txBody>
          <a:bodyPr>
            <a:normAutofit/>
          </a:bodyPr>
          <a:lstStyle/>
          <a:p>
            <a:r>
              <a:rPr lang="en-US" dirty="0" smtClean="0"/>
              <a:t>How To Improve Your Love Life-Forgive</a:t>
            </a:r>
            <a:endParaRPr lang="en-US" dirty="0"/>
          </a:p>
        </p:txBody>
      </p:sp>
      <p:sp>
        <p:nvSpPr>
          <p:cNvPr id="3" name="Content Placeholder 2"/>
          <p:cNvSpPr>
            <a:spLocks noGrp="1"/>
          </p:cNvSpPr>
          <p:nvPr>
            <p:ph idx="1"/>
          </p:nvPr>
        </p:nvSpPr>
        <p:spPr>
          <a:xfrm>
            <a:off x="228600" y="1752600"/>
            <a:ext cx="8534400" cy="4495807"/>
          </a:xfrm>
        </p:spPr>
        <p:txBody>
          <a:bodyPr>
            <a:normAutofit lnSpcReduction="10000"/>
          </a:bodyPr>
          <a:lstStyle/>
          <a:p>
            <a:r>
              <a:rPr lang="en-US" dirty="0" smtClean="0"/>
              <a:t> </a:t>
            </a:r>
            <a:r>
              <a:rPr lang="en-US" b="1" u="sng" dirty="0" smtClean="0"/>
              <a:t>Love does not brag </a:t>
            </a:r>
            <a:r>
              <a:rPr lang="en-US" i="1" dirty="0" smtClean="0"/>
              <a:t>(perpereuomai) </a:t>
            </a:r>
            <a:r>
              <a:rPr lang="en-US" dirty="0" smtClean="0"/>
              <a:t>= to boast about one's own greatness; to display one's self prominently. This kind of attitude is often produced by a sense of </a:t>
            </a:r>
            <a:r>
              <a:rPr lang="en-US" i="1" dirty="0" smtClean="0"/>
              <a:t>superiority </a:t>
            </a:r>
            <a:r>
              <a:rPr lang="en-US" dirty="0" smtClean="0"/>
              <a:t>over others, and it expresses itself through feelings of contempt or disregard for others. But God's kind of love would regard others with value and respect.</a:t>
            </a:r>
          </a:p>
          <a:p>
            <a:r>
              <a:rPr lang="en-US" b="1" u="sng" dirty="0" smtClean="0"/>
              <a:t>Is not arrogant </a:t>
            </a:r>
            <a:r>
              <a:rPr lang="en-US" i="1" dirty="0" smtClean="0"/>
              <a:t>(phusioo) </a:t>
            </a:r>
            <a:r>
              <a:rPr lang="en-US" dirty="0" smtClean="0"/>
              <a:t>= to be inflated, puffed up with pride, haughty. </a:t>
            </a:r>
          </a:p>
          <a:p>
            <a:r>
              <a:rPr lang="en-US" dirty="0" smtClean="0"/>
              <a:t>As </a:t>
            </a:r>
            <a:r>
              <a:rPr lang="en-US" dirty="0"/>
              <a:t>i</a:t>
            </a:r>
            <a:r>
              <a:rPr lang="en-US" dirty="0" smtClean="0"/>
              <a:t>n the previous phrase ("Love does not brag") Paul was describing the expression of an attitude of superiority, but here in this phrase Paul is describing the </a:t>
            </a:r>
            <a:r>
              <a:rPr lang="en-US" dirty="0"/>
              <a:t>inward attitude that produces those kinds of expressions</a:t>
            </a:r>
            <a:r>
              <a:rPr lang="en-US" dirty="0" smtClean="0"/>
              <a:t>.</a:t>
            </a:r>
          </a:p>
          <a:p>
            <a:r>
              <a:rPr lang="en-US" dirty="0" smtClean="0"/>
              <a:t>You may not say it, but that is what is going on in your heart, you have pride.</a:t>
            </a:r>
          </a:p>
          <a:p>
            <a:endParaRPr lang="en-US" dirty="0"/>
          </a:p>
        </p:txBody>
      </p:sp>
    </p:spTree>
    <p:extLst>
      <p:ext uri="{BB962C8B-B14F-4D97-AF65-F5344CB8AC3E}">
        <p14:creationId xmlns:p14="http://schemas.microsoft.com/office/powerpoint/2010/main" val="355986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Improve Your Love Life-Forgive</a:t>
            </a:r>
            <a:endParaRPr lang="en-US" dirty="0"/>
          </a:p>
        </p:txBody>
      </p:sp>
      <p:sp>
        <p:nvSpPr>
          <p:cNvPr id="3" name="Content Placeholder 2"/>
          <p:cNvSpPr>
            <a:spLocks noGrp="1"/>
          </p:cNvSpPr>
          <p:nvPr>
            <p:ph idx="1"/>
          </p:nvPr>
        </p:nvSpPr>
        <p:spPr>
          <a:xfrm>
            <a:off x="304800" y="1853248"/>
            <a:ext cx="8229600" cy="4395158"/>
          </a:xfrm>
        </p:spPr>
        <p:txBody>
          <a:bodyPr>
            <a:normAutofit lnSpcReduction="10000"/>
          </a:bodyPr>
          <a:lstStyle/>
          <a:p>
            <a:r>
              <a:rPr lang="en-US" sz="2800" b="1" u="sng" dirty="0"/>
              <a:t>Does not act unbecomingly </a:t>
            </a:r>
            <a:r>
              <a:rPr lang="en-US" sz="2800" i="1" dirty="0"/>
              <a:t>(aschemoneo) </a:t>
            </a:r>
            <a:r>
              <a:rPr lang="en-US" sz="2800" dirty="0"/>
              <a:t>= to act in an inappropriate or unseemly manner. </a:t>
            </a:r>
          </a:p>
          <a:p>
            <a:r>
              <a:rPr lang="en-US" sz="2800" dirty="0" smtClean="0"/>
              <a:t>This describes </a:t>
            </a:r>
            <a:r>
              <a:rPr lang="en-US" sz="2800" dirty="0"/>
              <a:t>the less presentable members of the body which we keep covered from </a:t>
            </a:r>
            <a:r>
              <a:rPr lang="en-US" sz="2800" dirty="0" smtClean="0"/>
              <a:t>view. Here </a:t>
            </a:r>
            <a:r>
              <a:rPr lang="en-US" sz="2800" dirty="0"/>
              <a:t>this verb means that we are to treat others with appropriate deference and to behave in ways that will not offend </a:t>
            </a:r>
            <a:r>
              <a:rPr lang="en-US" sz="2800" dirty="0" smtClean="0"/>
              <a:t>another person's </a:t>
            </a:r>
            <a:r>
              <a:rPr lang="en-US" sz="2800" dirty="0"/>
              <a:t>sense of </a:t>
            </a:r>
            <a:r>
              <a:rPr lang="en-US" sz="2800" dirty="0" smtClean="0"/>
              <a:t>decency.</a:t>
            </a:r>
            <a:endParaRPr lang="en-US" sz="2800" dirty="0"/>
          </a:p>
          <a:p>
            <a:pPr marL="0" indent="0">
              <a:buNone/>
            </a:pPr>
            <a:r>
              <a:rPr lang="en-US" dirty="0"/>
              <a:t> </a:t>
            </a:r>
          </a:p>
        </p:txBody>
      </p:sp>
    </p:spTree>
    <p:extLst>
      <p:ext uri="{BB962C8B-B14F-4D97-AF65-F5344CB8AC3E}">
        <p14:creationId xmlns:p14="http://schemas.microsoft.com/office/powerpoint/2010/main" val="1279812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Improve Your Love Life-Forgive</a:t>
            </a:r>
            <a:endParaRPr lang="en-US" dirty="0"/>
          </a:p>
        </p:txBody>
      </p:sp>
      <p:sp>
        <p:nvSpPr>
          <p:cNvPr id="3" name="Content Placeholder 2"/>
          <p:cNvSpPr>
            <a:spLocks noGrp="1"/>
          </p:cNvSpPr>
          <p:nvPr>
            <p:ph idx="1"/>
          </p:nvPr>
        </p:nvSpPr>
        <p:spPr/>
        <p:txBody>
          <a:bodyPr/>
          <a:lstStyle/>
          <a:p>
            <a:r>
              <a:rPr lang="en-US" b="1" u="sng" dirty="0"/>
              <a:t>It does not seek its own </a:t>
            </a:r>
            <a:r>
              <a:rPr lang="en-US" i="1" dirty="0"/>
              <a:t>(zeteo) </a:t>
            </a:r>
            <a:r>
              <a:rPr lang="en-US" dirty="0"/>
              <a:t>= to seek one's own interests as the primary concern. </a:t>
            </a:r>
            <a:endParaRPr lang="en-US" dirty="0" smtClean="0"/>
          </a:p>
          <a:p>
            <a:r>
              <a:rPr lang="en-US" dirty="0" smtClean="0"/>
              <a:t>Paul </a:t>
            </a:r>
            <a:r>
              <a:rPr lang="en-US" dirty="0"/>
              <a:t>used this same term when he </a:t>
            </a:r>
            <a:r>
              <a:rPr lang="en-US" dirty="0" smtClean="0"/>
              <a:t>made a </a:t>
            </a:r>
            <a:r>
              <a:rPr lang="en-US" dirty="0"/>
              <a:t>similar statement in 1 Cor 10:24 -- "Let no one seek his own, but the good of his neighbor</a:t>
            </a:r>
            <a:r>
              <a:rPr lang="en-US" dirty="0" smtClean="0"/>
              <a:t>.“</a:t>
            </a:r>
          </a:p>
          <a:p>
            <a:r>
              <a:rPr lang="en-US" dirty="0" smtClean="0"/>
              <a:t>This is what we should seek, </a:t>
            </a:r>
            <a:r>
              <a:rPr lang="en-US" dirty="0"/>
              <a:t>rather than </a:t>
            </a:r>
            <a:r>
              <a:rPr lang="en-US" dirty="0" smtClean="0"/>
              <a:t>our </a:t>
            </a:r>
            <a:r>
              <a:rPr lang="en-US" dirty="0"/>
              <a:t>own interests.</a:t>
            </a:r>
          </a:p>
        </p:txBody>
      </p:sp>
    </p:spTree>
    <p:extLst>
      <p:ext uri="{BB962C8B-B14F-4D97-AF65-F5344CB8AC3E}">
        <p14:creationId xmlns:p14="http://schemas.microsoft.com/office/powerpoint/2010/main" val="3167127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5169"/>
            <a:ext cx="7055380" cy="1400530"/>
          </a:xfrm>
        </p:spPr>
        <p:txBody>
          <a:bodyPr>
            <a:normAutofit/>
          </a:bodyPr>
          <a:lstStyle/>
          <a:p>
            <a:r>
              <a:rPr lang="en-US" dirty="0" smtClean="0"/>
              <a:t>How To Improve Your Love Life-Forgive</a:t>
            </a:r>
            <a:endParaRPr lang="en-US" dirty="0"/>
          </a:p>
        </p:txBody>
      </p:sp>
      <p:sp>
        <p:nvSpPr>
          <p:cNvPr id="3" name="Content Placeholder 2"/>
          <p:cNvSpPr>
            <a:spLocks noGrp="1"/>
          </p:cNvSpPr>
          <p:nvPr>
            <p:ph idx="1"/>
          </p:nvPr>
        </p:nvSpPr>
        <p:spPr>
          <a:xfrm>
            <a:off x="152400" y="1435699"/>
            <a:ext cx="8610600" cy="4812708"/>
          </a:xfrm>
        </p:spPr>
        <p:txBody>
          <a:bodyPr>
            <a:noAutofit/>
          </a:bodyPr>
          <a:lstStyle/>
          <a:p>
            <a:r>
              <a:rPr lang="en-US" sz="2400" b="1" u="sng" dirty="0"/>
              <a:t>Is not provoked </a:t>
            </a:r>
            <a:r>
              <a:rPr lang="en-US" sz="2400" i="1" dirty="0"/>
              <a:t>(paroxuno) </a:t>
            </a:r>
            <a:r>
              <a:rPr lang="en-US" sz="2400" dirty="0"/>
              <a:t>= not to be easily irritated or goaded into anger and indignation; is not prone to violent outbursts </a:t>
            </a:r>
            <a:r>
              <a:rPr lang="en-US" sz="2400" dirty="0" smtClean="0"/>
              <a:t>or rage</a:t>
            </a:r>
            <a:r>
              <a:rPr lang="en-US" sz="2400" dirty="0"/>
              <a:t>.</a:t>
            </a:r>
          </a:p>
          <a:p>
            <a:r>
              <a:rPr lang="en-US" sz="2400" b="1" u="sng" dirty="0"/>
              <a:t> Does not take into account a wrong suffered</a:t>
            </a:r>
            <a:r>
              <a:rPr lang="en-US" sz="2400" dirty="0"/>
              <a:t> </a:t>
            </a:r>
            <a:r>
              <a:rPr lang="en-US" sz="2400" i="1" dirty="0"/>
              <a:t>(logizomai) </a:t>
            </a:r>
            <a:r>
              <a:rPr lang="en-US" sz="2400" dirty="0"/>
              <a:t>= to keep a record of offenses. </a:t>
            </a:r>
            <a:endParaRPr lang="en-US" sz="2400" dirty="0" smtClean="0"/>
          </a:p>
          <a:p>
            <a:r>
              <a:rPr lang="en-US" sz="2400" dirty="0" smtClean="0"/>
              <a:t>This </a:t>
            </a:r>
            <a:r>
              <a:rPr lang="en-US" sz="2400" dirty="0"/>
              <a:t>term was actually an accounting </a:t>
            </a:r>
            <a:r>
              <a:rPr lang="en-US" sz="2400" dirty="0" smtClean="0"/>
              <a:t>or bookkeeping </a:t>
            </a:r>
            <a:r>
              <a:rPr lang="en-US" sz="2400" dirty="0"/>
              <a:t>term, so it has the idea of keeping a detailed history or inventory of wrongs -- who did what to whom, and </a:t>
            </a:r>
            <a:r>
              <a:rPr lang="en-US" sz="2400" dirty="0" smtClean="0"/>
              <a:t>when and </a:t>
            </a:r>
            <a:r>
              <a:rPr lang="en-US" sz="2400" dirty="0"/>
              <a:t>how. </a:t>
            </a:r>
            <a:endParaRPr lang="en-US" sz="2400" dirty="0" smtClean="0"/>
          </a:p>
          <a:p>
            <a:r>
              <a:rPr lang="en-US" sz="2400" dirty="0" smtClean="0"/>
              <a:t>Not </a:t>
            </a:r>
            <a:r>
              <a:rPr lang="en-US" sz="2400" dirty="0"/>
              <a:t>to keep such a record means that we will have short memories of wrongs that were committed against us, </a:t>
            </a:r>
            <a:r>
              <a:rPr lang="en-US" sz="2400" dirty="0" smtClean="0"/>
              <a:t>and </a:t>
            </a:r>
            <a:r>
              <a:rPr lang="en-US" sz="2400" b="1" dirty="0" smtClean="0"/>
              <a:t>this </a:t>
            </a:r>
            <a:r>
              <a:rPr lang="en-US" sz="2400" b="1" dirty="0"/>
              <a:t>can only be accomplished by practicing true forgiveness</a:t>
            </a:r>
            <a:r>
              <a:rPr lang="en-US" sz="2400" b="1" dirty="0" smtClean="0"/>
              <a:t>.</a:t>
            </a:r>
            <a:endParaRPr lang="en-US" sz="2400" b="1" dirty="0"/>
          </a:p>
        </p:txBody>
      </p:sp>
    </p:spTree>
    <p:extLst>
      <p:ext uri="{BB962C8B-B14F-4D97-AF65-F5344CB8AC3E}">
        <p14:creationId xmlns:p14="http://schemas.microsoft.com/office/powerpoint/2010/main" val="27091465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055380" cy="1400530"/>
          </a:xfrm>
        </p:spPr>
        <p:txBody>
          <a:bodyPr>
            <a:normAutofit/>
          </a:bodyPr>
          <a:lstStyle/>
          <a:p>
            <a:r>
              <a:rPr lang="en-US" dirty="0" smtClean="0"/>
              <a:t>How To Improve Your Love Life-Forgive</a:t>
            </a:r>
            <a:endParaRPr lang="en-US" dirty="0"/>
          </a:p>
        </p:txBody>
      </p:sp>
      <p:sp>
        <p:nvSpPr>
          <p:cNvPr id="3" name="Content Placeholder 2"/>
          <p:cNvSpPr>
            <a:spLocks noGrp="1"/>
          </p:cNvSpPr>
          <p:nvPr>
            <p:ph idx="1"/>
          </p:nvPr>
        </p:nvSpPr>
        <p:spPr>
          <a:xfrm>
            <a:off x="228600" y="1676400"/>
            <a:ext cx="8305800" cy="4395159"/>
          </a:xfrm>
        </p:spPr>
        <p:txBody>
          <a:bodyPr>
            <a:normAutofit fontScale="92500"/>
          </a:bodyPr>
          <a:lstStyle/>
          <a:p>
            <a:pPr marL="0" indent="0">
              <a:buNone/>
            </a:pPr>
            <a:r>
              <a:rPr lang="en-US" dirty="0" smtClean="0"/>
              <a:t> </a:t>
            </a:r>
            <a:r>
              <a:rPr lang="en-US" sz="2400" b="1" dirty="0" smtClean="0"/>
              <a:t>When we truly forgive in the spirit of love</a:t>
            </a:r>
          </a:p>
          <a:p>
            <a:r>
              <a:rPr lang="en-US" sz="2400" b="1" u="sng" dirty="0" smtClean="0"/>
              <a:t>We </a:t>
            </a:r>
            <a:r>
              <a:rPr lang="en-US" sz="2400" b="1" u="sng" dirty="0"/>
              <a:t>d</a:t>
            </a:r>
            <a:r>
              <a:rPr lang="en-US" sz="2400" b="1" u="sng" dirty="0" smtClean="0"/>
              <a:t>o not rejoice in unrighteousness </a:t>
            </a:r>
            <a:r>
              <a:rPr lang="en-US" sz="2400" i="1" dirty="0" smtClean="0"/>
              <a:t>(chairo) </a:t>
            </a:r>
            <a:r>
              <a:rPr lang="en-US" sz="2400" dirty="0" smtClean="0"/>
              <a:t>= to be glad or to take pleasure in injustice or what is wrong.</a:t>
            </a:r>
          </a:p>
          <a:p>
            <a:r>
              <a:rPr lang="en-US" sz="2400" dirty="0" smtClean="0"/>
              <a:t> But rejoices with the truth = to be glad or take pleasure in what is true and right.</a:t>
            </a:r>
          </a:p>
          <a:p>
            <a:r>
              <a:rPr lang="en-US" sz="2400" b="1" u="sng" dirty="0" smtClean="0"/>
              <a:t> Bears all things </a:t>
            </a:r>
            <a:r>
              <a:rPr lang="en-US" sz="2400" i="1" dirty="0" smtClean="0"/>
              <a:t>(stego) </a:t>
            </a:r>
            <a:r>
              <a:rPr lang="en-US" sz="2400" dirty="0" smtClean="0"/>
              <a:t>= This Greek verb is related to the noun </a:t>
            </a:r>
            <a:r>
              <a:rPr lang="en-US" sz="2400" i="1" dirty="0" smtClean="0"/>
              <a:t>stege </a:t>
            </a:r>
            <a:r>
              <a:rPr lang="en-US" sz="2400" dirty="0" smtClean="0"/>
              <a:t>("roof"), so the verb means to cover </a:t>
            </a:r>
            <a:r>
              <a:rPr lang="en-US" sz="2400" dirty="0"/>
              <a:t>or protect. </a:t>
            </a:r>
            <a:r>
              <a:rPr lang="en-US" sz="2400" dirty="0" smtClean="0"/>
              <a:t>Love keeps </a:t>
            </a:r>
            <a:r>
              <a:rPr lang="en-US" sz="2400" dirty="0"/>
              <a:t>out resentment as the roof keeps out the rain. This means that in our interpersonal relationships there is a willingness </a:t>
            </a:r>
            <a:r>
              <a:rPr lang="en-US" sz="2400" dirty="0" smtClean="0"/>
              <a:t>to conceal </a:t>
            </a:r>
            <a:r>
              <a:rPr lang="en-US" sz="2400" dirty="0"/>
              <a:t>or bear with the faults of others.</a:t>
            </a:r>
          </a:p>
          <a:p>
            <a:endParaRPr lang="en-US" dirty="0"/>
          </a:p>
        </p:txBody>
      </p:sp>
    </p:spTree>
    <p:extLst>
      <p:ext uri="{BB962C8B-B14F-4D97-AF65-F5344CB8AC3E}">
        <p14:creationId xmlns:p14="http://schemas.microsoft.com/office/powerpoint/2010/main" val="2135776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055380" cy="1400530"/>
          </a:xfrm>
        </p:spPr>
        <p:txBody>
          <a:bodyPr>
            <a:normAutofit/>
          </a:bodyPr>
          <a:lstStyle/>
          <a:p>
            <a:r>
              <a:rPr lang="en-US" dirty="0" smtClean="0"/>
              <a:t>How To Improve Your Love Life-Forgive</a:t>
            </a:r>
            <a:endParaRPr lang="en-US" dirty="0"/>
          </a:p>
        </p:txBody>
      </p:sp>
      <p:sp>
        <p:nvSpPr>
          <p:cNvPr id="3" name="Content Placeholder 2"/>
          <p:cNvSpPr>
            <a:spLocks noGrp="1"/>
          </p:cNvSpPr>
          <p:nvPr>
            <p:ph idx="1"/>
          </p:nvPr>
        </p:nvSpPr>
        <p:spPr>
          <a:xfrm>
            <a:off x="228600" y="1566998"/>
            <a:ext cx="8686800" cy="4242752"/>
          </a:xfrm>
        </p:spPr>
        <p:txBody>
          <a:bodyPr>
            <a:normAutofit lnSpcReduction="10000"/>
          </a:bodyPr>
          <a:lstStyle/>
          <a:p>
            <a:pPr marL="0" indent="0">
              <a:buNone/>
            </a:pPr>
            <a:r>
              <a:rPr lang="en-US" sz="4800" baseline="30000" dirty="0" smtClean="0"/>
              <a:t>Love</a:t>
            </a:r>
            <a:endParaRPr lang="en-US" sz="4800" baseline="30000" dirty="0"/>
          </a:p>
          <a:p>
            <a:r>
              <a:rPr lang="en-US" sz="2800" dirty="0" smtClean="0"/>
              <a:t>does not act unbecomingly; it does not seek its own, is not provoked, does not take into account a wrong </a:t>
            </a:r>
            <a:r>
              <a:rPr lang="en-US" sz="2800" i="1" dirty="0" smtClean="0"/>
              <a:t>suffered</a:t>
            </a:r>
            <a:r>
              <a:rPr lang="en-US" sz="2800" dirty="0" smtClean="0"/>
              <a:t>, I Corin. 13:5</a:t>
            </a:r>
          </a:p>
          <a:p>
            <a:r>
              <a:rPr lang="en-US" sz="2800" dirty="0" smtClean="0"/>
              <a:t>"</a:t>
            </a:r>
            <a:r>
              <a:rPr lang="en-US" sz="2800" dirty="0"/>
              <a:t>Knowledge makes </a:t>
            </a:r>
            <a:r>
              <a:rPr lang="en-US" sz="2800" dirty="0" smtClean="0"/>
              <a:t>arrogant, but </a:t>
            </a:r>
            <a:r>
              <a:rPr lang="en-US" sz="2800" dirty="0"/>
              <a:t>love edifies" (1 Cor 8:1</a:t>
            </a:r>
            <a:r>
              <a:rPr lang="en-US" sz="2800" dirty="0" smtClean="0"/>
              <a:t>). </a:t>
            </a:r>
          </a:p>
          <a:p>
            <a:r>
              <a:rPr lang="en-US" sz="2800" dirty="0" smtClean="0"/>
              <a:t>The </a:t>
            </a:r>
            <a:r>
              <a:rPr lang="en-US" sz="2800" dirty="0"/>
              <a:t>greatest spiritual gifts are worthless unless they </a:t>
            </a:r>
            <a:r>
              <a:rPr lang="en-US" sz="2800" dirty="0" smtClean="0"/>
              <a:t>are used </a:t>
            </a:r>
            <a:r>
              <a:rPr lang="en-US" sz="2800" dirty="0"/>
              <a:t>with Christian love.</a:t>
            </a:r>
          </a:p>
          <a:p>
            <a:r>
              <a:rPr lang="en-US" sz="2800" dirty="0" smtClean="0"/>
              <a:t>Forgiveness without love is in error.</a:t>
            </a:r>
          </a:p>
          <a:p>
            <a:endParaRPr lang="en-US" sz="2800" dirty="0"/>
          </a:p>
        </p:txBody>
      </p:sp>
    </p:spTree>
    <p:extLst>
      <p:ext uri="{BB962C8B-B14F-4D97-AF65-F5344CB8AC3E}">
        <p14:creationId xmlns:p14="http://schemas.microsoft.com/office/powerpoint/2010/main" val="32860608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055380" cy="1400530"/>
          </a:xfrm>
        </p:spPr>
        <p:txBody>
          <a:bodyPr>
            <a:normAutofit/>
          </a:bodyPr>
          <a:lstStyle/>
          <a:p>
            <a:r>
              <a:rPr lang="en-US" dirty="0" smtClean="0"/>
              <a:t>How To Improve Your Love Life-Forgive</a:t>
            </a:r>
            <a:endParaRPr lang="en-US" dirty="0"/>
          </a:p>
        </p:txBody>
      </p:sp>
      <p:sp>
        <p:nvSpPr>
          <p:cNvPr id="3" name="Content Placeholder 2"/>
          <p:cNvSpPr>
            <a:spLocks noGrp="1"/>
          </p:cNvSpPr>
          <p:nvPr>
            <p:ph idx="1"/>
          </p:nvPr>
        </p:nvSpPr>
        <p:spPr>
          <a:xfrm>
            <a:off x="152400" y="1447800"/>
            <a:ext cx="8763000" cy="4800607"/>
          </a:xfrm>
        </p:spPr>
        <p:txBody>
          <a:bodyPr>
            <a:normAutofit/>
          </a:bodyPr>
          <a:lstStyle/>
          <a:p>
            <a:r>
              <a:rPr lang="en-US" b="1" u="sng" dirty="0"/>
              <a:t>Believes all things </a:t>
            </a:r>
            <a:r>
              <a:rPr lang="en-US" i="1" dirty="0"/>
              <a:t>(pisteuo) </a:t>
            </a:r>
            <a:r>
              <a:rPr lang="en-US" dirty="0"/>
              <a:t>= to place one's faith or trust in the fact that God is in control of all things. Love is able to trust </a:t>
            </a:r>
            <a:r>
              <a:rPr lang="en-US" dirty="0" smtClean="0"/>
              <a:t>that the </a:t>
            </a:r>
            <a:r>
              <a:rPr lang="en-US" dirty="0"/>
              <a:t>unexplained things in a relationship may have a positive explanation. </a:t>
            </a:r>
            <a:endParaRPr lang="en-US" dirty="0" smtClean="0"/>
          </a:p>
          <a:p>
            <a:r>
              <a:rPr lang="en-US" dirty="0" smtClean="0"/>
              <a:t>It does not </a:t>
            </a:r>
            <a:r>
              <a:rPr lang="en-US" dirty="0"/>
              <a:t>mean that a loving person is always </a:t>
            </a:r>
            <a:r>
              <a:rPr lang="en-US" dirty="0" smtClean="0"/>
              <a:t>gullible or </a:t>
            </a:r>
            <a:r>
              <a:rPr lang="en-US" dirty="0"/>
              <a:t>that he should believe things that are obviously false. </a:t>
            </a:r>
            <a:endParaRPr lang="en-US" dirty="0" smtClean="0"/>
          </a:p>
          <a:p>
            <a:r>
              <a:rPr lang="en-US" dirty="0" smtClean="0"/>
              <a:t>It </a:t>
            </a:r>
            <a:r>
              <a:rPr lang="en-US" dirty="0"/>
              <a:t>must mean that in interpersonal relationships the loving </a:t>
            </a:r>
            <a:r>
              <a:rPr lang="en-US" dirty="0" smtClean="0"/>
              <a:t>person believes </a:t>
            </a:r>
            <a:r>
              <a:rPr lang="en-US" dirty="0"/>
              <a:t>the best about another, at least until the other person might prove to be untrustworthy.</a:t>
            </a:r>
          </a:p>
          <a:p>
            <a:r>
              <a:rPr lang="en-US" b="1" u="sng" dirty="0" smtClean="0"/>
              <a:t>Hopes </a:t>
            </a:r>
            <a:r>
              <a:rPr lang="en-US" b="1" u="sng" dirty="0"/>
              <a:t>all things</a:t>
            </a:r>
            <a:r>
              <a:rPr lang="en-US" u="sng" dirty="0"/>
              <a:t> </a:t>
            </a:r>
            <a:r>
              <a:rPr lang="en-US" i="1" dirty="0"/>
              <a:t>(elpizo) </a:t>
            </a:r>
            <a:r>
              <a:rPr lang="en-US" dirty="0"/>
              <a:t>= to have a confident positive expectation or anticipation of good. The implication is that the person </a:t>
            </a:r>
            <a:r>
              <a:rPr lang="en-US" dirty="0" smtClean="0"/>
              <a:t>is trusting </a:t>
            </a:r>
            <a:r>
              <a:rPr lang="en-US" dirty="0"/>
              <a:t>completely in God, so he does not constantly despair or wallow in negative expectation</a:t>
            </a:r>
            <a:r>
              <a:rPr lang="en-US" dirty="0" smtClean="0"/>
              <a:t>.</a:t>
            </a:r>
            <a:endParaRPr lang="en-US" dirty="0"/>
          </a:p>
        </p:txBody>
      </p:sp>
    </p:spTree>
    <p:extLst>
      <p:ext uri="{BB962C8B-B14F-4D97-AF65-F5344CB8AC3E}">
        <p14:creationId xmlns:p14="http://schemas.microsoft.com/office/powerpoint/2010/main" val="780176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055380" cy="1400530"/>
          </a:xfrm>
        </p:spPr>
        <p:txBody>
          <a:bodyPr>
            <a:normAutofit/>
          </a:bodyPr>
          <a:lstStyle/>
          <a:p>
            <a:r>
              <a:rPr lang="en-US" dirty="0" smtClean="0"/>
              <a:t>How To Improve Your Love Life-Forgive</a:t>
            </a:r>
            <a:endParaRPr lang="en-US" dirty="0"/>
          </a:p>
        </p:txBody>
      </p:sp>
      <p:sp>
        <p:nvSpPr>
          <p:cNvPr id="3" name="Content Placeholder 2"/>
          <p:cNvSpPr>
            <a:spLocks noGrp="1"/>
          </p:cNvSpPr>
          <p:nvPr>
            <p:ph idx="1"/>
          </p:nvPr>
        </p:nvSpPr>
        <p:spPr>
          <a:xfrm>
            <a:off x="304800" y="1552930"/>
            <a:ext cx="8305800" cy="4695477"/>
          </a:xfrm>
        </p:spPr>
        <p:txBody>
          <a:bodyPr>
            <a:normAutofit/>
          </a:bodyPr>
          <a:lstStyle/>
          <a:p>
            <a:r>
              <a:rPr lang="en-US" u="sng" dirty="0" smtClean="0"/>
              <a:t>Endures all things </a:t>
            </a:r>
            <a:r>
              <a:rPr lang="en-US" i="1" dirty="0" smtClean="0"/>
              <a:t>(hupomeno) </a:t>
            </a:r>
            <a:r>
              <a:rPr lang="en-US" dirty="0" smtClean="0"/>
              <a:t>= literally, to remain under; to bear up under suffering or external circumstances that are unpleasant. The loving person suffers in silence without telling others all his personal troubles or giving way to selfishness under stress.</a:t>
            </a:r>
          </a:p>
          <a:p>
            <a:r>
              <a:rPr lang="en-US" dirty="0" smtClean="0"/>
              <a:t>Forgive &amp; love</a:t>
            </a:r>
            <a:r>
              <a:rPr lang="en-US" dirty="0"/>
              <a:t> </a:t>
            </a:r>
            <a:r>
              <a:rPr lang="en-US" dirty="0" smtClean="0"/>
              <a:t>because </a:t>
            </a:r>
            <a:r>
              <a:rPr lang="en-US" u="sng" dirty="0" smtClean="0"/>
              <a:t>Love </a:t>
            </a:r>
            <a:r>
              <a:rPr lang="en-US" u="sng" dirty="0"/>
              <a:t>N</a:t>
            </a:r>
            <a:r>
              <a:rPr lang="en-US" u="sng" dirty="0" smtClean="0"/>
              <a:t>ever Fails </a:t>
            </a:r>
            <a:r>
              <a:rPr lang="en-US" i="1" dirty="0" smtClean="0"/>
              <a:t>(pipto) </a:t>
            </a:r>
            <a:r>
              <a:rPr lang="en-US" dirty="0" smtClean="0"/>
              <a:t>= to fall or fall away. Love never falls away; it always holds its place. </a:t>
            </a:r>
          </a:p>
          <a:p>
            <a:r>
              <a:rPr lang="en-US" u="sng" dirty="0" smtClean="0"/>
              <a:t>Love</a:t>
            </a:r>
            <a:r>
              <a:rPr lang="en-US" dirty="0" smtClean="0"/>
              <a:t> is of permanent, lasting value throughout time and eternity. </a:t>
            </a:r>
          </a:p>
          <a:p>
            <a:r>
              <a:rPr lang="en-US" u="sng" dirty="0" smtClean="0"/>
              <a:t>Love</a:t>
            </a:r>
            <a:r>
              <a:rPr lang="en-US" dirty="0" smtClean="0"/>
              <a:t> is an essential aspect of the character of God Himself, and it will continue to endure.</a:t>
            </a:r>
          </a:p>
          <a:p>
            <a:endParaRPr lang="en-US" dirty="0"/>
          </a:p>
        </p:txBody>
      </p:sp>
    </p:spTree>
    <p:extLst>
      <p:ext uri="{BB962C8B-B14F-4D97-AF65-F5344CB8AC3E}">
        <p14:creationId xmlns:p14="http://schemas.microsoft.com/office/powerpoint/2010/main" val="36112313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52400"/>
            <a:ext cx="7055380" cy="1400530"/>
          </a:xfrm>
        </p:spPr>
        <p:txBody>
          <a:bodyPr>
            <a:normAutofit/>
          </a:bodyPr>
          <a:lstStyle/>
          <a:p>
            <a:r>
              <a:rPr lang="en-US" dirty="0" smtClean="0"/>
              <a:t>How To Improve Your Love Life-Forgive</a:t>
            </a:r>
            <a:endParaRPr lang="en-US" dirty="0"/>
          </a:p>
        </p:txBody>
      </p:sp>
      <p:sp>
        <p:nvSpPr>
          <p:cNvPr id="5" name="Text Placeholder 4"/>
          <p:cNvSpPr>
            <a:spLocks noGrp="1"/>
          </p:cNvSpPr>
          <p:nvPr>
            <p:ph type="body" idx="1"/>
          </p:nvPr>
        </p:nvSpPr>
        <p:spPr>
          <a:xfrm>
            <a:off x="304800" y="1905000"/>
            <a:ext cx="3821012" cy="576262"/>
          </a:xfrm>
        </p:spPr>
        <p:txBody>
          <a:bodyPr>
            <a:noAutofit/>
          </a:bodyPr>
          <a:lstStyle/>
          <a:p>
            <a:r>
              <a:rPr lang="en-US" sz="1800" dirty="0"/>
              <a:t>What love does</a:t>
            </a:r>
          </a:p>
          <a:p>
            <a:r>
              <a:rPr lang="en-US" sz="1800" dirty="0"/>
              <a:t>(POSITIVE &amp; self-less)</a:t>
            </a:r>
          </a:p>
        </p:txBody>
      </p:sp>
      <p:sp>
        <p:nvSpPr>
          <p:cNvPr id="6" name="Content Placeholder 5"/>
          <p:cNvSpPr>
            <a:spLocks noGrp="1"/>
          </p:cNvSpPr>
          <p:nvPr>
            <p:ph sz="half" idx="2"/>
          </p:nvPr>
        </p:nvSpPr>
        <p:spPr>
          <a:xfrm>
            <a:off x="179363" y="2514600"/>
            <a:ext cx="3298113" cy="3741738"/>
          </a:xfrm>
        </p:spPr>
        <p:txBody>
          <a:bodyPr>
            <a:normAutofit/>
          </a:bodyPr>
          <a:lstStyle/>
          <a:p>
            <a:r>
              <a:rPr lang="en-US" dirty="0"/>
              <a:t>Is </a:t>
            </a:r>
            <a:r>
              <a:rPr lang="en-US" dirty="0" smtClean="0"/>
              <a:t>patient</a:t>
            </a:r>
          </a:p>
          <a:p>
            <a:r>
              <a:rPr lang="en-US" dirty="0"/>
              <a:t>Is </a:t>
            </a:r>
            <a:r>
              <a:rPr lang="en-US" dirty="0" smtClean="0"/>
              <a:t>kind</a:t>
            </a:r>
          </a:p>
          <a:p>
            <a:r>
              <a:rPr lang="en-US" dirty="0" smtClean="0"/>
              <a:t>Rejoices </a:t>
            </a:r>
            <a:r>
              <a:rPr lang="en-US" dirty="0"/>
              <a:t>with the </a:t>
            </a:r>
            <a:r>
              <a:rPr lang="en-US" dirty="0" smtClean="0"/>
              <a:t>truth</a:t>
            </a:r>
          </a:p>
          <a:p>
            <a:r>
              <a:rPr lang="en-US" dirty="0"/>
              <a:t>Bears all </a:t>
            </a:r>
            <a:r>
              <a:rPr lang="en-US" dirty="0" smtClean="0"/>
              <a:t>things</a:t>
            </a:r>
          </a:p>
          <a:p>
            <a:r>
              <a:rPr lang="en-US" dirty="0"/>
              <a:t>Believes all </a:t>
            </a:r>
            <a:r>
              <a:rPr lang="en-US" dirty="0" smtClean="0"/>
              <a:t>things</a:t>
            </a:r>
          </a:p>
          <a:p>
            <a:r>
              <a:rPr lang="en-US" dirty="0"/>
              <a:t>Hopes all </a:t>
            </a:r>
            <a:r>
              <a:rPr lang="en-US" dirty="0" smtClean="0"/>
              <a:t>things</a:t>
            </a:r>
          </a:p>
          <a:p>
            <a:r>
              <a:rPr lang="en-US" dirty="0"/>
              <a:t>Endures all </a:t>
            </a:r>
            <a:r>
              <a:rPr lang="en-US" dirty="0" smtClean="0"/>
              <a:t>things</a:t>
            </a:r>
          </a:p>
          <a:p>
            <a:r>
              <a:rPr lang="en-US" dirty="0"/>
              <a:t>Never fails</a:t>
            </a:r>
            <a:endParaRPr lang="en-US" dirty="0" smtClean="0"/>
          </a:p>
          <a:p>
            <a:endParaRPr lang="en-US" dirty="0"/>
          </a:p>
        </p:txBody>
      </p:sp>
      <p:sp>
        <p:nvSpPr>
          <p:cNvPr id="7" name="Text Placeholder 6"/>
          <p:cNvSpPr>
            <a:spLocks noGrp="1"/>
          </p:cNvSpPr>
          <p:nvPr>
            <p:ph type="body" sz="quarter" idx="3"/>
          </p:nvPr>
        </p:nvSpPr>
        <p:spPr/>
        <p:txBody>
          <a:bodyPr>
            <a:noAutofit/>
          </a:bodyPr>
          <a:lstStyle/>
          <a:p>
            <a:r>
              <a:rPr lang="en-US" sz="1800" dirty="0"/>
              <a:t>What love does not do</a:t>
            </a:r>
          </a:p>
          <a:p>
            <a:r>
              <a:rPr lang="en-US" sz="1800" dirty="0"/>
              <a:t>(NEGATIVE &amp; selfish)</a:t>
            </a:r>
          </a:p>
        </p:txBody>
      </p:sp>
      <p:sp>
        <p:nvSpPr>
          <p:cNvPr id="8" name="Content Placeholder 7"/>
          <p:cNvSpPr>
            <a:spLocks noGrp="1"/>
          </p:cNvSpPr>
          <p:nvPr>
            <p:ph sz="quarter" idx="4"/>
          </p:nvPr>
        </p:nvSpPr>
        <p:spPr/>
        <p:txBody>
          <a:bodyPr>
            <a:normAutofit fontScale="92500" lnSpcReduction="10000"/>
          </a:bodyPr>
          <a:lstStyle/>
          <a:p>
            <a:r>
              <a:rPr lang="en-US" dirty="0"/>
              <a:t>Is not </a:t>
            </a:r>
            <a:r>
              <a:rPr lang="en-US" dirty="0" smtClean="0"/>
              <a:t>jealous</a:t>
            </a:r>
          </a:p>
          <a:p>
            <a:r>
              <a:rPr lang="en-US" dirty="0"/>
              <a:t>Does not </a:t>
            </a:r>
            <a:r>
              <a:rPr lang="en-US" dirty="0" smtClean="0"/>
              <a:t>brag</a:t>
            </a:r>
          </a:p>
          <a:p>
            <a:r>
              <a:rPr lang="en-US" dirty="0"/>
              <a:t>Is not </a:t>
            </a:r>
            <a:r>
              <a:rPr lang="en-US" dirty="0" smtClean="0"/>
              <a:t>arrogant</a:t>
            </a:r>
          </a:p>
          <a:p>
            <a:r>
              <a:rPr lang="en-US" dirty="0"/>
              <a:t>Does not act </a:t>
            </a:r>
            <a:r>
              <a:rPr lang="en-US" dirty="0" smtClean="0"/>
              <a:t>unbecomingly</a:t>
            </a:r>
          </a:p>
          <a:p>
            <a:r>
              <a:rPr lang="en-US" sz="2000" dirty="0"/>
              <a:t>Does not seek its own </a:t>
            </a:r>
            <a:r>
              <a:rPr lang="en-US" sz="2000" dirty="0" smtClean="0"/>
              <a:t>interests</a:t>
            </a:r>
          </a:p>
          <a:p>
            <a:r>
              <a:rPr lang="en-US" dirty="0"/>
              <a:t>Is not </a:t>
            </a:r>
            <a:r>
              <a:rPr lang="en-US" dirty="0" smtClean="0"/>
              <a:t>provoked</a:t>
            </a:r>
          </a:p>
          <a:p>
            <a:r>
              <a:rPr lang="en-US" dirty="0"/>
              <a:t>Does not hold a </a:t>
            </a:r>
            <a:r>
              <a:rPr lang="en-US" dirty="0" smtClean="0"/>
              <a:t>grudge</a:t>
            </a:r>
          </a:p>
          <a:p>
            <a:r>
              <a:rPr lang="en-US" dirty="0"/>
              <a:t>Does not rejoice in unrighteousness</a:t>
            </a:r>
          </a:p>
        </p:txBody>
      </p:sp>
    </p:spTree>
    <p:extLst>
      <p:ext uri="{BB962C8B-B14F-4D97-AF65-F5344CB8AC3E}">
        <p14:creationId xmlns:p14="http://schemas.microsoft.com/office/powerpoint/2010/main" val="4024246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 calcmode="lin" valueType="num">
                                      <p:cBhvr additive="base">
                                        <p:cTn id="16"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000"/>
                                        <p:tgtEl>
                                          <p:spTgt spid="6">
                                            <p:txEl>
                                              <p:pRg st="3" end="3"/>
                                            </p:txEl>
                                          </p:spTgt>
                                        </p:tgtEl>
                                      </p:cBhvr>
                                    </p:animEffect>
                                    <p:anim calcmode="lin" valueType="num">
                                      <p:cBhvr>
                                        <p:cTn id="2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Effect transition="in" filter="barn(inVertical)">
                                      <p:cBhvr>
                                        <p:cTn id="29" dur="500"/>
                                        <p:tgtEl>
                                          <p:spTgt spid="6">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6">
                                            <p:txEl>
                                              <p:pRg st="5" end="5"/>
                                            </p:txEl>
                                          </p:spTgt>
                                        </p:tgtEl>
                                        <p:attrNameLst>
                                          <p:attrName>style.visibility</p:attrName>
                                        </p:attrNameLst>
                                      </p:cBhvr>
                                      <p:to>
                                        <p:strVal val="visible"/>
                                      </p:to>
                                    </p:set>
                                    <p:animEffect transition="in" filter="wipe(down)">
                                      <p:cBhvr>
                                        <p:cTn id="34" dur="500"/>
                                        <p:tgtEl>
                                          <p:spTgt spid="6">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animEffect transition="in" filter="circle(in)">
                                      <p:cBhvr>
                                        <p:cTn id="39" dur="2000"/>
                                        <p:tgtEl>
                                          <p:spTgt spid="6">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nodeType="clickEffect">
                                  <p:stCondLst>
                                    <p:cond delay="0"/>
                                  </p:stCondLst>
                                  <p:childTnLst>
                                    <p:set>
                                      <p:cBhvr>
                                        <p:cTn id="43" dur="1" fill="hold">
                                          <p:stCondLst>
                                            <p:cond delay="0"/>
                                          </p:stCondLst>
                                        </p:cTn>
                                        <p:tgtEl>
                                          <p:spTgt spid="6">
                                            <p:txEl>
                                              <p:pRg st="7" end="7"/>
                                            </p:txEl>
                                          </p:spTgt>
                                        </p:tgtEl>
                                        <p:attrNameLst>
                                          <p:attrName>style.visibility</p:attrName>
                                        </p:attrNameLst>
                                      </p:cBhvr>
                                      <p:to>
                                        <p:strVal val="visible"/>
                                      </p:to>
                                    </p:set>
                                    <p:animEffect transition="in" filter="wheel(1)">
                                      <p:cBhvr>
                                        <p:cTn id="44" dur="2000"/>
                                        <p:tgtEl>
                                          <p:spTgt spid="6">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8">
                                            <p:txEl>
                                              <p:pRg st="1" end="1"/>
                                            </p:txEl>
                                          </p:spTgt>
                                        </p:tgtEl>
                                        <p:attrNameLst>
                                          <p:attrName>style.visibility</p:attrName>
                                        </p:attrNameLst>
                                      </p:cBhvr>
                                      <p:to>
                                        <p:strVal val="visible"/>
                                      </p:to>
                                    </p:set>
                                    <p:animEffect transition="in" filter="fade">
                                      <p:cBhvr>
                                        <p:cTn id="53" dur="500"/>
                                        <p:tgtEl>
                                          <p:spTgt spid="8">
                                            <p:txEl>
                                              <p:pRg st="1" end="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8">
                                            <p:txEl>
                                              <p:pRg st="2" end="2"/>
                                            </p:txEl>
                                          </p:spTgt>
                                        </p:tgtEl>
                                        <p:attrNameLst>
                                          <p:attrName>style.visibility</p:attrName>
                                        </p:attrNameLst>
                                      </p:cBhvr>
                                      <p:to>
                                        <p:strVal val="visible"/>
                                      </p:to>
                                    </p:set>
                                    <p:anim calcmode="lin" valueType="num">
                                      <p:cBhvr additive="base">
                                        <p:cTn id="58"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8">
                                            <p:txEl>
                                              <p:pRg st="3" end="3"/>
                                            </p:txEl>
                                          </p:spTgt>
                                        </p:tgtEl>
                                        <p:attrNameLst>
                                          <p:attrName>style.visibility</p:attrName>
                                        </p:attrNameLst>
                                      </p:cBhvr>
                                      <p:to>
                                        <p:strVal val="visible"/>
                                      </p:to>
                                    </p:set>
                                    <p:animEffect transition="in" filter="fade">
                                      <p:cBhvr>
                                        <p:cTn id="64" dur="1000"/>
                                        <p:tgtEl>
                                          <p:spTgt spid="8">
                                            <p:txEl>
                                              <p:pRg st="3" end="3"/>
                                            </p:txEl>
                                          </p:spTgt>
                                        </p:tgtEl>
                                      </p:cBhvr>
                                    </p:animEffect>
                                    <p:anim calcmode="lin" valueType="num">
                                      <p:cBhvr>
                                        <p:cTn id="65"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66"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nodeType="clickEffect">
                                  <p:stCondLst>
                                    <p:cond delay="0"/>
                                  </p:stCondLst>
                                  <p:childTnLst>
                                    <p:set>
                                      <p:cBhvr>
                                        <p:cTn id="70" dur="1" fill="hold">
                                          <p:stCondLst>
                                            <p:cond delay="0"/>
                                          </p:stCondLst>
                                        </p:cTn>
                                        <p:tgtEl>
                                          <p:spTgt spid="8">
                                            <p:txEl>
                                              <p:pRg st="4" end="4"/>
                                            </p:txEl>
                                          </p:spTgt>
                                        </p:tgtEl>
                                        <p:attrNameLst>
                                          <p:attrName>style.visibility</p:attrName>
                                        </p:attrNameLst>
                                      </p:cBhvr>
                                      <p:to>
                                        <p:strVal val="visible"/>
                                      </p:to>
                                    </p:set>
                                    <p:animEffect transition="in" filter="barn(inVertical)">
                                      <p:cBhvr>
                                        <p:cTn id="71" dur="500"/>
                                        <p:tgtEl>
                                          <p:spTgt spid="8">
                                            <p:txEl>
                                              <p:pRg st="4" end="4"/>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45" presetClass="entr" presetSubtype="0" fill="hold" nodeType="clickEffect">
                                  <p:stCondLst>
                                    <p:cond delay="0"/>
                                  </p:stCondLst>
                                  <p:childTnLst>
                                    <p:set>
                                      <p:cBhvr>
                                        <p:cTn id="75" dur="1" fill="hold">
                                          <p:stCondLst>
                                            <p:cond delay="0"/>
                                          </p:stCondLst>
                                        </p:cTn>
                                        <p:tgtEl>
                                          <p:spTgt spid="8">
                                            <p:txEl>
                                              <p:pRg st="5" end="5"/>
                                            </p:txEl>
                                          </p:spTgt>
                                        </p:tgtEl>
                                        <p:attrNameLst>
                                          <p:attrName>style.visibility</p:attrName>
                                        </p:attrNameLst>
                                      </p:cBhvr>
                                      <p:to>
                                        <p:strVal val="visible"/>
                                      </p:to>
                                    </p:set>
                                    <p:animEffect transition="in" filter="fade">
                                      <p:cBhvr>
                                        <p:cTn id="76" dur="2000"/>
                                        <p:tgtEl>
                                          <p:spTgt spid="8">
                                            <p:txEl>
                                              <p:pRg st="5" end="5"/>
                                            </p:txEl>
                                          </p:spTgt>
                                        </p:tgtEl>
                                      </p:cBhvr>
                                    </p:animEffect>
                                    <p:anim calcmode="lin" valueType="num">
                                      <p:cBhvr>
                                        <p:cTn id="77" dur="2000" fill="hold"/>
                                        <p:tgtEl>
                                          <p:spTgt spid="8">
                                            <p:txEl>
                                              <p:pRg st="5" end="5"/>
                                            </p:txEl>
                                          </p:spTgt>
                                        </p:tgtEl>
                                        <p:attrNameLst>
                                          <p:attrName>ppt_w</p:attrName>
                                        </p:attrNameLst>
                                      </p:cBhvr>
                                      <p:tavLst>
                                        <p:tav tm="0" fmla="#ppt_w*sin(2.5*pi*$)">
                                          <p:val>
                                            <p:fltVal val="0"/>
                                          </p:val>
                                        </p:tav>
                                        <p:tav tm="100000">
                                          <p:val>
                                            <p:fltVal val="1"/>
                                          </p:val>
                                        </p:tav>
                                      </p:tavLst>
                                    </p:anim>
                                    <p:anim calcmode="lin" valueType="num">
                                      <p:cBhvr>
                                        <p:cTn id="78" dur="2000" fill="hold"/>
                                        <p:tgtEl>
                                          <p:spTgt spid="8">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nodeType="clickEffect">
                                  <p:stCondLst>
                                    <p:cond delay="0"/>
                                  </p:stCondLst>
                                  <p:childTnLst>
                                    <p:set>
                                      <p:cBhvr>
                                        <p:cTn id="82" dur="1" fill="hold">
                                          <p:stCondLst>
                                            <p:cond delay="0"/>
                                          </p:stCondLst>
                                        </p:cTn>
                                        <p:tgtEl>
                                          <p:spTgt spid="8">
                                            <p:txEl>
                                              <p:pRg st="6" end="6"/>
                                            </p:txEl>
                                          </p:spTgt>
                                        </p:tgtEl>
                                        <p:attrNameLst>
                                          <p:attrName>style.visibility</p:attrName>
                                        </p:attrNameLst>
                                      </p:cBhvr>
                                      <p:to>
                                        <p:strVal val="visible"/>
                                      </p:to>
                                    </p:set>
                                    <p:anim calcmode="lin" valueType="num">
                                      <p:cBhvr>
                                        <p:cTn id="83"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84"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85" dur="500"/>
                                        <p:tgtEl>
                                          <p:spTgt spid="8">
                                            <p:txEl>
                                              <p:pRg st="6" end="6"/>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31" presetClass="entr" presetSubtype="0" fill="hold" nodeType="clickEffect">
                                  <p:stCondLst>
                                    <p:cond delay="0"/>
                                  </p:stCondLst>
                                  <p:childTnLst>
                                    <p:set>
                                      <p:cBhvr>
                                        <p:cTn id="89" dur="1" fill="hold">
                                          <p:stCondLst>
                                            <p:cond delay="0"/>
                                          </p:stCondLst>
                                        </p:cTn>
                                        <p:tgtEl>
                                          <p:spTgt spid="8">
                                            <p:txEl>
                                              <p:pRg st="7" end="7"/>
                                            </p:txEl>
                                          </p:spTgt>
                                        </p:tgtEl>
                                        <p:attrNameLst>
                                          <p:attrName>style.visibility</p:attrName>
                                        </p:attrNameLst>
                                      </p:cBhvr>
                                      <p:to>
                                        <p:strVal val="visible"/>
                                      </p:to>
                                    </p:set>
                                    <p:anim calcmode="lin" valueType="num">
                                      <p:cBhvr>
                                        <p:cTn id="90" dur="1000" fill="hold"/>
                                        <p:tgtEl>
                                          <p:spTgt spid="8">
                                            <p:txEl>
                                              <p:pRg st="7" end="7"/>
                                            </p:txEl>
                                          </p:spTgt>
                                        </p:tgtEl>
                                        <p:attrNameLst>
                                          <p:attrName>ppt_w</p:attrName>
                                        </p:attrNameLst>
                                      </p:cBhvr>
                                      <p:tavLst>
                                        <p:tav tm="0">
                                          <p:val>
                                            <p:fltVal val="0"/>
                                          </p:val>
                                        </p:tav>
                                        <p:tav tm="100000">
                                          <p:val>
                                            <p:strVal val="#ppt_w"/>
                                          </p:val>
                                        </p:tav>
                                      </p:tavLst>
                                    </p:anim>
                                    <p:anim calcmode="lin" valueType="num">
                                      <p:cBhvr>
                                        <p:cTn id="91" dur="1000" fill="hold"/>
                                        <p:tgtEl>
                                          <p:spTgt spid="8">
                                            <p:txEl>
                                              <p:pRg st="7" end="7"/>
                                            </p:txEl>
                                          </p:spTgt>
                                        </p:tgtEl>
                                        <p:attrNameLst>
                                          <p:attrName>ppt_h</p:attrName>
                                        </p:attrNameLst>
                                      </p:cBhvr>
                                      <p:tavLst>
                                        <p:tav tm="0">
                                          <p:val>
                                            <p:fltVal val="0"/>
                                          </p:val>
                                        </p:tav>
                                        <p:tav tm="100000">
                                          <p:val>
                                            <p:strVal val="#ppt_h"/>
                                          </p:val>
                                        </p:tav>
                                      </p:tavLst>
                                    </p:anim>
                                    <p:anim calcmode="lin" valueType="num">
                                      <p:cBhvr>
                                        <p:cTn id="92" dur="1000" fill="hold"/>
                                        <p:tgtEl>
                                          <p:spTgt spid="8">
                                            <p:txEl>
                                              <p:pRg st="7" end="7"/>
                                            </p:txEl>
                                          </p:spTgt>
                                        </p:tgtEl>
                                        <p:attrNameLst>
                                          <p:attrName>style.rotation</p:attrName>
                                        </p:attrNameLst>
                                      </p:cBhvr>
                                      <p:tavLst>
                                        <p:tav tm="0">
                                          <p:val>
                                            <p:fltVal val="90"/>
                                          </p:val>
                                        </p:tav>
                                        <p:tav tm="100000">
                                          <p:val>
                                            <p:fltVal val="0"/>
                                          </p:val>
                                        </p:tav>
                                      </p:tavLst>
                                    </p:anim>
                                    <p:animEffect transition="in" filter="fade">
                                      <p:cBhvr>
                                        <p:cTn id="93" dur="10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lstStyle/>
          <a:p>
            <a:r>
              <a:rPr lang="en-US" dirty="0" smtClean="0"/>
              <a:t>Next Bible Study</a:t>
            </a:r>
          </a:p>
          <a:p>
            <a:pPr marL="0" indent="0">
              <a:buNone/>
            </a:pPr>
            <a:r>
              <a:rPr lang="en-US" dirty="0" smtClean="0"/>
              <a:t>Forgiveness Builds Your Character-Philemon</a:t>
            </a:r>
          </a:p>
          <a:p>
            <a:endParaRPr lang="en-US" dirty="0"/>
          </a:p>
        </p:txBody>
      </p:sp>
    </p:spTree>
    <p:extLst>
      <p:ext uri="{BB962C8B-B14F-4D97-AF65-F5344CB8AC3E}">
        <p14:creationId xmlns:p14="http://schemas.microsoft.com/office/powerpoint/2010/main" val="13814875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smtClean="0"/>
              <a:t>Reference</a:t>
            </a:r>
          </a:p>
          <a:p>
            <a:r>
              <a:rPr lang="en-US" dirty="0" smtClean="0"/>
              <a:t>Love As a Way of Life; I Corin. 13:1-13-High Peaks Bible Fellowship by Steve Lewis</a:t>
            </a:r>
            <a:endParaRPr lang="en-US" dirty="0"/>
          </a:p>
        </p:txBody>
      </p:sp>
    </p:spTree>
    <p:extLst>
      <p:ext uri="{BB962C8B-B14F-4D97-AF65-F5344CB8AC3E}">
        <p14:creationId xmlns:p14="http://schemas.microsoft.com/office/powerpoint/2010/main" val="1139714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055380" cy="1400530"/>
          </a:xfrm>
        </p:spPr>
        <p:txBody>
          <a:bodyPr>
            <a:normAutofit/>
          </a:bodyPr>
          <a:lstStyle/>
          <a:p>
            <a:r>
              <a:rPr lang="en-US" dirty="0" smtClean="0"/>
              <a:t>How To Improve Your Love Life-Forgive</a:t>
            </a:r>
            <a:endParaRPr lang="en-US" dirty="0"/>
          </a:p>
        </p:txBody>
      </p:sp>
      <p:sp>
        <p:nvSpPr>
          <p:cNvPr id="3" name="Content Placeholder 2"/>
          <p:cNvSpPr>
            <a:spLocks noGrp="1"/>
          </p:cNvSpPr>
          <p:nvPr>
            <p:ph idx="1"/>
          </p:nvPr>
        </p:nvSpPr>
        <p:spPr>
          <a:xfrm>
            <a:off x="304800" y="1552930"/>
            <a:ext cx="8305800" cy="4800600"/>
          </a:xfrm>
        </p:spPr>
        <p:txBody>
          <a:bodyPr>
            <a:normAutofit/>
          </a:bodyPr>
          <a:lstStyle/>
          <a:p>
            <a:r>
              <a:rPr lang="en-US" sz="2800" baseline="30000" dirty="0" smtClean="0"/>
              <a:t>20 </a:t>
            </a:r>
            <a:r>
              <a:rPr lang="en-US" sz="2800" dirty="0" smtClean="0"/>
              <a:t>If we say we love God but hate any of our brothers or sisters in his family, we are liars. If we don’t love someone we have seen, how can we love God? We have never even seen him. I John 4:20 (ERV)</a:t>
            </a:r>
          </a:p>
          <a:p>
            <a:r>
              <a:rPr lang="en-US" sz="2800" dirty="0"/>
              <a:t>Jesus also commanded His followers to practice this type of love toward each other</a:t>
            </a:r>
          </a:p>
          <a:p>
            <a:r>
              <a:rPr lang="en-US" sz="2800" dirty="0"/>
              <a:t>(John 13:34), as well as toward all other </a:t>
            </a:r>
            <a:r>
              <a:rPr lang="en-US" sz="2800" dirty="0" smtClean="0"/>
              <a:t>people.</a:t>
            </a:r>
            <a:endParaRPr lang="en-US" sz="2800" dirty="0"/>
          </a:p>
        </p:txBody>
      </p:sp>
    </p:spTree>
    <p:extLst>
      <p:ext uri="{BB962C8B-B14F-4D97-AF65-F5344CB8AC3E}">
        <p14:creationId xmlns:p14="http://schemas.microsoft.com/office/powerpoint/2010/main" val="2924484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055380" cy="1400530"/>
          </a:xfrm>
        </p:spPr>
        <p:txBody>
          <a:bodyPr>
            <a:normAutofit/>
          </a:bodyPr>
          <a:lstStyle/>
          <a:p>
            <a:r>
              <a:rPr lang="en-US" dirty="0" smtClean="0"/>
              <a:t>How To Improve Your Love Life-Forgive</a:t>
            </a:r>
            <a:endParaRPr lang="en-US" dirty="0"/>
          </a:p>
        </p:txBody>
      </p:sp>
      <p:sp>
        <p:nvSpPr>
          <p:cNvPr id="3" name="Content Placeholder 2"/>
          <p:cNvSpPr>
            <a:spLocks noGrp="1"/>
          </p:cNvSpPr>
          <p:nvPr>
            <p:ph idx="1"/>
          </p:nvPr>
        </p:nvSpPr>
        <p:spPr>
          <a:xfrm>
            <a:off x="228600" y="1552930"/>
            <a:ext cx="8610600" cy="4424075"/>
          </a:xfrm>
        </p:spPr>
        <p:txBody>
          <a:bodyPr>
            <a:normAutofit/>
          </a:bodyPr>
          <a:lstStyle/>
          <a:p>
            <a:r>
              <a:rPr lang="en-US" sz="3200" dirty="0" smtClean="0"/>
              <a:t>Forgiveness </a:t>
            </a:r>
            <a:r>
              <a:rPr lang="en-US" sz="3200" dirty="0"/>
              <a:t>a deliberate choice; it is </a:t>
            </a:r>
            <a:r>
              <a:rPr lang="en-US" sz="3200" dirty="0" smtClean="0"/>
              <a:t>a decision; </a:t>
            </a:r>
            <a:r>
              <a:rPr lang="en-US" sz="3200" dirty="0"/>
              <a:t>it is not based on anything lovable in the recipient</a:t>
            </a:r>
            <a:r>
              <a:rPr lang="en-US" sz="3200" dirty="0" smtClean="0"/>
              <a:t>.</a:t>
            </a:r>
          </a:p>
          <a:p>
            <a:r>
              <a:rPr lang="en-US" sz="3200" dirty="0" smtClean="0"/>
              <a:t>This kind </a:t>
            </a:r>
            <a:r>
              <a:rPr lang="en-US" sz="3200" dirty="0"/>
              <a:t>of </a:t>
            </a:r>
            <a:r>
              <a:rPr lang="en-US" sz="3200" dirty="0" smtClean="0"/>
              <a:t>forgiveness </a:t>
            </a:r>
            <a:r>
              <a:rPr lang="en-US" sz="3200" dirty="0"/>
              <a:t>is obviously not just an internal feeling </a:t>
            </a:r>
            <a:r>
              <a:rPr lang="en-US" sz="3200" dirty="0" smtClean="0"/>
              <a:t>of affection.</a:t>
            </a:r>
          </a:p>
          <a:p>
            <a:r>
              <a:rPr lang="en-US" sz="3200" dirty="0"/>
              <a:t>I</a:t>
            </a:r>
            <a:r>
              <a:rPr lang="en-US" sz="3200" dirty="0" smtClean="0"/>
              <a:t>t </a:t>
            </a:r>
            <a:r>
              <a:rPr lang="en-US" sz="3200" dirty="0"/>
              <a:t>involves an act of willing obedience to God.</a:t>
            </a:r>
          </a:p>
        </p:txBody>
      </p:sp>
    </p:spTree>
    <p:extLst>
      <p:ext uri="{BB962C8B-B14F-4D97-AF65-F5344CB8AC3E}">
        <p14:creationId xmlns:p14="http://schemas.microsoft.com/office/powerpoint/2010/main" val="528917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Improve Your Love Life-Forgive</a:t>
            </a:r>
            <a:endParaRPr lang="en-US" dirty="0"/>
          </a:p>
        </p:txBody>
      </p:sp>
      <p:sp>
        <p:nvSpPr>
          <p:cNvPr id="3" name="Content Placeholder 2"/>
          <p:cNvSpPr>
            <a:spLocks noGrp="1"/>
          </p:cNvSpPr>
          <p:nvPr>
            <p:ph idx="1"/>
          </p:nvPr>
        </p:nvSpPr>
        <p:spPr/>
        <p:txBody>
          <a:bodyPr>
            <a:normAutofit/>
          </a:bodyPr>
          <a:lstStyle/>
          <a:p>
            <a:r>
              <a:rPr lang="en-US" sz="3600" dirty="0" smtClean="0"/>
              <a:t>Why should forgiveness be a way of life?</a:t>
            </a:r>
            <a:endParaRPr lang="en-US" sz="3600" dirty="0"/>
          </a:p>
        </p:txBody>
      </p:sp>
    </p:spTree>
    <p:extLst>
      <p:ext uri="{BB962C8B-B14F-4D97-AF65-F5344CB8AC3E}">
        <p14:creationId xmlns:p14="http://schemas.microsoft.com/office/powerpoint/2010/main" val="3310377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Improve Your Love Life-Forgive</a:t>
            </a:r>
            <a:endParaRPr lang="en-US" dirty="0"/>
          </a:p>
        </p:txBody>
      </p:sp>
      <p:sp>
        <p:nvSpPr>
          <p:cNvPr id="3" name="Content Placeholder 2"/>
          <p:cNvSpPr>
            <a:spLocks noGrp="1"/>
          </p:cNvSpPr>
          <p:nvPr>
            <p:ph idx="1"/>
          </p:nvPr>
        </p:nvSpPr>
        <p:spPr>
          <a:xfrm>
            <a:off x="228600" y="2052925"/>
            <a:ext cx="8458200" cy="4424075"/>
          </a:xfrm>
        </p:spPr>
        <p:txBody>
          <a:bodyPr>
            <a:normAutofit/>
          </a:bodyPr>
          <a:lstStyle/>
          <a:p>
            <a:r>
              <a:rPr lang="en-US" sz="3200" i="1" dirty="0" smtClean="0"/>
              <a:t>Is your forgiving someone else like a Clanging cymbal” </a:t>
            </a:r>
            <a:r>
              <a:rPr lang="en-US" sz="3200" dirty="0" smtClean="0"/>
              <a:t>which means like </a:t>
            </a:r>
            <a:r>
              <a:rPr lang="en-US" sz="3200" dirty="0"/>
              <a:t>a pair </a:t>
            </a:r>
            <a:r>
              <a:rPr lang="en-US" sz="3200" dirty="0" smtClean="0"/>
              <a:t>of metal </a:t>
            </a:r>
            <a:r>
              <a:rPr lang="en-US" sz="3200" dirty="0"/>
              <a:t>cups that are struck together to give off an echoing noise. </a:t>
            </a:r>
            <a:endParaRPr lang="en-US" sz="3200" dirty="0" smtClean="0"/>
          </a:p>
          <a:p>
            <a:r>
              <a:rPr lang="en-US" sz="3200" dirty="0" smtClean="0"/>
              <a:t>Is your forgiveness, the words you share manifested </a:t>
            </a:r>
            <a:r>
              <a:rPr lang="en-US" sz="3200" dirty="0"/>
              <a:t>for the right motives and in the right </a:t>
            </a:r>
            <a:r>
              <a:rPr lang="en-US" sz="3200" dirty="0" smtClean="0"/>
              <a:t>spirit?</a:t>
            </a:r>
            <a:endParaRPr lang="en-US" sz="3200" dirty="0"/>
          </a:p>
        </p:txBody>
      </p:sp>
    </p:spTree>
    <p:extLst>
      <p:ext uri="{BB962C8B-B14F-4D97-AF65-F5344CB8AC3E}">
        <p14:creationId xmlns:p14="http://schemas.microsoft.com/office/powerpoint/2010/main" val="121375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055380" cy="1400530"/>
          </a:xfrm>
        </p:spPr>
        <p:txBody>
          <a:bodyPr>
            <a:normAutofit/>
          </a:bodyPr>
          <a:lstStyle/>
          <a:p>
            <a:r>
              <a:rPr lang="en-US" dirty="0" smtClean="0"/>
              <a:t>How To Improve Your Love Life-Forgive</a:t>
            </a:r>
            <a:endParaRPr lang="en-US" dirty="0"/>
          </a:p>
        </p:txBody>
      </p:sp>
      <p:sp>
        <p:nvSpPr>
          <p:cNvPr id="3" name="Content Placeholder 2"/>
          <p:cNvSpPr>
            <a:spLocks noGrp="1"/>
          </p:cNvSpPr>
          <p:nvPr>
            <p:ph idx="1"/>
          </p:nvPr>
        </p:nvSpPr>
        <p:spPr>
          <a:xfrm>
            <a:off x="228600" y="1676400"/>
            <a:ext cx="8534400" cy="4572000"/>
          </a:xfrm>
        </p:spPr>
        <p:txBody>
          <a:bodyPr>
            <a:normAutofit/>
          </a:bodyPr>
          <a:lstStyle/>
          <a:p>
            <a:r>
              <a:rPr lang="en-US" sz="2400" dirty="0" smtClean="0"/>
              <a:t>The </a:t>
            </a:r>
            <a:r>
              <a:rPr lang="en-US" sz="2400" dirty="0"/>
              <a:t>wise has never uttered all his </a:t>
            </a:r>
            <a:r>
              <a:rPr lang="en-US" sz="2400" dirty="0" smtClean="0"/>
              <a:t>tongue</a:t>
            </a:r>
          </a:p>
          <a:p>
            <a:r>
              <a:rPr lang="en-US" sz="2400" b="1" dirty="0" smtClean="0"/>
              <a:t>Hear </a:t>
            </a:r>
            <a:r>
              <a:rPr lang="en-US" sz="2400" b="1" dirty="0"/>
              <a:t>and </a:t>
            </a:r>
            <a:r>
              <a:rPr lang="en-US" sz="2400" b="1" dirty="0" smtClean="0"/>
              <a:t>Steer.</a:t>
            </a:r>
            <a:r>
              <a:rPr lang="en-US" sz="2400" dirty="0" smtClean="0"/>
              <a:t> </a:t>
            </a:r>
            <a:r>
              <a:rPr lang="en-US" sz="2400" dirty="0"/>
              <a:t>Navigate yourself through conversations, seeking peace and engaging a path that will take you there.</a:t>
            </a:r>
            <a:endParaRPr lang="en-US" sz="2400" b="1" u="sng" dirty="0" smtClean="0"/>
          </a:p>
          <a:p>
            <a:r>
              <a:rPr lang="en-US" sz="2400" dirty="0" smtClean="0"/>
              <a:t>You must </a:t>
            </a:r>
            <a:r>
              <a:rPr lang="en-US" sz="2400" dirty="0"/>
              <a:t>s</a:t>
            </a:r>
            <a:r>
              <a:rPr lang="en-US" sz="2400" dirty="0" smtClean="0"/>
              <a:t>eek God and make sure that humility and love is what moves you toward forgiveness and how to say it. </a:t>
            </a:r>
          </a:p>
          <a:p>
            <a:r>
              <a:rPr lang="en-US" b="1" dirty="0" smtClean="0"/>
              <a:t>A saying "Loose </a:t>
            </a:r>
            <a:r>
              <a:rPr lang="en-US" b="1" dirty="0"/>
              <a:t>lips sink ships."</a:t>
            </a:r>
            <a:r>
              <a:rPr lang="en-US" dirty="0"/>
              <a:t> </a:t>
            </a:r>
            <a:r>
              <a:rPr lang="en-US" b="1" dirty="0" smtClean="0"/>
              <a:t>"</a:t>
            </a:r>
            <a:r>
              <a:rPr lang="en-US" b="1" dirty="0"/>
              <a:t>If your lips would keep from </a:t>
            </a:r>
            <a:r>
              <a:rPr lang="en-US" b="1" dirty="0" smtClean="0"/>
              <a:t>slips,</a:t>
            </a:r>
            <a:r>
              <a:rPr lang="en-US" dirty="0" smtClean="0"/>
              <a:t> </a:t>
            </a:r>
            <a:r>
              <a:rPr lang="en-US" b="1" dirty="0" smtClean="0"/>
              <a:t>Five </a:t>
            </a:r>
            <a:r>
              <a:rPr lang="en-US" b="1" dirty="0"/>
              <a:t>things observe with </a:t>
            </a:r>
            <a:r>
              <a:rPr lang="en-US" b="1" dirty="0" smtClean="0"/>
              <a:t>care: Of </a:t>
            </a:r>
            <a:r>
              <a:rPr lang="en-US" b="1" dirty="0"/>
              <a:t>whom you speak, </a:t>
            </a:r>
            <a:r>
              <a:rPr lang="en-US" b="1" dirty="0" smtClean="0"/>
              <a:t>To </a:t>
            </a:r>
            <a:r>
              <a:rPr lang="en-US" b="1" dirty="0"/>
              <a:t>whom you </a:t>
            </a:r>
            <a:r>
              <a:rPr lang="en-US" b="1" dirty="0" smtClean="0"/>
              <a:t>speak; And </a:t>
            </a:r>
            <a:r>
              <a:rPr lang="en-US" b="1" dirty="0"/>
              <a:t>HOW and WHEN and WHERE."</a:t>
            </a:r>
            <a:endParaRPr lang="en-US" dirty="0"/>
          </a:p>
          <a:p>
            <a:pPr marL="0" indent="0">
              <a:buNone/>
            </a:pPr>
            <a:endParaRPr lang="en-US" dirty="0"/>
          </a:p>
        </p:txBody>
      </p:sp>
    </p:spTree>
    <p:extLst>
      <p:ext uri="{BB962C8B-B14F-4D97-AF65-F5344CB8AC3E}">
        <p14:creationId xmlns:p14="http://schemas.microsoft.com/office/powerpoint/2010/main" val="2110190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Improve Your Love Life-Forgive</a:t>
            </a:r>
            <a:endParaRPr lang="en-US" dirty="0"/>
          </a:p>
        </p:txBody>
      </p:sp>
      <p:sp>
        <p:nvSpPr>
          <p:cNvPr id="3" name="Content Placeholder 2"/>
          <p:cNvSpPr>
            <a:spLocks noGrp="1"/>
          </p:cNvSpPr>
          <p:nvPr>
            <p:ph idx="1"/>
          </p:nvPr>
        </p:nvSpPr>
        <p:spPr/>
        <p:txBody>
          <a:bodyPr>
            <a:normAutofit/>
          </a:bodyPr>
          <a:lstStyle/>
          <a:p>
            <a:r>
              <a:rPr lang="en-US" sz="2800" dirty="0" smtClean="0"/>
              <a:t>Why shouldn’t you speak or write everything you feel about others when you are mad?</a:t>
            </a:r>
          </a:p>
          <a:p>
            <a:r>
              <a:rPr lang="en-US" sz="2800" dirty="0" smtClean="0"/>
              <a:t>What should you do?</a:t>
            </a:r>
            <a:endParaRPr lang="en-US" sz="2800" dirty="0"/>
          </a:p>
        </p:txBody>
      </p:sp>
    </p:spTree>
    <p:extLst>
      <p:ext uri="{BB962C8B-B14F-4D97-AF65-F5344CB8AC3E}">
        <p14:creationId xmlns:p14="http://schemas.microsoft.com/office/powerpoint/2010/main" val="12142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Improve Your Love Life-Forgive</a:t>
            </a:r>
            <a:endParaRPr lang="en-US" dirty="0"/>
          </a:p>
        </p:txBody>
      </p:sp>
      <p:sp>
        <p:nvSpPr>
          <p:cNvPr id="3" name="Content Placeholder 2"/>
          <p:cNvSpPr>
            <a:spLocks noGrp="1"/>
          </p:cNvSpPr>
          <p:nvPr>
            <p:ph idx="1"/>
          </p:nvPr>
        </p:nvSpPr>
        <p:spPr>
          <a:xfrm>
            <a:off x="228600" y="2052925"/>
            <a:ext cx="8610600" cy="4805075"/>
          </a:xfrm>
        </p:spPr>
        <p:txBody>
          <a:bodyPr>
            <a:normAutofit/>
          </a:bodyPr>
          <a:lstStyle/>
          <a:p>
            <a:r>
              <a:rPr lang="en-US" sz="2400" dirty="0" smtClean="0"/>
              <a:t>NEVER </a:t>
            </a:r>
            <a:r>
              <a:rPr lang="en-US" sz="2400" dirty="0"/>
              <a:t>put </a:t>
            </a:r>
            <a:r>
              <a:rPr lang="en-US" sz="2400" dirty="0" smtClean="0"/>
              <a:t> things in </a:t>
            </a:r>
            <a:r>
              <a:rPr lang="en-US" sz="2400" dirty="0"/>
              <a:t>writing, especially if you are </a:t>
            </a:r>
            <a:r>
              <a:rPr lang="en-US" sz="2400" dirty="0" smtClean="0"/>
              <a:t>angry or emotionally </a:t>
            </a:r>
            <a:r>
              <a:rPr lang="en-US" sz="2400" dirty="0"/>
              <a:t>upset </a:t>
            </a:r>
            <a:r>
              <a:rPr lang="en-US" sz="2400" dirty="0" smtClean="0"/>
              <a:t>and hurt.</a:t>
            </a:r>
          </a:p>
          <a:p>
            <a:r>
              <a:rPr lang="en-US" sz="2400" dirty="0" smtClean="0"/>
              <a:t>Once words have gone </a:t>
            </a:r>
            <a:r>
              <a:rPr lang="en-US" sz="2400" dirty="0"/>
              <a:t>out of your mouth, you cannot call them back. </a:t>
            </a:r>
            <a:r>
              <a:rPr lang="en-US" sz="2400" dirty="0" smtClean="0"/>
              <a:t>Those words cannot be retracted</a:t>
            </a:r>
            <a:r>
              <a:rPr lang="en-US" sz="2400" dirty="0" smtClean="0"/>
              <a:t>.</a:t>
            </a:r>
            <a:endParaRPr lang="en-US" sz="2400" dirty="0" smtClean="0"/>
          </a:p>
        </p:txBody>
      </p:sp>
    </p:spTree>
    <p:extLst>
      <p:ext uri="{BB962C8B-B14F-4D97-AF65-F5344CB8AC3E}">
        <p14:creationId xmlns:p14="http://schemas.microsoft.com/office/powerpoint/2010/main" val="10861874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191</TotalTime>
  <Words>1636</Words>
  <Application>Microsoft Office PowerPoint</Application>
  <PresentationFormat>On-screen Show (4:3)</PresentationFormat>
  <Paragraphs>106</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Century Gothic</vt:lpstr>
      <vt:lpstr>Wingdings 3</vt:lpstr>
      <vt:lpstr>Ion</vt:lpstr>
      <vt:lpstr>How To Improve Your Love Life-Forgive</vt:lpstr>
      <vt:lpstr>How To Improve Your Love Life-Forgive</vt:lpstr>
      <vt:lpstr>How To Improve Your Love Life-Forgive</vt:lpstr>
      <vt:lpstr>How To Improve Your Love Life-Forgive</vt:lpstr>
      <vt:lpstr>How To Improve Your Love Life-Forgive</vt:lpstr>
      <vt:lpstr>How To Improve Your Love Life-Forgive</vt:lpstr>
      <vt:lpstr>How To Improve Your Love Life-Forgive</vt:lpstr>
      <vt:lpstr>How To Improve Your Love Life-Forgive</vt:lpstr>
      <vt:lpstr>How To Improve Your Love Life-Forgive</vt:lpstr>
      <vt:lpstr>How To Improve Your Love Life-Forgive</vt:lpstr>
      <vt:lpstr>How To Improve Your Love Life-Forgive</vt:lpstr>
      <vt:lpstr>How To Improve Your Love Life-Forgive</vt:lpstr>
      <vt:lpstr>How To Improve Your Love Life-Forgive</vt:lpstr>
      <vt:lpstr>How To Improve Your Love Life-Forgive</vt:lpstr>
      <vt:lpstr>How To Improve Your Love Life-Forgive</vt:lpstr>
      <vt:lpstr>How To Improve Your Love Life-Forgive</vt:lpstr>
      <vt:lpstr>How To Improve Your Love Life-Forgive</vt:lpstr>
      <vt:lpstr>How To Improve Your Love Life-Forgive</vt:lpstr>
      <vt:lpstr>How To Improve Your Love Life-Forgive</vt:lpstr>
      <vt:lpstr>How To Improve Your Love Life-Forgive</vt:lpstr>
      <vt:lpstr>How To Improve Your Love Life-Forgive</vt:lpstr>
      <vt:lpstr>How To Improve Your Love Life-Forgive</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Improve Your Love Life-Forgive</dc:title>
  <dc:creator>Department of Veterans Affairs</dc:creator>
  <cp:lastModifiedBy>AFCC</cp:lastModifiedBy>
  <cp:revision>11</cp:revision>
  <cp:lastPrinted>2016-11-14T22:31:23Z</cp:lastPrinted>
  <dcterms:created xsi:type="dcterms:W3CDTF">2016-11-14T21:04:07Z</dcterms:created>
  <dcterms:modified xsi:type="dcterms:W3CDTF">2016-11-17T01:19:33Z</dcterms:modified>
</cp:coreProperties>
</file>