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57" r:id="rId3"/>
    <p:sldId id="258" r:id="rId4"/>
    <p:sldId id="273" r:id="rId5"/>
    <p:sldId id="259" r:id="rId6"/>
    <p:sldId id="260" r:id="rId7"/>
    <p:sldId id="261" r:id="rId8"/>
    <p:sldId id="262" r:id="rId9"/>
    <p:sldId id="264" r:id="rId10"/>
    <p:sldId id="265" r:id="rId11"/>
    <p:sldId id="266" r:id="rId12"/>
    <p:sldId id="263" r:id="rId13"/>
    <p:sldId id="268" r:id="rId14"/>
    <p:sldId id="267" r:id="rId15"/>
    <p:sldId id="269"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20" autoAdjust="0"/>
    <p:restoredTop sz="94660"/>
  </p:normalViewPr>
  <p:slideViewPr>
    <p:cSldViewPr>
      <p:cViewPr varScale="1">
        <p:scale>
          <a:sx n="68" d="100"/>
          <a:sy n="68" d="100"/>
        </p:scale>
        <p:origin x="127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A913F0-901C-4B2F-A7D0-20ADE7DF58AC}" type="datetimeFigureOut">
              <a:rPr lang="en-US" smtClean="0"/>
              <a:t>11/2/2016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7FD088-206D-40D1-83C4-21FC0C38CF21}" type="slidenum">
              <a:rPr lang="en-US" smtClean="0"/>
              <a:t>‹#›</a:t>
            </a:fld>
            <a:endParaRPr lang="en-US"/>
          </a:p>
        </p:txBody>
      </p:sp>
    </p:spTree>
    <p:extLst>
      <p:ext uri="{BB962C8B-B14F-4D97-AF65-F5344CB8AC3E}">
        <p14:creationId xmlns:p14="http://schemas.microsoft.com/office/powerpoint/2010/main" val="31111865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274321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76449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383086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AA49C3-C603-44CF-9F63-DEE2B8C258D0}" type="slidenum">
              <a:rPr lang="en-US" smtClean="0"/>
              <a:t>‹#›</a:t>
            </a:fld>
            <a:endParaRPr lang="en-US" dirty="0"/>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59366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1826450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1201547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3342098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2200231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12831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30952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289368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156816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250895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206071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348038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218762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694E4-EB00-4558-B94D-8815A55E81BA}"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AA49C3-C603-44CF-9F63-DEE2B8C258D0}" type="slidenum">
              <a:rPr lang="en-US" smtClean="0"/>
              <a:t>‹#›</a:t>
            </a:fld>
            <a:endParaRPr lang="en-US" dirty="0"/>
          </a:p>
        </p:txBody>
      </p:sp>
    </p:spTree>
    <p:extLst>
      <p:ext uri="{BB962C8B-B14F-4D97-AF65-F5344CB8AC3E}">
        <p14:creationId xmlns:p14="http://schemas.microsoft.com/office/powerpoint/2010/main" val="387458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58D694E4-EB00-4558-B94D-8815A55E81BA}" type="datetimeFigureOut">
              <a:rPr lang="en-US" smtClean="0"/>
              <a:t>11/2/2016</a:t>
            </a:fld>
            <a:endParaRPr lang="en-US" dirty="0"/>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BAA49C3-C603-44CF-9F63-DEE2B8C258D0}" type="slidenum">
              <a:rPr lang="en-US" smtClean="0"/>
              <a:t>‹#›</a:t>
            </a:fld>
            <a:endParaRPr lang="en-US" dirty="0"/>
          </a:p>
        </p:txBody>
      </p:sp>
    </p:spTree>
    <p:extLst>
      <p:ext uri="{BB962C8B-B14F-4D97-AF65-F5344CB8AC3E}">
        <p14:creationId xmlns:p14="http://schemas.microsoft.com/office/powerpoint/2010/main" val="35045346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9192" y="685800"/>
            <a:ext cx="7080026" cy="1828801"/>
          </a:xfrm>
        </p:spPr>
        <p:txBody>
          <a:bodyPr>
            <a:noAutofit/>
          </a:bodyPr>
          <a:lstStyle/>
          <a:p>
            <a:r>
              <a:rPr lang="en-US" sz="6000" dirty="0" smtClean="0"/>
              <a:t>Forgiveness-Bitter or Better</a:t>
            </a:r>
            <a:endParaRPr lang="en-US" sz="6000" dirty="0"/>
          </a:p>
        </p:txBody>
      </p:sp>
      <p:sp>
        <p:nvSpPr>
          <p:cNvPr id="3" name="Subtitle 2"/>
          <p:cNvSpPr>
            <a:spLocks noGrp="1"/>
          </p:cNvSpPr>
          <p:nvPr>
            <p:ph type="subTitle" idx="1"/>
          </p:nvPr>
        </p:nvSpPr>
        <p:spPr>
          <a:xfrm>
            <a:off x="1029192" y="2819400"/>
            <a:ext cx="7080026" cy="2269061"/>
          </a:xfrm>
        </p:spPr>
        <p:txBody>
          <a:bodyPr>
            <a:normAutofit/>
          </a:bodyPr>
          <a:lstStyle/>
          <a:p>
            <a:r>
              <a:rPr lang="en-US" sz="3000" dirty="0"/>
              <a:t>Be kind to one another, tenderhearted, forgiving one another, as God in Christ forgave you</a:t>
            </a:r>
            <a:r>
              <a:rPr lang="en-US" sz="3000" b="1" dirty="0"/>
              <a:t> </a:t>
            </a:r>
            <a:r>
              <a:rPr lang="en-US" sz="3000" dirty="0"/>
              <a:t>Ephesians 4:32 (ESV)</a:t>
            </a:r>
            <a:endParaRPr lang="en-US" sz="3000" b="1" dirty="0"/>
          </a:p>
          <a:p>
            <a:endParaRPr lang="en-US" dirty="0"/>
          </a:p>
        </p:txBody>
      </p:sp>
    </p:spTree>
    <p:extLst>
      <p:ext uri="{BB962C8B-B14F-4D97-AF65-F5344CB8AC3E}">
        <p14:creationId xmlns:p14="http://schemas.microsoft.com/office/powerpoint/2010/main" val="983435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073" y="152400"/>
            <a:ext cx="7765322" cy="970450"/>
          </a:xfrm>
        </p:spPr>
        <p:txBody>
          <a:bodyPr/>
          <a:lstStyle/>
          <a:p>
            <a:r>
              <a:rPr lang="en-US" dirty="0"/>
              <a:t>Forgiveness-Bitter or Better</a:t>
            </a:r>
          </a:p>
        </p:txBody>
      </p:sp>
      <p:sp>
        <p:nvSpPr>
          <p:cNvPr id="3" name="Content Placeholder 2"/>
          <p:cNvSpPr>
            <a:spLocks noGrp="1"/>
          </p:cNvSpPr>
          <p:nvPr>
            <p:ph idx="1"/>
          </p:nvPr>
        </p:nvSpPr>
        <p:spPr>
          <a:xfrm>
            <a:off x="304800" y="1122850"/>
            <a:ext cx="8382000" cy="4668351"/>
          </a:xfrm>
        </p:spPr>
        <p:txBody>
          <a:bodyPr>
            <a:noAutofit/>
          </a:bodyPr>
          <a:lstStyle/>
          <a:p>
            <a:pPr marL="0" indent="0">
              <a:buNone/>
            </a:pPr>
            <a:r>
              <a:rPr lang="en-US" sz="2400" b="1" dirty="0" smtClean="0"/>
              <a:t>Bitter</a:t>
            </a:r>
          </a:p>
          <a:p>
            <a:r>
              <a:rPr lang="en-US" sz="2400" dirty="0" smtClean="0"/>
              <a:t>We </a:t>
            </a:r>
            <a:r>
              <a:rPr lang="en-US" sz="2400" dirty="0" smtClean="0"/>
              <a:t>seem to spend a great deal of our time in anger, frustration and denial. </a:t>
            </a:r>
          </a:p>
          <a:p>
            <a:r>
              <a:rPr lang="en-US" sz="2400" dirty="0" smtClean="0"/>
              <a:t>We have been experiencing these feelings for so long that they appear familiar, almost comfortable and un-alterable. </a:t>
            </a:r>
          </a:p>
          <a:p>
            <a:r>
              <a:rPr lang="en-US" sz="2400" dirty="0" smtClean="0"/>
              <a:t>It seems that as a victim of the world, there is nothing we can do about it, just grin and bear it.</a:t>
            </a:r>
          </a:p>
          <a:p>
            <a:r>
              <a:rPr lang="en-US" sz="2400" dirty="0" smtClean="0"/>
              <a:t>We can remain bitter, angry upset causing ourselves health issues-migraines, stomach aches, heart problems etc.</a:t>
            </a:r>
          </a:p>
          <a:p>
            <a:r>
              <a:rPr lang="en-US" sz="2400" dirty="0" smtClean="0"/>
              <a:t> Forgiveness seems to be one of those concepts that good people use to help themselves feel better</a:t>
            </a:r>
          </a:p>
        </p:txBody>
      </p:sp>
    </p:spTree>
    <p:extLst>
      <p:ext uri="{BB962C8B-B14F-4D97-AF65-F5344CB8AC3E}">
        <p14:creationId xmlns:p14="http://schemas.microsoft.com/office/powerpoint/2010/main" val="2647858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rmAutofit/>
          </a:bodyPr>
          <a:lstStyle/>
          <a:p>
            <a:r>
              <a:rPr lang="en-US" sz="2800" dirty="0" smtClean="0"/>
              <a:t> Forgiveness seems to be one of those concepts that good people use to help themselves feel better</a:t>
            </a:r>
          </a:p>
          <a:p>
            <a:r>
              <a:rPr lang="en-US" sz="2800" dirty="0" smtClean="0"/>
              <a:t>If I forgive you for your transgressions against me and so I feel better about myself. </a:t>
            </a:r>
          </a:p>
          <a:p>
            <a:r>
              <a:rPr lang="en-US" sz="2800" dirty="0" smtClean="0"/>
              <a:t>It is as if I have given you a gift which you do not really deserve, so I feel like a better person by forgiving you.</a:t>
            </a:r>
            <a:endParaRPr lang="en-US" sz="2800" dirty="0"/>
          </a:p>
        </p:txBody>
      </p:sp>
    </p:spTree>
    <p:extLst>
      <p:ext uri="{BB962C8B-B14F-4D97-AF65-F5344CB8AC3E}">
        <p14:creationId xmlns:p14="http://schemas.microsoft.com/office/powerpoint/2010/main" val="204755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a:xfrm>
            <a:off x="381000" y="1580050"/>
            <a:ext cx="8229600" cy="4211151"/>
          </a:xfrm>
        </p:spPr>
        <p:txBody>
          <a:bodyPr>
            <a:normAutofit fontScale="92500" lnSpcReduction="10000"/>
          </a:bodyPr>
          <a:lstStyle/>
          <a:p>
            <a:pPr marL="0" indent="0">
              <a:buNone/>
            </a:pPr>
            <a:r>
              <a:rPr lang="en-US" sz="2600" b="1" dirty="0" smtClean="0"/>
              <a:t>Better</a:t>
            </a:r>
          </a:p>
          <a:p>
            <a:r>
              <a:rPr lang="en-US" sz="2600" dirty="0" smtClean="0"/>
              <a:t>Take </a:t>
            </a:r>
            <a:r>
              <a:rPr lang="en-US" sz="2600" dirty="0" smtClean="0"/>
              <a:t>the opportunity, to give forgiveness. </a:t>
            </a:r>
          </a:p>
          <a:p>
            <a:r>
              <a:rPr lang="en-US" sz="2600" dirty="0" smtClean="0"/>
              <a:t>Scripture: 70 X7</a:t>
            </a:r>
          </a:p>
          <a:p>
            <a:r>
              <a:rPr lang="en-US" sz="2600" dirty="0" smtClean="0"/>
              <a:t>Don’t hold on to my grievances.  Holding onto grievances is often a comfortable activity in which to engage. </a:t>
            </a:r>
          </a:p>
          <a:p>
            <a:r>
              <a:rPr lang="en-US" sz="2600" dirty="0" smtClean="0"/>
              <a:t>Grievances support the negative perspective by witnessing to my being victimized by people around me and by the world in general.  </a:t>
            </a:r>
          </a:p>
          <a:p>
            <a:r>
              <a:rPr lang="en-US" sz="2600" dirty="0" smtClean="0"/>
              <a:t>By being a victim, I somehow seem to be free from the demands of a free person. A free person</a:t>
            </a:r>
          </a:p>
          <a:p>
            <a:endParaRPr lang="en-US" dirty="0"/>
          </a:p>
        </p:txBody>
      </p:sp>
    </p:spTree>
    <p:extLst>
      <p:ext uri="{BB962C8B-B14F-4D97-AF65-F5344CB8AC3E}">
        <p14:creationId xmlns:p14="http://schemas.microsoft.com/office/powerpoint/2010/main" val="387391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rmAutofit/>
          </a:bodyPr>
          <a:lstStyle/>
          <a:p>
            <a:r>
              <a:rPr lang="en-US" sz="2800" dirty="0" smtClean="0"/>
              <a:t>Scripture: 1. Do </a:t>
            </a:r>
            <a:r>
              <a:rPr lang="en-US" sz="2800" dirty="0"/>
              <a:t>not judge so that you will not be judged. </a:t>
            </a:r>
            <a:r>
              <a:rPr lang="en-US" sz="2800" baseline="30000" dirty="0"/>
              <a:t>2 </a:t>
            </a:r>
            <a:r>
              <a:rPr lang="en-US" sz="2800" dirty="0"/>
              <a:t>For in the way you judge, you will be judged; and </a:t>
            </a:r>
            <a:r>
              <a:rPr lang="en-US" sz="2800" dirty="0" smtClean="0"/>
              <a:t>by </a:t>
            </a:r>
            <a:r>
              <a:rPr lang="en-US" sz="2800" dirty="0"/>
              <a:t>your standard of measure, it will be measured to you</a:t>
            </a:r>
            <a:r>
              <a:rPr lang="en-US" sz="2800" dirty="0" smtClean="0"/>
              <a:t>. Matt. 7:1-3</a:t>
            </a:r>
          </a:p>
          <a:p>
            <a:r>
              <a:rPr lang="en-US" sz="2800" dirty="0" smtClean="0"/>
              <a:t>What can happen when we condemn or begin to judge one another?</a:t>
            </a:r>
            <a:endParaRPr lang="en-US" sz="2800" dirty="0"/>
          </a:p>
        </p:txBody>
      </p:sp>
    </p:spTree>
    <p:extLst>
      <p:ext uri="{BB962C8B-B14F-4D97-AF65-F5344CB8AC3E}">
        <p14:creationId xmlns:p14="http://schemas.microsoft.com/office/powerpoint/2010/main" val="299763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a:xfrm>
            <a:off x="228600" y="1580050"/>
            <a:ext cx="8222068" cy="4211151"/>
          </a:xfrm>
        </p:spPr>
        <p:txBody>
          <a:bodyPr>
            <a:normAutofit fontScale="92500"/>
          </a:bodyPr>
          <a:lstStyle/>
          <a:p>
            <a:r>
              <a:rPr lang="en-US" sz="2800" dirty="0" smtClean="0"/>
              <a:t>The Log Theory: Recognize your own sin and repent, before you start looking for wrong in others.</a:t>
            </a:r>
          </a:p>
          <a:p>
            <a:r>
              <a:rPr lang="en-US" sz="2800" dirty="0" smtClean="0"/>
              <a:t>Matt. 7:3-5: </a:t>
            </a:r>
            <a:r>
              <a:rPr lang="en-US" sz="2800" baseline="30000" dirty="0" smtClean="0"/>
              <a:t>3</a:t>
            </a:r>
            <a:r>
              <a:rPr lang="en-US" sz="2800" baseline="30000" dirty="0"/>
              <a:t> </a:t>
            </a:r>
            <a:r>
              <a:rPr lang="en-US" sz="2800" dirty="0"/>
              <a:t>Why do you look at the speck that is in your brother’s eye, but do not notice the log that is in your own eye? </a:t>
            </a:r>
            <a:r>
              <a:rPr lang="en-US" sz="2800" baseline="30000" dirty="0"/>
              <a:t>4 </a:t>
            </a:r>
            <a:r>
              <a:rPr lang="en-US" sz="2800" dirty="0"/>
              <a:t>Or how </a:t>
            </a:r>
            <a:r>
              <a:rPr lang="en-US" sz="2800" dirty="0" smtClean="0"/>
              <a:t>can </a:t>
            </a:r>
            <a:r>
              <a:rPr lang="en-US" sz="2800" dirty="0"/>
              <a:t>you say to your brother, ‘Let me take the speck out of your eye,’ and behold, the log is in your own eye? </a:t>
            </a:r>
            <a:r>
              <a:rPr lang="en-US" sz="2800" baseline="30000" dirty="0"/>
              <a:t>5 </a:t>
            </a:r>
            <a:r>
              <a:rPr lang="en-US" sz="2800" dirty="0"/>
              <a:t>You hypocrite, first take the log out of your own eye, and then you will see clearly to take the speck out of your brother’s </a:t>
            </a:r>
            <a:r>
              <a:rPr lang="en-US" sz="2800" dirty="0" smtClean="0"/>
              <a:t> eye.</a:t>
            </a:r>
          </a:p>
          <a:p>
            <a:endParaRPr lang="en-US" dirty="0"/>
          </a:p>
        </p:txBody>
      </p:sp>
    </p:spTree>
    <p:extLst>
      <p:ext uri="{BB962C8B-B14F-4D97-AF65-F5344CB8AC3E}">
        <p14:creationId xmlns:p14="http://schemas.microsoft.com/office/powerpoint/2010/main" val="73784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a:xfrm>
            <a:off x="304800" y="1580050"/>
            <a:ext cx="8458200" cy="4211151"/>
          </a:xfrm>
        </p:spPr>
        <p:txBody>
          <a:bodyPr>
            <a:normAutofit/>
          </a:bodyPr>
          <a:lstStyle/>
          <a:p>
            <a:r>
              <a:rPr lang="en-US" sz="2800" dirty="0"/>
              <a:t>A</a:t>
            </a:r>
            <a:r>
              <a:rPr lang="en-US" sz="2800" dirty="0" smtClean="0"/>
              <a:t> judgment against someone, a condemnation of someone, believing someone has done us wrong, even though we may have never verbally expressed.  </a:t>
            </a:r>
          </a:p>
          <a:p>
            <a:r>
              <a:rPr lang="en-US" sz="2800" dirty="0" smtClean="0"/>
              <a:t>Our thoughts impact our actions and responses. </a:t>
            </a:r>
          </a:p>
          <a:p>
            <a:r>
              <a:rPr lang="en-US" sz="2800" dirty="0"/>
              <a:t>Forgiveness is the only way out. </a:t>
            </a:r>
          </a:p>
          <a:p>
            <a:r>
              <a:rPr lang="en-US" sz="2800" dirty="0"/>
              <a:t>Forgiveness offers us the opportunity to free the world from our own condemnation of it.</a:t>
            </a:r>
          </a:p>
          <a:p>
            <a:endParaRPr lang="en-US" dirty="0"/>
          </a:p>
        </p:txBody>
      </p:sp>
    </p:spTree>
    <p:extLst>
      <p:ext uri="{BB962C8B-B14F-4D97-AF65-F5344CB8AC3E}">
        <p14:creationId xmlns:p14="http://schemas.microsoft.com/office/powerpoint/2010/main" val="114145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a:xfrm>
            <a:off x="304800" y="1580050"/>
            <a:ext cx="8382000" cy="4211151"/>
          </a:xfrm>
        </p:spPr>
        <p:txBody>
          <a:bodyPr>
            <a:noAutofit/>
          </a:bodyPr>
          <a:lstStyle/>
          <a:p>
            <a:r>
              <a:rPr lang="en-US" sz="2800" dirty="0" smtClean="0"/>
              <a:t>We are given many opportunities to practice forgiveness of others.</a:t>
            </a:r>
          </a:p>
          <a:p>
            <a:r>
              <a:rPr lang="en-US" sz="2800" dirty="0" smtClean="0"/>
              <a:t>Forgiveness is really a gift we give to ourselves.</a:t>
            </a:r>
          </a:p>
          <a:p>
            <a:r>
              <a:rPr lang="en-US" sz="2800" dirty="0" smtClean="0"/>
              <a:t>Forgiveness gives us the opportunity to stop judging, to stop condemning. </a:t>
            </a:r>
          </a:p>
          <a:p>
            <a:r>
              <a:rPr lang="en-US" sz="2800" dirty="0" smtClean="0"/>
              <a:t>Forgiveness is really for our benefit, not necessarily for the benefit of others.  </a:t>
            </a:r>
          </a:p>
          <a:p>
            <a:r>
              <a:rPr lang="en-US" sz="2800" dirty="0" smtClean="0"/>
              <a:t>Don’t let circumstances leave you bitter. Forgive Yourself.</a:t>
            </a:r>
            <a:r>
              <a:rPr lang="en-US" sz="2800" dirty="0"/>
              <a:t> </a:t>
            </a:r>
            <a:r>
              <a:rPr lang="en-US" sz="2800" dirty="0" smtClean="0"/>
              <a:t>Forgiveness offers peace.</a:t>
            </a:r>
            <a:endParaRPr lang="en-US" sz="2800" dirty="0"/>
          </a:p>
        </p:txBody>
      </p:sp>
    </p:spTree>
    <p:extLst>
      <p:ext uri="{BB962C8B-B14F-4D97-AF65-F5344CB8AC3E}">
        <p14:creationId xmlns:p14="http://schemas.microsoft.com/office/powerpoint/2010/main" val="3730803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Forgive &amp; Forget-Can It Be Done</a:t>
            </a:r>
          </a:p>
          <a:p>
            <a:r>
              <a:rPr lang="en-US" sz="3200" dirty="0" smtClean="0"/>
              <a:t>Scripture: Eph. 4:32</a:t>
            </a:r>
            <a:endParaRPr lang="en-US" sz="3200" dirty="0"/>
          </a:p>
        </p:txBody>
      </p:sp>
    </p:spTree>
    <p:extLst>
      <p:ext uri="{BB962C8B-B14F-4D97-AF65-F5344CB8AC3E}">
        <p14:creationId xmlns:p14="http://schemas.microsoft.com/office/powerpoint/2010/main" val="1505720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Resources</a:t>
            </a:r>
          </a:p>
          <a:p>
            <a:r>
              <a:rPr lang="en-US" sz="2800" dirty="0" smtClean="0"/>
              <a:t>Article # 8: Forgiveness - How do we heal the separation between the mind and The Mind?-Charles Henry 2009</a:t>
            </a:r>
          </a:p>
        </p:txBody>
      </p:sp>
    </p:spTree>
    <p:extLst>
      <p:ext uri="{BB962C8B-B14F-4D97-AF65-F5344CB8AC3E}">
        <p14:creationId xmlns:p14="http://schemas.microsoft.com/office/powerpoint/2010/main" val="271797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rmAutofit/>
          </a:bodyPr>
          <a:lstStyle/>
          <a:p>
            <a:r>
              <a:rPr lang="en-US" sz="2800" dirty="0" smtClean="0"/>
              <a:t>Forgiveness is one of the most misunderstood terms floating around in our culture today.</a:t>
            </a:r>
          </a:p>
          <a:p>
            <a:r>
              <a:rPr lang="en-US" sz="2800" dirty="0" smtClean="0"/>
              <a:t>Forgiveness is one of the most compassionate things that we can do.</a:t>
            </a:r>
          </a:p>
          <a:p>
            <a:r>
              <a:rPr lang="en-US" sz="2800" dirty="0" smtClean="0"/>
              <a:t> It is greatly misunderstood and because of this it is rarely given in the truest sense of the word.</a:t>
            </a:r>
          </a:p>
          <a:p>
            <a:endParaRPr lang="en-US" dirty="0"/>
          </a:p>
        </p:txBody>
      </p:sp>
    </p:spTree>
    <p:extLst>
      <p:ext uri="{BB962C8B-B14F-4D97-AF65-F5344CB8AC3E}">
        <p14:creationId xmlns:p14="http://schemas.microsoft.com/office/powerpoint/2010/main" val="339298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a:xfrm>
            <a:off x="228600" y="1580050"/>
            <a:ext cx="8534400" cy="4211151"/>
          </a:xfrm>
        </p:spPr>
        <p:txBody>
          <a:bodyPr>
            <a:normAutofit fontScale="92500" lnSpcReduction="10000"/>
          </a:bodyPr>
          <a:lstStyle/>
          <a:p>
            <a:pPr marL="0" indent="0">
              <a:buNone/>
            </a:pPr>
            <a:r>
              <a:rPr lang="en-US" sz="2800" b="1" dirty="0" smtClean="0"/>
              <a:t>Bitter</a:t>
            </a:r>
          </a:p>
          <a:p>
            <a:r>
              <a:rPr lang="en-US" sz="2800" dirty="0" smtClean="0"/>
              <a:t>We </a:t>
            </a:r>
            <a:r>
              <a:rPr lang="en-US" sz="2800" dirty="0" smtClean="0"/>
              <a:t>tend to think of forgiveness as an act of kindness that we choose to give to some people who seem to deserve it, yet withhold this gift from others who seem un-deserving and un-repentant. This makes us feel that we have a significant sense of power.</a:t>
            </a:r>
          </a:p>
          <a:p>
            <a:r>
              <a:rPr lang="en-US" sz="2800" dirty="0" smtClean="0"/>
              <a:t>Forgiveness actually has nothing whatsoever to do with other people.  </a:t>
            </a:r>
          </a:p>
          <a:p>
            <a:r>
              <a:rPr lang="en-US" sz="2800" dirty="0" smtClean="0"/>
              <a:t>Forgiveness has everything to do with the person giving forgiveness. It is a decision that we make for ourselves.</a:t>
            </a:r>
          </a:p>
          <a:p>
            <a:endParaRPr lang="en-US" dirty="0"/>
          </a:p>
        </p:txBody>
      </p:sp>
    </p:spTree>
    <p:extLst>
      <p:ext uri="{BB962C8B-B14F-4D97-AF65-F5344CB8AC3E}">
        <p14:creationId xmlns:p14="http://schemas.microsoft.com/office/powerpoint/2010/main" val="131592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rmAutofit/>
          </a:bodyPr>
          <a:lstStyle/>
          <a:p>
            <a:pPr marL="0" indent="0">
              <a:buNone/>
            </a:pPr>
            <a:r>
              <a:rPr lang="en-US" sz="2800" b="1" dirty="0" smtClean="0"/>
              <a:t>Bitter</a:t>
            </a:r>
          </a:p>
          <a:p>
            <a:pPr marL="0" indent="0">
              <a:buNone/>
            </a:pPr>
            <a:r>
              <a:rPr lang="en-US" sz="2800" dirty="0" smtClean="0"/>
              <a:t>Scripture-looking </a:t>
            </a:r>
            <a:r>
              <a:rPr lang="en-US" sz="2800" dirty="0"/>
              <a:t>carefully lest anyone fall short of the grace of God; lest any root of </a:t>
            </a:r>
            <a:r>
              <a:rPr lang="en-US" sz="2800" b="1" dirty="0"/>
              <a:t>bitterness</a:t>
            </a:r>
            <a:r>
              <a:rPr lang="en-US" sz="2800" dirty="0"/>
              <a:t> springing up cause trouble, and by this many become defiled</a:t>
            </a:r>
            <a:r>
              <a:rPr lang="en-US" sz="2800" dirty="0" smtClean="0"/>
              <a:t>; Heb. 12:15 </a:t>
            </a:r>
          </a:p>
          <a:p>
            <a:endParaRPr lang="en-US" sz="2800" dirty="0"/>
          </a:p>
          <a:p>
            <a:r>
              <a:rPr lang="en-US" sz="2800" dirty="0" smtClean="0"/>
              <a:t>How can we let bitterness grow in us?</a:t>
            </a:r>
            <a:endParaRPr lang="en-US" sz="2800" dirty="0"/>
          </a:p>
        </p:txBody>
      </p:sp>
    </p:spTree>
    <p:extLst>
      <p:ext uri="{BB962C8B-B14F-4D97-AF65-F5344CB8AC3E}">
        <p14:creationId xmlns:p14="http://schemas.microsoft.com/office/powerpoint/2010/main" val="177105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Autofit/>
          </a:bodyPr>
          <a:lstStyle/>
          <a:p>
            <a:pPr marL="0" indent="0">
              <a:buNone/>
            </a:pPr>
            <a:r>
              <a:rPr lang="en-US" sz="2400" b="1" dirty="0" smtClean="0"/>
              <a:t>Bitter</a:t>
            </a:r>
          </a:p>
          <a:p>
            <a:r>
              <a:rPr lang="en-US" sz="2400" dirty="0" smtClean="0"/>
              <a:t>People </a:t>
            </a:r>
            <a:r>
              <a:rPr lang="en-US" sz="2400" dirty="0" smtClean="0"/>
              <a:t>may do bad things to us, unforgivable things. And yet there seems to be pressure upon us to forgive them for their embarrassing, annoying, hurtful or vengeful actions that were directed against us. </a:t>
            </a:r>
          </a:p>
          <a:p>
            <a:r>
              <a:rPr lang="en-US" sz="2400" dirty="0" smtClean="0"/>
              <a:t>We say it takes a big person to forgive. </a:t>
            </a:r>
          </a:p>
          <a:p>
            <a:r>
              <a:rPr lang="en-US" sz="2400" dirty="0" smtClean="0"/>
              <a:t>And so we seem compelled to use our power to dole out our forgiveness in tiny bits and pieces to those we think deserve it.</a:t>
            </a:r>
            <a:endParaRPr lang="en-US" sz="2400" dirty="0"/>
          </a:p>
        </p:txBody>
      </p:sp>
    </p:spTree>
    <p:extLst>
      <p:ext uri="{BB962C8B-B14F-4D97-AF65-F5344CB8AC3E}">
        <p14:creationId xmlns:p14="http://schemas.microsoft.com/office/powerpoint/2010/main" val="72092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rmAutofit fontScale="92500" lnSpcReduction="20000"/>
          </a:bodyPr>
          <a:lstStyle/>
          <a:p>
            <a:r>
              <a:rPr lang="en-US" sz="3000" dirty="0" smtClean="0"/>
              <a:t>This is an amazingly arrogant perspective and yet we reward this kind of thinking by saying that we were being a better person, a bigger person, than the one to whom we offer our forgiveness. </a:t>
            </a:r>
          </a:p>
          <a:p>
            <a:r>
              <a:rPr lang="en-US" sz="3000" dirty="0" smtClean="0"/>
              <a:t>From a different perspective, a higher perspective, we  must remember we are all part of one family and even though we appear separate, have separate names, we are still one by the Spirit of God.</a:t>
            </a:r>
          </a:p>
          <a:p>
            <a:endParaRPr lang="en-US" dirty="0"/>
          </a:p>
        </p:txBody>
      </p:sp>
    </p:spTree>
    <p:extLst>
      <p:ext uri="{BB962C8B-B14F-4D97-AF65-F5344CB8AC3E}">
        <p14:creationId xmlns:p14="http://schemas.microsoft.com/office/powerpoint/2010/main" val="838214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lstStyle/>
          <a:p>
            <a:r>
              <a:rPr lang="en-US" sz="2800" dirty="0" smtClean="0"/>
              <a:t>For example, The law of cause and effect pretty much says what I cause, I have effected.</a:t>
            </a:r>
          </a:p>
          <a:p>
            <a:r>
              <a:rPr lang="en-US" sz="2800" dirty="0" smtClean="0"/>
              <a:t>What I do, what I cause to be done, returns to me. </a:t>
            </a:r>
          </a:p>
          <a:p>
            <a:r>
              <a:rPr lang="en-US" sz="2800" dirty="0" smtClean="0"/>
              <a:t>If I give something to someone, for example a $100 bill, I have lost that hundred dollar bill. I gave it away. I have it no more. I have lost it.</a:t>
            </a:r>
          </a:p>
          <a:p>
            <a:endParaRPr lang="en-US" dirty="0"/>
          </a:p>
        </p:txBody>
      </p:sp>
    </p:spTree>
    <p:extLst>
      <p:ext uri="{BB962C8B-B14F-4D97-AF65-F5344CB8AC3E}">
        <p14:creationId xmlns:p14="http://schemas.microsoft.com/office/powerpoint/2010/main" val="1697067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rmAutofit/>
          </a:bodyPr>
          <a:lstStyle/>
          <a:p>
            <a:r>
              <a:rPr lang="en-US" sz="2800" dirty="0" smtClean="0"/>
              <a:t>In another perspective a $100 bill is a piece of paper that symbolizes wealth. It is not the wealth itself</a:t>
            </a:r>
            <a:r>
              <a:rPr lang="en-US" sz="2800" dirty="0"/>
              <a:t>,</a:t>
            </a:r>
            <a:r>
              <a:rPr lang="en-US" sz="2800" dirty="0" smtClean="0"/>
              <a:t> it is only a symbol of it.</a:t>
            </a:r>
          </a:p>
          <a:p>
            <a:r>
              <a:rPr lang="en-US" sz="2800" dirty="0" smtClean="0"/>
              <a:t>By forgiving others, I am given forgiveness. </a:t>
            </a:r>
          </a:p>
          <a:p>
            <a:r>
              <a:rPr lang="en-US" sz="2800" dirty="0" smtClean="0"/>
              <a:t>It doesn’t matter that the other person may never accept my forgiveness, what does matter is that by my giving forgiveness, forgiveness returns to me and blesses me by its presence.</a:t>
            </a:r>
          </a:p>
          <a:p>
            <a:endParaRPr lang="en-US" dirty="0"/>
          </a:p>
        </p:txBody>
      </p:sp>
    </p:spTree>
    <p:extLst>
      <p:ext uri="{BB962C8B-B14F-4D97-AF65-F5344CB8AC3E}">
        <p14:creationId xmlns:p14="http://schemas.microsoft.com/office/powerpoint/2010/main" val="30342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Forgiveness-Bitter or Better</a:t>
            </a:r>
          </a:p>
        </p:txBody>
      </p:sp>
      <p:sp>
        <p:nvSpPr>
          <p:cNvPr id="3" name="Content Placeholder 2"/>
          <p:cNvSpPr>
            <a:spLocks noGrp="1"/>
          </p:cNvSpPr>
          <p:nvPr>
            <p:ph idx="1"/>
          </p:nvPr>
        </p:nvSpPr>
        <p:spPr/>
        <p:txBody>
          <a:bodyPr>
            <a:normAutofit/>
          </a:bodyPr>
          <a:lstStyle/>
          <a:p>
            <a:r>
              <a:rPr lang="en-US" sz="3200" dirty="0" smtClean="0"/>
              <a:t>What happens when you hold what someone did to you against them?</a:t>
            </a:r>
            <a:endParaRPr lang="en-US" sz="3200" dirty="0"/>
          </a:p>
        </p:txBody>
      </p:sp>
    </p:spTree>
    <p:extLst>
      <p:ext uri="{BB962C8B-B14F-4D97-AF65-F5344CB8AC3E}">
        <p14:creationId xmlns:p14="http://schemas.microsoft.com/office/powerpoint/2010/main" val="3320179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TM04033929[[fn=Slate]]</Template>
  <TotalTime>60</TotalTime>
  <Words>870</Words>
  <Application>Microsoft Office PowerPoint</Application>
  <PresentationFormat>On-screen Show (4:3)</PresentationFormat>
  <Paragraphs>73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Calisto MT</vt:lpstr>
      <vt:lpstr>Trebuchet MS</vt:lpstr>
      <vt:lpstr>Wingdings 2</vt:lpstr>
      <vt:lpstr>Slate</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Forgiveness-Bitter or Better</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Forgiveness</dc:title>
  <dc:creator>Department of Veterans Affairs</dc:creator>
  <cp:lastModifiedBy>AFCC</cp:lastModifiedBy>
  <cp:revision>9</cp:revision>
  <cp:lastPrinted>2016-10-28T21:53:09Z</cp:lastPrinted>
  <dcterms:created xsi:type="dcterms:W3CDTF">2016-10-24T21:25:42Z</dcterms:created>
  <dcterms:modified xsi:type="dcterms:W3CDTF">2016-11-02T22:54:09Z</dcterms:modified>
</cp:coreProperties>
</file>