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82" r:id="rId3"/>
    <p:sldId id="283" r:id="rId4"/>
    <p:sldId id="284" r:id="rId5"/>
    <p:sldId id="286" r:id="rId6"/>
    <p:sldId id="287" r:id="rId7"/>
    <p:sldId id="288" r:id="rId8"/>
    <p:sldId id="289" r:id="rId9"/>
    <p:sldId id="285" r:id="rId10"/>
    <p:sldId id="281" r:id="rId11"/>
    <p:sldId id="278" r:id="rId12"/>
    <p:sldId id="290" r:id="rId13"/>
    <p:sldId id="279" r:id="rId14"/>
    <p:sldId id="258" r:id="rId15"/>
    <p:sldId id="260" r:id="rId16"/>
    <p:sldId id="269" r:id="rId17"/>
    <p:sldId id="266" r:id="rId18"/>
    <p:sldId id="265" r:id="rId19"/>
    <p:sldId id="270" r:id="rId20"/>
    <p:sldId id="274"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54BA2F-7ECA-4F96-B6BB-7333CABC0974}" type="datetimeFigureOut">
              <a:rPr lang="en-US" smtClean="0"/>
              <a:t>11/30/2016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063A60-9792-488E-8A75-76D86166D2BC}" type="slidenum">
              <a:rPr lang="en-US" smtClean="0"/>
              <a:t>‹#›</a:t>
            </a:fld>
            <a:endParaRPr lang="en-US" dirty="0"/>
          </a:p>
        </p:txBody>
      </p:sp>
    </p:spTree>
    <p:extLst>
      <p:ext uri="{BB962C8B-B14F-4D97-AF65-F5344CB8AC3E}">
        <p14:creationId xmlns:p14="http://schemas.microsoft.com/office/powerpoint/2010/main" val="20561927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2D1E7-3A9C-4B18-BDFA-E7CF5E26F26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FF2D1E7-3A9C-4B18-BDFA-E7CF5E26F26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71B6A-9FFD-4968-A57B-C9207290F6EA}" type="datetimeFigureOut">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2D1E7-3A9C-4B18-BDFA-E7CF5E26F26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4171B6A-9FFD-4968-A57B-C9207290F6EA}" type="datetimeFigureOut">
              <a:rPr lang="en-US" smtClean="0"/>
              <a:t>11/30/2016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FF2D1E7-3A9C-4B18-BDFA-E7CF5E26F26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asb95/Proverbs%2019.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220411" y="1083631"/>
            <a:ext cx="5648623" cy="1124997"/>
          </a:xfrm>
        </p:spPr>
        <p:txBody>
          <a:bodyPr/>
          <a:lstStyle/>
          <a:p>
            <a:r>
              <a:rPr lang="en-US" dirty="0" smtClean="0"/>
              <a:t>Forgiveness Builds Character</a:t>
            </a:r>
            <a:endParaRPr lang="en-US" dirty="0"/>
          </a:p>
        </p:txBody>
      </p:sp>
      <p:sp>
        <p:nvSpPr>
          <p:cNvPr id="3" name="Subtitle 2"/>
          <p:cNvSpPr>
            <a:spLocks noGrp="1"/>
          </p:cNvSpPr>
          <p:nvPr>
            <p:ph type="subTitle" idx="1"/>
          </p:nvPr>
        </p:nvSpPr>
        <p:spPr>
          <a:xfrm rot="19140000">
            <a:off x="1045395" y="1742730"/>
            <a:ext cx="6283943" cy="1355032"/>
          </a:xfrm>
        </p:spPr>
        <p:txBody>
          <a:bodyPr>
            <a:normAutofit fontScale="92500" lnSpcReduction="20000"/>
          </a:bodyPr>
          <a:lstStyle/>
          <a:p>
            <a:r>
              <a:rPr lang="en-US" sz="2800" dirty="0" smtClean="0"/>
              <a:t>But if he has wronged you or owes anything, put that on my account. Philemon 1:18</a:t>
            </a:r>
            <a:endParaRPr lang="en-US" sz="2800" dirty="0"/>
          </a:p>
        </p:txBody>
      </p:sp>
    </p:spTree>
    <p:extLst>
      <p:ext uri="{BB962C8B-B14F-4D97-AF65-F5344CB8AC3E}">
        <p14:creationId xmlns:p14="http://schemas.microsoft.com/office/powerpoint/2010/main" val="1229726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p:txBody>
          <a:bodyPr>
            <a:normAutofit/>
          </a:bodyPr>
          <a:lstStyle/>
          <a:p>
            <a:r>
              <a:rPr lang="en-US" sz="3600" dirty="0" smtClean="0"/>
              <a:t>What Is Character?</a:t>
            </a:r>
            <a:endParaRPr lang="en-US" sz="3600" dirty="0"/>
          </a:p>
        </p:txBody>
      </p:sp>
    </p:spTree>
    <p:extLst>
      <p:ext uri="{BB962C8B-B14F-4D97-AF65-F5344CB8AC3E}">
        <p14:creationId xmlns:p14="http://schemas.microsoft.com/office/powerpoint/2010/main" val="146321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304800" y="1100628"/>
            <a:ext cx="8458200" cy="3579849"/>
          </a:xfrm>
        </p:spPr>
        <p:txBody>
          <a:bodyPr>
            <a:normAutofit/>
          </a:bodyPr>
          <a:lstStyle/>
          <a:p>
            <a:pPr marL="0" indent="0">
              <a:buNone/>
            </a:pPr>
            <a:r>
              <a:rPr lang="en-US" sz="2400" dirty="0" smtClean="0"/>
              <a:t>Character</a:t>
            </a:r>
          </a:p>
          <a:p>
            <a:pPr>
              <a:buFont typeface="Arial" panose="020B0604020202020204" pitchFamily="34" charset="0"/>
              <a:buChar char="•"/>
            </a:pPr>
            <a:r>
              <a:rPr lang="en-US" sz="2400" dirty="0" smtClean="0"/>
              <a:t>The </a:t>
            </a:r>
            <a:r>
              <a:rPr lang="en-US" sz="2400" dirty="0"/>
              <a:t>peculiar quality or the sum of qualities by which a person or a thing is distinguished from </a:t>
            </a:r>
            <a:r>
              <a:rPr lang="en-US" sz="2400" dirty="0" smtClean="0"/>
              <a:t>others. </a:t>
            </a:r>
          </a:p>
          <a:p>
            <a:pPr>
              <a:buFont typeface="Arial" panose="020B0604020202020204" pitchFamily="34" charset="0"/>
              <a:buChar char="•"/>
            </a:pPr>
            <a:r>
              <a:rPr lang="en-US" sz="2400" dirty="0"/>
              <a:t>T</a:t>
            </a:r>
            <a:r>
              <a:rPr lang="en-US" sz="2400" dirty="0" smtClean="0"/>
              <a:t>he </a:t>
            </a:r>
            <a:r>
              <a:rPr lang="en-US" sz="2400" dirty="0"/>
              <a:t>mental and moral qualities distinctive to an individual</a:t>
            </a:r>
          </a:p>
        </p:txBody>
      </p:sp>
    </p:spTree>
    <p:extLst>
      <p:ext uri="{BB962C8B-B14F-4D97-AF65-F5344CB8AC3E}">
        <p14:creationId xmlns:p14="http://schemas.microsoft.com/office/powerpoint/2010/main" val="2253057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152400" y="1100628"/>
            <a:ext cx="8839200" cy="3852372"/>
          </a:xfrm>
        </p:spPr>
        <p:txBody>
          <a:bodyPr>
            <a:normAutofit/>
          </a:bodyPr>
          <a:lstStyle/>
          <a:p>
            <a:pPr marL="0" indent="0"/>
            <a:r>
              <a:rPr lang="en-US" sz="2400" dirty="0" smtClean="0"/>
              <a:t>Character</a:t>
            </a:r>
          </a:p>
          <a:p>
            <a:pPr>
              <a:buAutoNum type="arabicPeriod"/>
            </a:pPr>
            <a:r>
              <a:rPr lang="en-US" sz="2400" dirty="0" smtClean="0"/>
              <a:t>Talent is built in solitude. Character is built in the mainstream of life.</a:t>
            </a:r>
          </a:p>
          <a:p>
            <a:pPr>
              <a:buAutoNum type="arabicPeriod"/>
            </a:pPr>
            <a:r>
              <a:rPr lang="en-US" sz="2400" dirty="0" smtClean="0"/>
              <a:t>Character is who we are and what we do when nobody is watching.</a:t>
            </a:r>
          </a:p>
          <a:p>
            <a:pPr>
              <a:buAutoNum type="arabicPeriod"/>
            </a:pPr>
            <a:r>
              <a:rPr lang="en-US" sz="2400" dirty="0" smtClean="0"/>
              <a:t>Be more concerned with your character than your reputation. Character is what you really are, while your reputation is merely what others think you are.</a:t>
            </a:r>
          </a:p>
          <a:p>
            <a:pPr>
              <a:buAutoNum type="arabicPeriod"/>
            </a:pPr>
            <a:r>
              <a:rPr lang="en-US" sz="2400" dirty="0" smtClean="0"/>
              <a:t>Character is how we treat those who can do nothing for you.</a:t>
            </a:r>
            <a:endParaRPr lang="en-US" sz="2400" dirty="0"/>
          </a:p>
        </p:txBody>
      </p:sp>
    </p:spTree>
    <p:extLst>
      <p:ext uri="{BB962C8B-B14F-4D97-AF65-F5344CB8AC3E}">
        <p14:creationId xmlns:p14="http://schemas.microsoft.com/office/powerpoint/2010/main" val="959009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76200" y="1100628"/>
            <a:ext cx="8763000" cy="3928572"/>
          </a:xfrm>
        </p:spPr>
        <p:txBody>
          <a:bodyPr>
            <a:normAutofit/>
          </a:bodyPr>
          <a:lstStyle/>
          <a:p>
            <a:pPr>
              <a:buFont typeface="Arial" panose="020B0604020202020204" pitchFamily="34" charset="0"/>
              <a:buChar char="•"/>
            </a:pPr>
            <a:r>
              <a:rPr lang="en-US" sz="1800" dirty="0"/>
              <a:t>Philemon is a lesson on forgiveness.  </a:t>
            </a:r>
          </a:p>
          <a:p>
            <a:pPr>
              <a:buFont typeface="Arial" panose="020B0604020202020204" pitchFamily="34" charset="0"/>
              <a:buChar char="•"/>
            </a:pPr>
            <a:r>
              <a:rPr lang="en-US" sz="1800" dirty="0"/>
              <a:t>Paul was helping Philemon to know that we are one in the family of Christ.</a:t>
            </a:r>
          </a:p>
          <a:p>
            <a:pPr>
              <a:buFont typeface="Arial" panose="020B0604020202020204" pitchFamily="34" charset="0"/>
              <a:buChar char="•"/>
            </a:pPr>
            <a:r>
              <a:rPr lang="en-US" sz="1800" dirty="0" smtClean="0"/>
              <a:t>As Christian we build our character by forgiving and accepting each regardless of our faults.</a:t>
            </a:r>
          </a:p>
          <a:p>
            <a:pPr>
              <a:buFont typeface="Arial" panose="020B0604020202020204" pitchFamily="34" charset="0"/>
              <a:buChar char="•"/>
            </a:pPr>
            <a:r>
              <a:rPr lang="en-US" sz="1800" dirty="0" smtClean="0"/>
              <a:t>We have to learn to forgive and restore others to Christ. We have reconciliation</a:t>
            </a:r>
          </a:p>
          <a:p>
            <a:pPr>
              <a:buFont typeface="Arial" panose="020B0604020202020204" pitchFamily="34" charset="0"/>
              <a:buChar char="•"/>
            </a:pPr>
            <a:r>
              <a:rPr lang="en-US" sz="1800" dirty="0" smtClean="0"/>
              <a:t>No wall of slavery, racial or economic differences should separate us from one another.</a:t>
            </a:r>
          </a:p>
          <a:p>
            <a:pPr>
              <a:buFont typeface="Arial" panose="020B0604020202020204" pitchFamily="34" charset="0"/>
              <a:buChar char="•"/>
            </a:pPr>
            <a:r>
              <a:rPr lang="en-US" sz="1800" dirty="0" smtClean="0"/>
              <a:t>Of </a:t>
            </a:r>
            <a:r>
              <a:rPr lang="en-US" sz="1800" dirty="0"/>
              <a:t>all of the human qualities that make men in any sense like God, none is more divine than forgiveness.  God is a God of forgiveness. </a:t>
            </a:r>
          </a:p>
          <a:p>
            <a:pPr>
              <a:buFont typeface="Arial" panose="020B0604020202020204" pitchFamily="34" charset="0"/>
              <a:buChar char="•"/>
            </a:pPr>
            <a:r>
              <a:rPr lang="en-US" sz="1800" dirty="0"/>
              <a:t>“It is a man’s glory to overlook a transgression,” </a:t>
            </a:r>
            <a:r>
              <a:rPr lang="en-US" sz="1800" u="sng" dirty="0">
                <a:hlinkClick r:id="rId2"/>
              </a:rPr>
              <a:t>Proverbs 19:11</a:t>
            </a:r>
            <a:r>
              <a:rPr lang="en-US" sz="1800" dirty="0"/>
              <a:t>.  </a:t>
            </a:r>
          </a:p>
          <a:p>
            <a:pPr>
              <a:buFont typeface="Arial" panose="020B0604020202020204" pitchFamily="34" charset="0"/>
              <a:buChar char="•"/>
            </a:pPr>
            <a:r>
              <a:rPr lang="en-US" sz="1800" dirty="0"/>
              <a:t>Man is never more like God than when he forgives. </a:t>
            </a:r>
          </a:p>
          <a:p>
            <a:endParaRPr lang="en-US" dirty="0"/>
          </a:p>
        </p:txBody>
      </p:sp>
    </p:spTree>
    <p:extLst>
      <p:ext uri="{BB962C8B-B14F-4D97-AF65-F5344CB8AC3E}">
        <p14:creationId xmlns:p14="http://schemas.microsoft.com/office/powerpoint/2010/main" val="3362929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228600" y="1100628"/>
            <a:ext cx="8686800" cy="3852372"/>
          </a:xfrm>
        </p:spPr>
        <p:txBody>
          <a:bodyPr>
            <a:normAutofit/>
          </a:bodyPr>
          <a:lstStyle/>
          <a:p>
            <a:pPr>
              <a:buFont typeface="Arial" panose="020B0604020202020204" pitchFamily="34" charset="0"/>
              <a:buChar char="•"/>
            </a:pPr>
            <a:r>
              <a:rPr lang="en-US" sz="2000" dirty="0"/>
              <a:t>Exodus chapter </a:t>
            </a:r>
            <a:r>
              <a:rPr lang="en-US" sz="2000" dirty="0" smtClean="0"/>
              <a:t>34:6,  </a:t>
            </a:r>
            <a:r>
              <a:rPr lang="en-US" sz="2000" dirty="0"/>
              <a:t>“Then the Lord passed by in front of Him and proclaimed” – this is the Lord speaking of Himself – “‘The Lord, the Lord God, compassionate and gracious, slow to anger, and abounding in lovingkindness and truth, who keeps lovingkindness for thousands, who forgives iniquity, transgression and sin.”  </a:t>
            </a:r>
            <a:endParaRPr lang="en-US" sz="2000" dirty="0" smtClean="0"/>
          </a:p>
          <a:p>
            <a:pPr>
              <a:buFont typeface="Arial" panose="020B0604020202020204" pitchFamily="34" charset="0"/>
              <a:buChar char="•"/>
            </a:pPr>
            <a:r>
              <a:rPr lang="en-US" sz="2000" dirty="0" smtClean="0"/>
              <a:t>He </a:t>
            </a:r>
            <a:r>
              <a:rPr lang="en-US" sz="2000" dirty="0"/>
              <a:t>says, “I am the God of forgiveness, that is who I am.” </a:t>
            </a:r>
            <a:endParaRPr lang="en-US" sz="2000" dirty="0" smtClean="0"/>
          </a:p>
          <a:p>
            <a:pPr>
              <a:buFont typeface="Arial" panose="020B0604020202020204" pitchFamily="34" charset="0"/>
              <a:buChar char="•"/>
            </a:pPr>
            <a:r>
              <a:rPr lang="en-US" sz="2000" dirty="0" smtClean="0"/>
              <a:t>The </a:t>
            </a:r>
            <a:r>
              <a:rPr lang="en-US" sz="2000" dirty="0"/>
              <a:t>Scripture says God has forgiven you; therefore, forgive, and on the other hand the Scripture says if you don’t forgive, God won’t forgive you, and you’ll have violated the relationship, the fellowship that you could enjoy with God.  </a:t>
            </a:r>
          </a:p>
          <a:p>
            <a:pPr>
              <a:buFont typeface="Arial" panose="020B0604020202020204" pitchFamily="34" charset="0"/>
              <a:buChar char="•"/>
            </a:pPr>
            <a:r>
              <a:rPr lang="en-US" sz="2000" dirty="0"/>
              <a:t>The Lord has forgiven all of us all of our sins and therefore, Paul says, we should forgive each other. </a:t>
            </a:r>
          </a:p>
          <a:p>
            <a:endParaRPr lang="en-US" dirty="0"/>
          </a:p>
        </p:txBody>
      </p:sp>
    </p:spTree>
    <p:extLst>
      <p:ext uri="{BB962C8B-B14F-4D97-AF65-F5344CB8AC3E}">
        <p14:creationId xmlns:p14="http://schemas.microsoft.com/office/powerpoint/2010/main" val="172580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228600" y="1100628"/>
            <a:ext cx="8610600" cy="3852372"/>
          </a:xfrm>
        </p:spPr>
        <p:txBody>
          <a:bodyPr>
            <a:normAutofit/>
          </a:bodyPr>
          <a:lstStyle/>
          <a:p>
            <a:pPr>
              <a:buFont typeface="Arial" panose="020B0604020202020204" pitchFamily="34" charset="0"/>
              <a:buChar char="•"/>
            </a:pPr>
            <a:r>
              <a:rPr lang="en-US" sz="1800" dirty="0" smtClean="0"/>
              <a:t>In Philemon the </a:t>
            </a:r>
            <a:r>
              <a:rPr lang="en-US" sz="1800" dirty="0"/>
              <a:t>major issue of forgiveness laid out, not in principle, not in parable, but in a personal case. </a:t>
            </a:r>
            <a:endParaRPr lang="en-US" sz="1800" dirty="0" smtClean="0"/>
          </a:p>
          <a:p>
            <a:pPr>
              <a:buFont typeface="Arial" panose="020B0604020202020204" pitchFamily="34" charset="0"/>
              <a:buChar char="•"/>
            </a:pPr>
            <a:r>
              <a:rPr lang="en-US" sz="1800" dirty="0" smtClean="0"/>
              <a:t>Paul </a:t>
            </a:r>
            <a:r>
              <a:rPr lang="en-US" sz="1800" dirty="0"/>
              <a:t>was not only the great apostle that everybody knew about, </a:t>
            </a:r>
            <a:r>
              <a:rPr lang="en-US" sz="1800" dirty="0" smtClean="0"/>
              <a:t>but </a:t>
            </a:r>
            <a:r>
              <a:rPr lang="en-US" sz="1800" dirty="0"/>
              <a:t>Paul had personally led </a:t>
            </a:r>
            <a:r>
              <a:rPr lang="en-US" sz="1800" dirty="0" smtClean="0"/>
              <a:t>Philemon </a:t>
            </a:r>
            <a:r>
              <a:rPr lang="en-US" sz="1800" dirty="0"/>
              <a:t>to Christ. </a:t>
            </a:r>
            <a:endParaRPr lang="en-US" sz="1800" dirty="0" smtClean="0"/>
          </a:p>
          <a:p>
            <a:pPr>
              <a:buFont typeface="Arial" panose="020B0604020202020204" pitchFamily="34" charset="0"/>
              <a:buChar char="•"/>
            </a:pPr>
            <a:r>
              <a:rPr lang="en-US" sz="1800" dirty="0" smtClean="0"/>
              <a:t>Philemon </a:t>
            </a:r>
            <a:r>
              <a:rPr lang="en-US" sz="1800" dirty="0"/>
              <a:t>had a slave and the slave’s name was Onesimus.  And the relationship of these two people, Philemon and Onesimus, is really the context of this call to forgiveness. </a:t>
            </a:r>
          </a:p>
          <a:p>
            <a:pPr>
              <a:buFont typeface="Arial" panose="020B0604020202020204" pitchFamily="34" charset="0"/>
              <a:buChar char="•"/>
            </a:pPr>
            <a:r>
              <a:rPr lang="en-US" sz="1800" dirty="0"/>
              <a:t>Years had passed since Philemon’s conversion.  Paul is now a prisoner in Rome.  Philemon is active in ministry in his church.  He’s got the church meeting in his house.  He’s busy serving, refreshing the brethren by his usefulness. </a:t>
            </a:r>
          </a:p>
          <a:p>
            <a:pPr>
              <a:buFont typeface="Arial" panose="020B0604020202020204" pitchFamily="34" charset="0"/>
              <a:buChar char="•"/>
            </a:pPr>
            <a:r>
              <a:rPr lang="en-US" sz="1800" dirty="0"/>
              <a:t>Paul gives an appeal from his heart, an appeal to Philemon’s </a:t>
            </a:r>
            <a:r>
              <a:rPr lang="en-US" sz="1800" dirty="0" smtClean="0"/>
              <a:t> character, compassion</a:t>
            </a:r>
            <a:r>
              <a:rPr lang="en-US" sz="1800" dirty="0"/>
              <a:t>, to his </a:t>
            </a:r>
            <a:r>
              <a:rPr lang="en-US" sz="1800" dirty="0" smtClean="0"/>
              <a:t>love to forgive Onesimus</a:t>
            </a:r>
            <a:r>
              <a:rPr lang="en-US" sz="1800" dirty="0"/>
              <a:t> </a:t>
            </a:r>
            <a:r>
              <a:rPr lang="en-US" sz="1800" dirty="0" smtClean="0"/>
              <a:t>for doing him wrong.</a:t>
            </a:r>
            <a:endParaRPr lang="en-US" sz="1800" dirty="0"/>
          </a:p>
        </p:txBody>
      </p:sp>
    </p:spTree>
    <p:extLst>
      <p:ext uri="{BB962C8B-B14F-4D97-AF65-F5344CB8AC3E}">
        <p14:creationId xmlns:p14="http://schemas.microsoft.com/office/powerpoint/2010/main" val="1444004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152400" y="1100628"/>
            <a:ext cx="8763000" cy="3852372"/>
          </a:xfrm>
        </p:spPr>
        <p:txBody>
          <a:bodyPr/>
          <a:lstStyle/>
          <a:p>
            <a:pPr>
              <a:buFont typeface="Arial" panose="020B0604020202020204" pitchFamily="34" charset="0"/>
              <a:buChar char="•"/>
            </a:pPr>
            <a:r>
              <a:rPr lang="en-US" sz="2400" dirty="0" smtClean="0"/>
              <a:t>Onesimus, Philemon’s slave ran </a:t>
            </a:r>
            <a:r>
              <a:rPr lang="en-US" sz="2400" dirty="0"/>
              <a:t>away </a:t>
            </a:r>
            <a:r>
              <a:rPr lang="en-US" sz="2400" dirty="0" smtClean="0"/>
              <a:t>and he </a:t>
            </a:r>
            <a:r>
              <a:rPr lang="en-US" sz="2400" dirty="0"/>
              <a:t>stole from his master. </a:t>
            </a:r>
            <a:endParaRPr lang="en-US" sz="2400" dirty="0" smtClean="0"/>
          </a:p>
          <a:p>
            <a:pPr>
              <a:buFont typeface="Arial" panose="020B0604020202020204" pitchFamily="34" charset="0"/>
              <a:buChar char="•"/>
            </a:pPr>
            <a:r>
              <a:rPr lang="en-US" sz="2400" dirty="0"/>
              <a:t>T</a:t>
            </a:r>
            <a:r>
              <a:rPr lang="en-US" sz="2400" dirty="0" smtClean="0"/>
              <a:t>he </a:t>
            </a:r>
            <a:r>
              <a:rPr lang="en-US" sz="2400" dirty="0"/>
              <a:t>death penalty for such activity was still in place and that slave could lose his life</a:t>
            </a:r>
            <a:r>
              <a:rPr lang="en-US" sz="2400" dirty="0" smtClean="0"/>
              <a:t>.</a:t>
            </a:r>
          </a:p>
          <a:p>
            <a:r>
              <a:rPr lang="en-US" sz="2400" dirty="0"/>
              <a:t> How do you deal with people that have changed but you know their past history?</a:t>
            </a:r>
          </a:p>
          <a:p>
            <a:r>
              <a:rPr lang="en-US" sz="2400" dirty="0"/>
              <a:t>What about Paul when he first came around the church as a Christian?</a:t>
            </a:r>
          </a:p>
          <a:p>
            <a:endParaRPr lang="en-US" dirty="0"/>
          </a:p>
        </p:txBody>
      </p:sp>
    </p:spTree>
    <p:extLst>
      <p:ext uri="{BB962C8B-B14F-4D97-AF65-F5344CB8AC3E}">
        <p14:creationId xmlns:p14="http://schemas.microsoft.com/office/powerpoint/2010/main" val="3265220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152400" y="1100628"/>
            <a:ext cx="8763000" cy="3852372"/>
          </a:xfrm>
        </p:spPr>
        <p:txBody>
          <a:bodyPr>
            <a:normAutofit/>
          </a:bodyPr>
          <a:lstStyle/>
          <a:p>
            <a:pPr>
              <a:buFont typeface="Arial" panose="020B0604020202020204" pitchFamily="34" charset="0"/>
              <a:buChar char="•"/>
            </a:pPr>
            <a:r>
              <a:rPr lang="en-US" sz="2000" dirty="0" smtClean="0"/>
              <a:t>Paul appealed to Philemon’s  character making an appeal Onesimus whom Paul called his child that he had begotten </a:t>
            </a:r>
            <a:r>
              <a:rPr lang="en-US" sz="2000" dirty="0"/>
              <a:t>in </a:t>
            </a:r>
            <a:r>
              <a:rPr lang="en-US" sz="2000" dirty="0" smtClean="0"/>
              <a:t>his imprisonment.</a:t>
            </a:r>
          </a:p>
          <a:p>
            <a:pPr>
              <a:buFont typeface="Arial" panose="020B0604020202020204" pitchFamily="34" charset="0"/>
              <a:buChar char="•"/>
            </a:pPr>
            <a:r>
              <a:rPr lang="en-US" sz="2000" dirty="0" smtClean="0"/>
              <a:t>Letting Philemon know that people change and  </a:t>
            </a:r>
            <a:r>
              <a:rPr lang="en-US" sz="2000" dirty="0"/>
              <a:t>Onesimus, who formerly was useless to you but now is useful both to </a:t>
            </a:r>
            <a:r>
              <a:rPr lang="en-US" sz="2000" dirty="0" smtClean="0"/>
              <a:t>him </a:t>
            </a:r>
            <a:r>
              <a:rPr lang="en-US" sz="2000" dirty="0"/>
              <a:t>and to </a:t>
            </a:r>
            <a:r>
              <a:rPr lang="en-US" sz="2000" dirty="0" smtClean="0"/>
              <a:t>Paul.</a:t>
            </a:r>
            <a:r>
              <a:rPr lang="en-US" sz="2000" dirty="0"/>
              <a:t>  </a:t>
            </a:r>
            <a:endParaRPr lang="en-US" sz="2000" dirty="0" smtClean="0"/>
          </a:p>
          <a:p>
            <a:pPr>
              <a:buFont typeface="Arial" panose="020B0604020202020204" pitchFamily="34" charset="0"/>
              <a:buChar char="•"/>
            </a:pPr>
            <a:r>
              <a:rPr lang="en-US" sz="2000" dirty="0" smtClean="0"/>
              <a:t>Paul sent Onesimus  back who was a slave that ran away back to Philemon. </a:t>
            </a:r>
          </a:p>
          <a:p>
            <a:pPr>
              <a:buFont typeface="Arial" panose="020B0604020202020204" pitchFamily="34" charset="0"/>
              <a:buChar char="•"/>
            </a:pPr>
            <a:r>
              <a:rPr lang="en-US" sz="2000" dirty="0" smtClean="0"/>
              <a:t>Paul said he was sending him </a:t>
            </a:r>
            <a:r>
              <a:rPr lang="en-US" sz="2000" dirty="0"/>
              <a:t>back to </a:t>
            </a:r>
            <a:r>
              <a:rPr lang="en-US" sz="2000" dirty="0" smtClean="0"/>
              <a:t>him </a:t>
            </a:r>
            <a:r>
              <a:rPr lang="en-US" sz="2000" dirty="0"/>
              <a:t>in person, </a:t>
            </a:r>
            <a:r>
              <a:rPr lang="en-US" sz="2000" dirty="0" smtClean="0"/>
              <a:t>letting him know he wanted to keep Onesimus with him, that he </a:t>
            </a:r>
            <a:r>
              <a:rPr lang="en-US" sz="2000" dirty="0"/>
              <a:t>might minister to </a:t>
            </a:r>
            <a:r>
              <a:rPr lang="en-US" sz="2000" dirty="0" smtClean="0"/>
              <a:t>him in his </a:t>
            </a:r>
            <a:r>
              <a:rPr lang="en-US" sz="2000" dirty="0"/>
              <a:t>imprisonment for the gospel.  </a:t>
            </a:r>
            <a:endParaRPr lang="en-US" sz="2000" dirty="0" smtClean="0"/>
          </a:p>
          <a:p>
            <a:pPr>
              <a:buFont typeface="Arial" panose="020B0604020202020204" pitchFamily="34" charset="0"/>
              <a:buChar char="•"/>
            </a:pPr>
            <a:r>
              <a:rPr lang="en-US" sz="2000" dirty="0" smtClean="0"/>
              <a:t>But </a:t>
            </a:r>
            <a:r>
              <a:rPr lang="en-US" sz="2000" dirty="0"/>
              <a:t>without </a:t>
            </a:r>
            <a:r>
              <a:rPr lang="en-US" sz="2000" dirty="0" smtClean="0"/>
              <a:t>Philemon’s </a:t>
            </a:r>
            <a:r>
              <a:rPr lang="en-US" sz="2000" dirty="0"/>
              <a:t>consent </a:t>
            </a:r>
            <a:r>
              <a:rPr lang="en-US" sz="2000" dirty="0" smtClean="0"/>
              <a:t>he didn’t </a:t>
            </a:r>
            <a:r>
              <a:rPr lang="en-US" sz="2000" dirty="0"/>
              <a:t>want to do anything that </a:t>
            </a:r>
            <a:r>
              <a:rPr lang="en-US" sz="2000" dirty="0" smtClean="0"/>
              <a:t>his </a:t>
            </a:r>
            <a:r>
              <a:rPr lang="en-US" sz="2000" dirty="0"/>
              <a:t>goodness w</a:t>
            </a:r>
            <a:r>
              <a:rPr lang="en-US" sz="2000" dirty="0" smtClean="0"/>
              <a:t>ould </a:t>
            </a:r>
            <a:r>
              <a:rPr lang="en-US" sz="2000" dirty="0"/>
              <a:t>not be as it were by compulsion but of </a:t>
            </a:r>
            <a:r>
              <a:rPr lang="en-US" sz="2000" dirty="0" smtClean="0"/>
              <a:t>his own </a:t>
            </a:r>
            <a:r>
              <a:rPr lang="en-US" sz="2000" dirty="0"/>
              <a:t>free will.  </a:t>
            </a:r>
          </a:p>
        </p:txBody>
      </p:sp>
    </p:spTree>
    <p:extLst>
      <p:ext uri="{BB962C8B-B14F-4D97-AF65-F5344CB8AC3E}">
        <p14:creationId xmlns:p14="http://schemas.microsoft.com/office/powerpoint/2010/main" val="690228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228600" y="1100628"/>
            <a:ext cx="8610600" cy="3852372"/>
          </a:xfrm>
        </p:spPr>
        <p:txBody>
          <a:bodyPr>
            <a:normAutofit/>
          </a:bodyPr>
          <a:lstStyle/>
          <a:p>
            <a:pPr>
              <a:buFont typeface="Arial" panose="020B0604020202020204" pitchFamily="34" charset="0"/>
              <a:buChar char="•"/>
            </a:pPr>
            <a:r>
              <a:rPr lang="en-US" sz="2000" dirty="0"/>
              <a:t>And Paul now is going to put his friendship on the </a:t>
            </a:r>
            <a:r>
              <a:rPr lang="en-US" sz="2000" dirty="0" smtClean="0"/>
              <a:t>line.</a:t>
            </a:r>
            <a:r>
              <a:rPr lang="en-US" sz="2000" dirty="0"/>
              <a:t> </a:t>
            </a:r>
            <a:endParaRPr lang="en-US" sz="2000" dirty="0" smtClean="0"/>
          </a:p>
          <a:p>
            <a:pPr>
              <a:buFont typeface="Arial" panose="020B0604020202020204" pitchFamily="34" charset="0"/>
              <a:buChar char="•"/>
            </a:pPr>
            <a:r>
              <a:rPr lang="en-US" sz="2000" dirty="0" smtClean="0"/>
              <a:t>Paul </a:t>
            </a:r>
            <a:r>
              <a:rPr lang="en-US" sz="2000" dirty="0"/>
              <a:t>was a friend to both Philemon and Onesimus. Paul didn’t want to use his authority to appeal to Philemon to love and forgive Onesimus of his past mistakes.</a:t>
            </a:r>
          </a:p>
          <a:p>
            <a:pPr>
              <a:buFont typeface="Arial" panose="020B0604020202020204" pitchFamily="34" charset="0"/>
              <a:buChar char="•"/>
            </a:pPr>
            <a:r>
              <a:rPr lang="en-US" sz="2000" dirty="0" smtClean="0"/>
              <a:t> He’s  asking </a:t>
            </a:r>
            <a:r>
              <a:rPr lang="en-US" sz="2000" dirty="0"/>
              <a:t>Philemon to do something </a:t>
            </a:r>
            <a:r>
              <a:rPr lang="en-US" sz="2000" dirty="0" smtClean="0"/>
              <a:t>that would build his character in </a:t>
            </a:r>
            <a:r>
              <a:rPr lang="en-US" sz="2000" dirty="0"/>
              <a:t>the area of forgiveness </a:t>
            </a:r>
            <a:r>
              <a:rPr lang="en-US" sz="2000" dirty="0" smtClean="0"/>
              <a:t>which is </a:t>
            </a:r>
            <a:r>
              <a:rPr lang="en-US" sz="2000" dirty="0"/>
              <a:t>crucial. </a:t>
            </a:r>
          </a:p>
          <a:p>
            <a:pPr>
              <a:buFont typeface="Arial" panose="020B0604020202020204" pitchFamily="34" charset="0"/>
              <a:buChar char="•"/>
            </a:pPr>
            <a:r>
              <a:rPr lang="en-US" sz="2000" dirty="0" smtClean="0"/>
              <a:t>For Paul it </a:t>
            </a:r>
            <a:r>
              <a:rPr lang="en-US" sz="2000" dirty="0"/>
              <a:t>was a private letter but he wanted it read so that the whole church would hold Philemon accountable for </a:t>
            </a:r>
            <a:r>
              <a:rPr lang="en-US" sz="2000" dirty="0" smtClean="0"/>
              <a:t>this.</a:t>
            </a:r>
          </a:p>
          <a:p>
            <a:pPr>
              <a:buFont typeface="Arial" panose="020B0604020202020204" pitchFamily="34" charset="0"/>
              <a:buChar char="•"/>
            </a:pPr>
            <a:r>
              <a:rPr lang="en-US" sz="2000" dirty="0" smtClean="0"/>
              <a:t>This also allowed the church to build character as they would also </a:t>
            </a:r>
            <a:r>
              <a:rPr lang="en-US" sz="2000" dirty="0"/>
              <a:t>all learn the lesson of forgiveness and so they would all know how to treat a</a:t>
            </a:r>
            <a:r>
              <a:rPr lang="en-US" sz="2000" dirty="0" smtClean="0"/>
              <a:t> </a:t>
            </a:r>
            <a:r>
              <a:rPr lang="en-US" sz="2000" dirty="0"/>
              <a:t>forgiven man.</a:t>
            </a:r>
            <a:r>
              <a:rPr lang="en-US" dirty="0"/>
              <a:t> </a:t>
            </a:r>
          </a:p>
          <a:p>
            <a:endParaRPr lang="en-US" dirty="0"/>
          </a:p>
        </p:txBody>
      </p:sp>
    </p:spTree>
    <p:extLst>
      <p:ext uri="{BB962C8B-B14F-4D97-AF65-F5344CB8AC3E}">
        <p14:creationId xmlns:p14="http://schemas.microsoft.com/office/powerpoint/2010/main" val="2127300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152400" y="1100628"/>
            <a:ext cx="8915400" cy="3928572"/>
          </a:xfrm>
        </p:spPr>
        <p:txBody>
          <a:bodyPr>
            <a:noAutofit/>
          </a:bodyPr>
          <a:lstStyle/>
          <a:p>
            <a:pPr>
              <a:buFont typeface="Arial" panose="020B0604020202020204" pitchFamily="34" charset="0"/>
              <a:buChar char="•"/>
            </a:pPr>
            <a:r>
              <a:rPr lang="en-US" sz="1800" dirty="0" smtClean="0"/>
              <a:t>Through Paul Onesimus</a:t>
            </a:r>
            <a:r>
              <a:rPr lang="en-US" sz="1800" dirty="0"/>
              <a:t> </a:t>
            </a:r>
            <a:r>
              <a:rPr lang="en-US" sz="1800" dirty="0" smtClean="0"/>
              <a:t> was converted to Christianity.</a:t>
            </a:r>
            <a:r>
              <a:rPr lang="en-US" sz="1800" dirty="0"/>
              <a:t>  </a:t>
            </a:r>
            <a:endParaRPr lang="en-US" sz="1800" dirty="0" smtClean="0"/>
          </a:p>
          <a:p>
            <a:pPr>
              <a:buFont typeface="Arial" panose="020B0604020202020204" pitchFamily="34" charset="0"/>
              <a:buChar char="•"/>
            </a:pPr>
            <a:r>
              <a:rPr lang="en-US" sz="1800" dirty="0" smtClean="0"/>
              <a:t>His </a:t>
            </a:r>
            <a:r>
              <a:rPr lang="en-US" sz="1800" dirty="0"/>
              <a:t>life was transformed.  </a:t>
            </a:r>
            <a:r>
              <a:rPr lang="en-US" sz="1800" dirty="0" smtClean="0"/>
              <a:t>He was no </a:t>
            </a:r>
            <a:r>
              <a:rPr lang="en-US" sz="1800" dirty="0"/>
              <a:t>longer as a slave but more than a slave, a beloved </a:t>
            </a:r>
            <a:r>
              <a:rPr lang="en-US" sz="1800" dirty="0" smtClean="0"/>
              <a:t>brother in the Lord. </a:t>
            </a:r>
          </a:p>
          <a:p>
            <a:pPr>
              <a:buFont typeface="Arial" panose="020B0604020202020204" pitchFamily="34" charset="0"/>
              <a:buChar char="•"/>
            </a:pPr>
            <a:r>
              <a:rPr lang="en-US" sz="1800" dirty="0" smtClean="0"/>
              <a:t>Paul asked Philemon to accept Onesimus </a:t>
            </a:r>
            <a:r>
              <a:rPr lang="en-US" sz="1800" dirty="0"/>
              <a:t>as you would </a:t>
            </a:r>
            <a:r>
              <a:rPr lang="en-US" sz="1800" dirty="0" smtClean="0"/>
              <a:t>him, and </a:t>
            </a:r>
            <a:r>
              <a:rPr lang="en-US" sz="1800" dirty="0"/>
              <a:t>if </a:t>
            </a:r>
            <a:r>
              <a:rPr lang="en-US" sz="1800" dirty="0" smtClean="0"/>
              <a:t>Onesimus had wronged him in </a:t>
            </a:r>
            <a:r>
              <a:rPr lang="en-US" sz="1800" dirty="0"/>
              <a:t>any way or </a:t>
            </a:r>
            <a:r>
              <a:rPr lang="en-US" sz="1800" dirty="0" smtClean="0"/>
              <a:t>owed anything</a:t>
            </a:r>
            <a:r>
              <a:rPr lang="en-US" sz="1800" dirty="0"/>
              <a:t>, </a:t>
            </a:r>
            <a:r>
              <a:rPr lang="en-US" sz="1800" dirty="0" smtClean="0"/>
              <a:t>to charge </a:t>
            </a:r>
            <a:r>
              <a:rPr lang="en-US" sz="1800" dirty="0"/>
              <a:t>that to </a:t>
            </a:r>
            <a:r>
              <a:rPr lang="en-US" sz="1800" dirty="0" smtClean="0"/>
              <a:t>his account</a:t>
            </a:r>
            <a:r>
              <a:rPr lang="en-US" sz="1800" dirty="0"/>
              <a:t>.” </a:t>
            </a:r>
            <a:endParaRPr lang="en-US" sz="1800" dirty="0" smtClean="0"/>
          </a:p>
          <a:p>
            <a:pPr>
              <a:buFont typeface="Arial" panose="020B0604020202020204" pitchFamily="34" charset="0"/>
              <a:buChar char="•"/>
            </a:pPr>
            <a:r>
              <a:rPr lang="en-US" sz="1800" dirty="0"/>
              <a:t>Paul knew there was something that had to be settled.  </a:t>
            </a:r>
            <a:r>
              <a:rPr lang="en-US" sz="1800" dirty="0" smtClean="0"/>
              <a:t>Onesimus </a:t>
            </a:r>
            <a:r>
              <a:rPr lang="en-US" sz="1800" dirty="0"/>
              <a:t>was a </a:t>
            </a:r>
            <a:r>
              <a:rPr lang="en-US" sz="1800" dirty="0" smtClean="0"/>
              <a:t>criminal, and </a:t>
            </a:r>
            <a:r>
              <a:rPr lang="en-US" sz="1800" dirty="0"/>
              <a:t>the relationship between Onesimus and Philemon was not right.  </a:t>
            </a:r>
            <a:r>
              <a:rPr lang="en-US" sz="1800" dirty="0" smtClean="0"/>
              <a:t>Onesimus </a:t>
            </a:r>
            <a:r>
              <a:rPr lang="en-US" sz="1800" dirty="0"/>
              <a:t>was at </a:t>
            </a:r>
            <a:r>
              <a:rPr lang="en-US" sz="1800" dirty="0" smtClean="0"/>
              <a:t>fault and also needed to  ask for forgiveness and get the matter straight.</a:t>
            </a:r>
            <a:r>
              <a:rPr lang="en-US" sz="1800" dirty="0"/>
              <a:t> </a:t>
            </a:r>
          </a:p>
          <a:p>
            <a:pPr marL="285750" indent="-285750">
              <a:buFont typeface="Arial" panose="020B0604020202020204" pitchFamily="34" charset="0"/>
              <a:buChar char="•"/>
            </a:pPr>
            <a:r>
              <a:rPr lang="en-US" sz="1800" dirty="0" smtClean="0"/>
              <a:t>Character is sometimes built in how we handles the pressures of life.</a:t>
            </a:r>
          </a:p>
          <a:p>
            <a:pPr>
              <a:buFont typeface="Arial" panose="020B0604020202020204" pitchFamily="34" charset="0"/>
              <a:buChar char="•"/>
            </a:pPr>
            <a:r>
              <a:rPr lang="en-US" sz="1800" dirty="0" smtClean="0"/>
              <a:t>Paul reminds us to be like Christ and forgive as He forgave us.</a:t>
            </a:r>
          </a:p>
          <a:p>
            <a:pPr>
              <a:buFont typeface="Arial" panose="020B0604020202020204" pitchFamily="34" charset="0"/>
              <a:buChar char="•"/>
            </a:pPr>
            <a:r>
              <a:rPr lang="en-US" sz="1800" dirty="0" smtClean="0"/>
              <a:t>Around us are people that teach us how to act, while others shine a light on the path we should follow.</a:t>
            </a:r>
          </a:p>
        </p:txBody>
      </p:sp>
    </p:spTree>
    <p:extLst>
      <p:ext uri="{BB962C8B-B14F-4D97-AF65-F5344CB8AC3E}">
        <p14:creationId xmlns:p14="http://schemas.microsoft.com/office/powerpoint/2010/main" val="1325693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p:txBody>
          <a:bodyPr>
            <a:normAutofit fontScale="92500"/>
          </a:bodyPr>
          <a:lstStyle/>
          <a:p>
            <a:pPr marL="0" indent="0">
              <a:buNone/>
            </a:pPr>
            <a:r>
              <a:rPr lang="en-US" sz="2800" dirty="0" smtClean="0"/>
              <a:t>How Forgiveness Impacts Your Health-</a:t>
            </a:r>
            <a:r>
              <a:rPr lang="en-US" sz="2800" b="0" dirty="0" smtClean="0"/>
              <a:t>John</a:t>
            </a:r>
            <a:r>
              <a:rPr lang="en-US" sz="2800" dirty="0" smtClean="0"/>
              <a:t> </a:t>
            </a:r>
            <a:r>
              <a:rPr lang="en-US" sz="2800" b="0" dirty="0" smtClean="0"/>
              <a:t>Hopkins</a:t>
            </a:r>
          </a:p>
          <a:p>
            <a:r>
              <a:rPr lang="en-US" sz="2800" dirty="0" smtClean="0"/>
              <a:t>Studies have found that forgiveness can</a:t>
            </a:r>
          </a:p>
          <a:p>
            <a:pPr marL="457200" indent="-457200">
              <a:buFont typeface="Arial" panose="020B0604020202020204" pitchFamily="34" charset="0"/>
              <a:buChar char="•"/>
            </a:pPr>
            <a:r>
              <a:rPr lang="en-US" sz="2800" dirty="0" smtClean="0"/>
              <a:t>Lower Heart Attack Risk</a:t>
            </a:r>
          </a:p>
          <a:p>
            <a:pPr marL="457200" indent="-457200">
              <a:buFont typeface="Arial" panose="020B0604020202020204" pitchFamily="34" charset="0"/>
              <a:buChar char="•"/>
            </a:pPr>
            <a:r>
              <a:rPr lang="en-US" sz="2800" dirty="0" smtClean="0"/>
              <a:t>Improve Cholesterol Levels</a:t>
            </a:r>
          </a:p>
          <a:p>
            <a:pPr marL="457200" indent="-457200">
              <a:buFont typeface="Arial" panose="020B0604020202020204" pitchFamily="34" charset="0"/>
              <a:buChar char="•"/>
            </a:pPr>
            <a:r>
              <a:rPr lang="en-US" sz="2800" dirty="0" smtClean="0"/>
              <a:t>Improve Sleep</a:t>
            </a:r>
          </a:p>
          <a:p>
            <a:pPr marL="457200" indent="-457200">
              <a:buFont typeface="Arial" panose="020B0604020202020204" pitchFamily="34" charset="0"/>
              <a:buChar char="•"/>
            </a:pPr>
            <a:r>
              <a:rPr lang="en-US" sz="2800" dirty="0" smtClean="0"/>
              <a:t>Lower Blood Pressure</a:t>
            </a:r>
          </a:p>
          <a:p>
            <a:pPr marL="457200" indent="-457200">
              <a:buFont typeface="Arial" panose="020B0604020202020204" pitchFamily="34" charset="0"/>
              <a:buChar char="•"/>
            </a:pPr>
            <a:r>
              <a:rPr lang="en-US" sz="2800" dirty="0" smtClean="0"/>
              <a:t>Reduces Anxiety, Depression and Stress</a:t>
            </a:r>
          </a:p>
          <a:p>
            <a:endParaRPr lang="en-US" sz="2800" dirty="0"/>
          </a:p>
        </p:txBody>
      </p:sp>
    </p:spTree>
    <p:extLst>
      <p:ext uri="{BB962C8B-B14F-4D97-AF65-F5344CB8AC3E}">
        <p14:creationId xmlns:p14="http://schemas.microsoft.com/office/powerpoint/2010/main" val="2231140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Builds Character</a:t>
            </a:r>
            <a:endParaRPr lang="en-US" dirty="0"/>
          </a:p>
        </p:txBody>
      </p:sp>
      <p:sp>
        <p:nvSpPr>
          <p:cNvPr id="3" name="Content Placeholder 2"/>
          <p:cNvSpPr>
            <a:spLocks noGrp="1"/>
          </p:cNvSpPr>
          <p:nvPr>
            <p:ph idx="1"/>
          </p:nvPr>
        </p:nvSpPr>
        <p:spPr>
          <a:xfrm>
            <a:off x="228600" y="1100628"/>
            <a:ext cx="8534400" cy="3852372"/>
          </a:xfrm>
        </p:spPr>
        <p:txBody>
          <a:bodyPr>
            <a:normAutofit lnSpcReduction="10000"/>
          </a:bodyPr>
          <a:lstStyle/>
          <a:p>
            <a:pPr>
              <a:buFont typeface="Arial" panose="020B0604020202020204" pitchFamily="34" charset="0"/>
              <a:buChar char="•"/>
            </a:pPr>
            <a:r>
              <a:rPr lang="en-US" sz="2000" dirty="0" smtClean="0"/>
              <a:t>If we are truly walking a life of faith. Our faith must to active in word and deed.</a:t>
            </a:r>
          </a:p>
          <a:p>
            <a:pPr>
              <a:buFont typeface="Arial" panose="020B0604020202020204" pitchFamily="34" charset="0"/>
              <a:buChar char="•"/>
            </a:pPr>
            <a:r>
              <a:rPr lang="en-US" sz="2000" dirty="0" smtClean="0"/>
              <a:t>Forgive </a:t>
            </a:r>
            <a:r>
              <a:rPr lang="en-US" sz="2000" dirty="0"/>
              <a:t>as you have been forgiven.  And that’s basically the background of this story. </a:t>
            </a:r>
          </a:p>
          <a:p>
            <a:pPr>
              <a:buFont typeface="Arial" panose="020B0604020202020204" pitchFamily="34" charset="0"/>
              <a:buChar char="•"/>
            </a:pPr>
            <a:r>
              <a:rPr lang="en-US" sz="2000" dirty="0" smtClean="0"/>
              <a:t>To build our character we have to be willing to be merciful to those who have truly done us wrong.</a:t>
            </a:r>
          </a:p>
          <a:p>
            <a:pPr>
              <a:buFont typeface="Arial" panose="020B0604020202020204" pitchFamily="34" charset="0"/>
              <a:buChar char="•"/>
            </a:pPr>
            <a:r>
              <a:rPr lang="en-US" sz="2000" dirty="0" smtClean="0"/>
              <a:t>This story deals with the spiritual character, action and motivation of the person asking for forgiveness and accepting forgiveness.</a:t>
            </a:r>
          </a:p>
          <a:p>
            <a:pPr>
              <a:buFont typeface="Arial" panose="020B0604020202020204" pitchFamily="34" charset="0"/>
              <a:buChar char="•"/>
            </a:pPr>
            <a:r>
              <a:rPr lang="en-US" sz="2000" dirty="0" smtClean="0"/>
              <a:t>If we follow God and His word our character can reflect was God desires us to be.</a:t>
            </a:r>
          </a:p>
          <a:p>
            <a:pPr>
              <a:buFont typeface="Arial" panose="020B0604020202020204" pitchFamily="34" charset="0"/>
              <a:buChar char="•"/>
            </a:pPr>
            <a:r>
              <a:rPr lang="en-US" sz="2000" dirty="0"/>
              <a:t>We are never more like God than when you forgive. </a:t>
            </a:r>
          </a:p>
          <a:p>
            <a:endParaRPr lang="en-US" dirty="0"/>
          </a:p>
        </p:txBody>
      </p:sp>
    </p:spTree>
    <p:extLst>
      <p:ext uri="{BB962C8B-B14F-4D97-AF65-F5344CB8AC3E}">
        <p14:creationId xmlns:p14="http://schemas.microsoft.com/office/powerpoint/2010/main" val="613630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Next Bible Study</a:t>
            </a:r>
          </a:p>
          <a:p>
            <a:endParaRPr lang="en-US" dirty="0"/>
          </a:p>
          <a:p>
            <a:pPr marL="0" indent="0">
              <a:buNone/>
            </a:pPr>
            <a:r>
              <a:rPr lang="en-US" dirty="0" smtClean="0"/>
              <a:t>Accountability In Our Christian Walks</a:t>
            </a:r>
          </a:p>
          <a:p>
            <a:pPr marL="0" indent="0">
              <a:buNone/>
            </a:pPr>
            <a:r>
              <a:rPr lang="en-US" dirty="0" smtClean="0"/>
              <a:t>Scripture: Rom. 14:12 (ESV)</a:t>
            </a:r>
            <a:endParaRPr lang="en-US" dirty="0"/>
          </a:p>
        </p:txBody>
      </p:sp>
    </p:spTree>
    <p:extLst>
      <p:ext uri="{BB962C8B-B14F-4D97-AF65-F5344CB8AC3E}">
        <p14:creationId xmlns:p14="http://schemas.microsoft.com/office/powerpoint/2010/main" val="3472885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Reference:</a:t>
            </a:r>
          </a:p>
          <a:p>
            <a:pPr marL="0" indent="0">
              <a:buNone/>
            </a:pPr>
            <a:r>
              <a:rPr lang="en-US" dirty="0" smtClean="0"/>
              <a:t>Inspirational Quotes on Character</a:t>
            </a:r>
          </a:p>
          <a:p>
            <a:pPr marL="0" indent="0">
              <a:buNone/>
            </a:pPr>
            <a:r>
              <a:rPr lang="en-US" dirty="0" smtClean="0"/>
              <a:t>John Hopkins Medicine-Health Connections Forgiveness.</a:t>
            </a:r>
          </a:p>
          <a:p>
            <a:r>
              <a:rPr lang="en-US" dirty="0" smtClean="0"/>
              <a:t>Philemon- The Freedom and Power of Forgiveness by Eine Vergebung</a:t>
            </a:r>
            <a:endParaRPr lang="en-US" dirty="0"/>
          </a:p>
        </p:txBody>
      </p:sp>
    </p:spTree>
    <p:extLst>
      <p:ext uri="{BB962C8B-B14F-4D97-AF65-F5344CB8AC3E}">
        <p14:creationId xmlns:p14="http://schemas.microsoft.com/office/powerpoint/2010/main" val="2269621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p:txBody>
          <a:bodyPr>
            <a:normAutofit/>
          </a:bodyPr>
          <a:lstStyle/>
          <a:p>
            <a:r>
              <a:rPr lang="en-US" sz="3600" dirty="0" smtClean="0"/>
              <a:t>Forgiveness</a:t>
            </a:r>
          </a:p>
          <a:p>
            <a:r>
              <a:rPr lang="en-US" sz="3600" dirty="0" smtClean="0"/>
              <a:t>A Study done by Fetzer Institute showed that _________% of American adults say they need  more forgiveness in their lives.</a:t>
            </a:r>
          </a:p>
          <a:p>
            <a:endParaRPr lang="en-US" dirty="0"/>
          </a:p>
        </p:txBody>
      </p:sp>
    </p:spTree>
    <p:extLst>
      <p:ext uri="{BB962C8B-B14F-4D97-AF65-F5344CB8AC3E}">
        <p14:creationId xmlns:p14="http://schemas.microsoft.com/office/powerpoint/2010/main" val="391790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8000" dirty="0" smtClean="0"/>
              <a:t>62%</a:t>
            </a:r>
            <a:endParaRPr lang="en-US" sz="8000" dirty="0"/>
          </a:p>
        </p:txBody>
      </p:sp>
    </p:spTree>
    <p:extLst>
      <p:ext uri="{BB962C8B-B14F-4D97-AF65-F5344CB8AC3E}">
        <p14:creationId xmlns:p14="http://schemas.microsoft.com/office/powerpoint/2010/main" val="3784976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152400" y="990600"/>
            <a:ext cx="8839200" cy="3962400"/>
          </a:xfrm>
        </p:spPr>
        <p:txBody>
          <a:bodyPr>
            <a:noAutofit/>
          </a:bodyPr>
          <a:lstStyle/>
          <a:p>
            <a:r>
              <a:rPr lang="en-US" sz="2800" dirty="0" smtClean="0"/>
              <a:t>Chronic anger and un-forgiveness puts us in a fight or flight mode leading to:</a:t>
            </a:r>
          </a:p>
          <a:p>
            <a:pPr>
              <a:buFont typeface="Arial" panose="020B0604020202020204" pitchFamily="34" charset="0"/>
              <a:buChar char="•"/>
            </a:pPr>
            <a:r>
              <a:rPr lang="en-US" sz="2800" dirty="0" smtClean="0"/>
              <a:t>Increase Heart Rate</a:t>
            </a:r>
          </a:p>
          <a:p>
            <a:pPr>
              <a:buFont typeface="Arial" panose="020B0604020202020204" pitchFamily="34" charset="0"/>
              <a:buChar char="•"/>
            </a:pPr>
            <a:r>
              <a:rPr lang="en-US" sz="2800" dirty="0" smtClean="0"/>
              <a:t>Increase Blood Pressure</a:t>
            </a:r>
          </a:p>
          <a:p>
            <a:pPr>
              <a:buFont typeface="Arial" panose="020B0604020202020204" pitchFamily="34" charset="0"/>
              <a:buChar char="•"/>
            </a:pPr>
            <a:r>
              <a:rPr lang="en-US" sz="2800" dirty="0" smtClean="0"/>
              <a:t>Decreases Immune Responses</a:t>
            </a:r>
          </a:p>
          <a:p>
            <a:pPr>
              <a:buFont typeface="Arial" panose="020B0604020202020204" pitchFamily="34" charset="0"/>
              <a:buChar char="•"/>
            </a:pPr>
            <a:r>
              <a:rPr lang="en-US" sz="2800" dirty="0" smtClean="0"/>
              <a:t>These can lead to: Diabetes, Heart Diseases, </a:t>
            </a:r>
            <a:r>
              <a:rPr lang="en-US" sz="2800" dirty="0" smtClean="0"/>
              <a:t>Stomach Ulcers,</a:t>
            </a:r>
            <a:r>
              <a:rPr lang="en-US" sz="2800" dirty="0" smtClean="0"/>
              <a:t> </a:t>
            </a:r>
            <a:r>
              <a:rPr lang="en-US" sz="2800" dirty="0" smtClean="0"/>
              <a:t>Headaches, Arthritis, Chronic Pain </a:t>
            </a:r>
            <a:r>
              <a:rPr lang="en-US" sz="2800" dirty="0" smtClean="0"/>
              <a:t>and other health conditions.</a:t>
            </a:r>
          </a:p>
        </p:txBody>
      </p:sp>
    </p:spTree>
    <p:extLst>
      <p:ext uri="{BB962C8B-B14F-4D97-AF65-F5344CB8AC3E}">
        <p14:creationId xmlns:p14="http://schemas.microsoft.com/office/powerpoint/2010/main" val="237448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3600" dirty="0"/>
              <a:t>Holding grudges and bitterness </a:t>
            </a:r>
            <a:r>
              <a:rPr lang="en-US" sz="3600" dirty="0" smtClean="0"/>
              <a:t>can increase sympathetic nervous system activity causing severe </a:t>
            </a:r>
            <a:r>
              <a:rPr lang="en-US" sz="3600" dirty="0"/>
              <a:t>depression, post-traumatic stress disorder as well as other health issues</a:t>
            </a:r>
          </a:p>
          <a:p>
            <a:pPr>
              <a:buFont typeface="Arial" panose="020B0604020202020204" pitchFamily="34" charset="0"/>
              <a:buChar char="•"/>
            </a:pPr>
            <a:r>
              <a:rPr lang="en-US" sz="3600" dirty="0"/>
              <a:t>Forgiveness calms stress levels and improves health</a:t>
            </a:r>
          </a:p>
          <a:p>
            <a:endParaRPr lang="en-US" dirty="0"/>
          </a:p>
        </p:txBody>
      </p:sp>
    </p:spTree>
    <p:extLst>
      <p:ext uri="{BB962C8B-B14F-4D97-AF65-F5344CB8AC3E}">
        <p14:creationId xmlns:p14="http://schemas.microsoft.com/office/powerpoint/2010/main" val="4007714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762000" y="1066800"/>
            <a:ext cx="7520940" cy="3962400"/>
          </a:xfrm>
        </p:spPr>
        <p:txBody>
          <a:bodyPr>
            <a:noAutofit/>
          </a:bodyPr>
          <a:lstStyle/>
          <a:p>
            <a:r>
              <a:rPr lang="en-US" sz="2400" dirty="0" smtClean="0"/>
              <a:t>Healing in Forgiveness</a:t>
            </a:r>
          </a:p>
          <a:p>
            <a:pPr>
              <a:buFont typeface="Arial" panose="020B0604020202020204" pitchFamily="34" charset="0"/>
              <a:buChar char="•"/>
            </a:pPr>
            <a:r>
              <a:rPr lang="en-US" sz="2400" dirty="0" smtClean="0"/>
              <a:t>Heal With Ritual-Write a letter about the hurt and then burn it. Write an additional letter forgiving the person, you can keep it or send it. The best  option is to talk to the person face to face.</a:t>
            </a:r>
          </a:p>
          <a:p>
            <a:pPr>
              <a:buFont typeface="Arial" panose="020B0604020202020204" pitchFamily="34" charset="0"/>
              <a:buChar char="•"/>
            </a:pPr>
            <a:r>
              <a:rPr lang="en-US" sz="2400" dirty="0" smtClean="0"/>
              <a:t>Forgiveness heals by helping us release un-forgiveness, anger, resentment and hostility.</a:t>
            </a:r>
          </a:p>
          <a:p>
            <a:pPr>
              <a:buFont typeface="Arial" panose="020B0604020202020204" pitchFamily="34" charset="0"/>
              <a:buChar char="•"/>
            </a:pPr>
            <a:r>
              <a:rPr lang="en-US" sz="2400" dirty="0" smtClean="0"/>
              <a:t>Forgiveness helps us to feel empathy, compassion, affection and love again for the person that may have wronged us.</a:t>
            </a:r>
          </a:p>
        </p:txBody>
      </p:sp>
    </p:spTree>
    <p:extLst>
      <p:ext uri="{BB962C8B-B14F-4D97-AF65-F5344CB8AC3E}">
        <p14:creationId xmlns:p14="http://schemas.microsoft.com/office/powerpoint/2010/main" val="1527198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76200" y="1100628"/>
            <a:ext cx="8915400" cy="3928572"/>
          </a:xfrm>
        </p:spPr>
        <p:txBody>
          <a:bodyPr>
            <a:normAutofit fontScale="92500"/>
          </a:bodyPr>
          <a:lstStyle/>
          <a:p>
            <a:pPr>
              <a:buFont typeface="Arial" panose="020B0604020202020204" pitchFamily="34" charset="0"/>
              <a:buChar char="•"/>
            </a:pPr>
            <a:r>
              <a:rPr lang="en-US" sz="2400" dirty="0"/>
              <a:t>Forgiveness causes us to feel more satisfied with life.</a:t>
            </a:r>
          </a:p>
          <a:p>
            <a:pPr>
              <a:buFont typeface="Arial" panose="020B0604020202020204" pitchFamily="34" charset="0"/>
              <a:buChar char="•"/>
            </a:pPr>
            <a:r>
              <a:rPr lang="en-US" sz="2400" dirty="0"/>
              <a:t>Let Go of Expectation-Knowing that your apology doesn’t mean the other person </a:t>
            </a:r>
            <a:r>
              <a:rPr lang="en-US" sz="2400" dirty="0" smtClean="0"/>
              <a:t>will apologize.</a:t>
            </a:r>
          </a:p>
          <a:p>
            <a:pPr>
              <a:buFont typeface="Arial" panose="020B0604020202020204" pitchFamily="34" charset="0"/>
              <a:buChar char="•"/>
            </a:pPr>
            <a:r>
              <a:rPr lang="en-US" sz="2400" dirty="0" smtClean="0"/>
              <a:t>Decide to Forgive-Seal your forgiveness with action. See the process through, if you can’t speak to others in person, write about it in your  personal journal</a:t>
            </a:r>
            <a:endParaRPr lang="en-US" sz="2400" dirty="0"/>
          </a:p>
          <a:p>
            <a:pPr>
              <a:buFont typeface="Arial" panose="020B0604020202020204" pitchFamily="34" charset="0"/>
              <a:buChar char="•"/>
            </a:pPr>
            <a:r>
              <a:rPr lang="en-US" sz="2400" dirty="0" smtClean="0"/>
              <a:t>Remember </a:t>
            </a:r>
            <a:r>
              <a:rPr lang="en-US" sz="2400" dirty="0"/>
              <a:t>forgiveness is a choice. Forgive deeply not just because of your religion but understanding no </a:t>
            </a:r>
            <a:r>
              <a:rPr lang="en-US" sz="2400" dirty="0" smtClean="0"/>
              <a:t>one is </a:t>
            </a:r>
            <a:r>
              <a:rPr lang="en-US" sz="2400" dirty="0"/>
              <a:t>perfect, not even you</a:t>
            </a:r>
            <a:r>
              <a:rPr lang="en-US" sz="2400" dirty="0" smtClean="0"/>
              <a:t>.</a:t>
            </a:r>
          </a:p>
          <a:p>
            <a:pPr>
              <a:buFont typeface="Arial" panose="020B0604020202020204" pitchFamily="34" charset="0"/>
              <a:buChar char="•"/>
            </a:pPr>
            <a:r>
              <a:rPr lang="en-US" sz="2400" dirty="0" smtClean="0"/>
              <a:t>Forgive Yourself-We all make mistakes, remember forgiveness includes forgiving yourself.</a:t>
            </a:r>
          </a:p>
          <a:p>
            <a:endParaRPr lang="en-US" dirty="0"/>
          </a:p>
        </p:txBody>
      </p:sp>
    </p:spTree>
    <p:extLst>
      <p:ext uri="{BB962C8B-B14F-4D97-AF65-F5344CB8AC3E}">
        <p14:creationId xmlns:p14="http://schemas.microsoft.com/office/powerpoint/2010/main" val="1957432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 Builds Character</a:t>
            </a:r>
          </a:p>
        </p:txBody>
      </p:sp>
      <p:sp>
        <p:nvSpPr>
          <p:cNvPr id="3" name="Content Placeholder 2"/>
          <p:cNvSpPr>
            <a:spLocks noGrp="1"/>
          </p:cNvSpPr>
          <p:nvPr>
            <p:ph idx="1"/>
          </p:nvPr>
        </p:nvSpPr>
        <p:spPr>
          <a:xfrm>
            <a:off x="152400" y="1100628"/>
            <a:ext cx="8915400" cy="4004772"/>
          </a:xfrm>
        </p:spPr>
        <p:txBody>
          <a:bodyPr>
            <a:normAutofit fontScale="92500" lnSpcReduction="10000"/>
          </a:bodyPr>
          <a:lstStyle/>
          <a:p>
            <a:pPr marL="457200" indent="-457200">
              <a:buFont typeface="Arial" panose="020B0604020202020204" pitchFamily="34" charset="0"/>
              <a:buChar char="•"/>
            </a:pPr>
            <a:r>
              <a:rPr lang="en-US" sz="3200" dirty="0" smtClean="0"/>
              <a:t>Swartz </a:t>
            </a:r>
            <a:r>
              <a:rPr lang="en-US" sz="3200" dirty="0" smtClean="0"/>
              <a:t>says” Forgiveness </a:t>
            </a:r>
            <a:r>
              <a:rPr lang="en-US" sz="3200" dirty="0" smtClean="0"/>
              <a:t>is not just about saying </a:t>
            </a:r>
            <a:r>
              <a:rPr lang="en-US" sz="3200" dirty="0" smtClean="0"/>
              <a:t>words. It </a:t>
            </a:r>
            <a:r>
              <a:rPr lang="en-US" sz="3200" dirty="0" smtClean="0"/>
              <a:t>is an active process in which we make a conscious decision to let go of </a:t>
            </a:r>
            <a:r>
              <a:rPr lang="en-US" sz="3200" dirty="0" smtClean="0"/>
              <a:t>negative feelings </a:t>
            </a:r>
            <a:r>
              <a:rPr lang="en-US" sz="3200" dirty="0" smtClean="0"/>
              <a:t>whether the person deserves it or not</a:t>
            </a:r>
            <a:r>
              <a:rPr lang="en-US" sz="3200" dirty="0" smtClean="0"/>
              <a:t>.</a:t>
            </a:r>
          </a:p>
          <a:p>
            <a:pPr marL="457200" indent="-457200">
              <a:buFont typeface="Arial" panose="020B0604020202020204" pitchFamily="34" charset="0"/>
              <a:buChar char="•"/>
            </a:pPr>
            <a:r>
              <a:rPr lang="en-US" sz="3200" dirty="0" smtClean="0"/>
              <a:t>Researcher C.R. </a:t>
            </a:r>
            <a:r>
              <a:rPr lang="en-US" sz="3200" dirty="0" smtClean="0"/>
              <a:t>Synder</a:t>
            </a:r>
            <a:r>
              <a:rPr lang="en-US" sz="3200" dirty="0" smtClean="0"/>
              <a:t> says” Forgiveness is breaking the psychological ties that bind us to the past, giving up the quest to change what has already happened and focusing instead on creating a better and more hopeful future.</a:t>
            </a:r>
            <a:endParaRPr lang="en-US" dirty="0"/>
          </a:p>
        </p:txBody>
      </p:sp>
    </p:spTree>
    <p:extLst>
      <p:ext uri="{BB962C8B-B14F-4D97-AF65-F5344CB8AC3E}">
        <p14:creationId xmlns:p14="http://schemas.microsoft.com/office/powerpoint/2010/main" val="1024125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301</TotalTime>
  <Words>806</Words>
  <Application>Microsoft Office PowerPoint</Application>
  <PresentationFormat>On-screen Show (4:3)</PresentationFormat>
  <Paragraphs>112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Franklin Gothic Book</vt:lpstr>
      <vt:lpstr>Franklin Gothic Medium</vt:lpstr>
      <vt:lpstr>Tunga</vt:lpstr>
      <vt:lpstr>Wingdings</vt:lpstr>
      <vt:lpstr>Angles</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Forgiveness Builds Character</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 Builds Character</dc:title>
  <dc:creator>Department of Veterans Affairs</dc:creator>
  <cp:lastModifiedBy>AFCC</cp:lastModifiedBy>
  <cp:revision>24</cp:revision>
  <cp:lastPrinted>2016-11-30T15:53:31Z</cp:lastPrinted>
  <dcterms:created xsi:type="dcterms:W3CDTF">2016-11-21T16:16:10Z</dcterms:created>
  <dcterms:modified xsi:type="dcterms:W3CDTF">2016-12-01T01:17:31Z</dcterms:modified>
</cp:coreProperties>
</file>