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4"/>
  </p:handoutMasterIdLst>
  <p:sldIdLst>
    <p:sldId id="256" r:id="rId2"/>
    <p:sldId id="257" r:id="rId3"/>
    <p:sldId id="259" r:id="rId4"/>
    <p:sldId id="264" r:id="rId5"/>
    <p:sldId id="278" r:id="rId6"/>
    <p:sldId id="265" r:id="rId7"/>
    <p:sldId id="277" r:id="rId8"/>
    <p:sldId id="270" r:id="rId9"/>
    <p:sldId id="279" r:id="rId10"/>
    <p:sldId id="276" r:id="rId11"/>
    <p:sldId id="263" r:id="rId12"/>
    <p:sldId id="291" r:id="rId13"/>
    <p:sldId id="268" r:id="rId14"/>
    <p:sldId id="290" r:id="rId15"/>
    <p:sldId id="272" r:id="rId16"/>
    <p:sldId id="274" r:id="rId17"/>
    <p:sldId id="304" r:id="rId18"/>
    <p:sldId id="288" r:id="rId19"/>
    <p:sldId id="275" r:id="rId20"/>
    <p:sldId id="287" r:id="rId21"/>
    <p:sldId id="271" r:id="rId22"/>
    <p:sldId id="286" r:id="rId23"/>
    <p:sldId id="293" r:id="rId24"/>
    <p:sldId id="294" r:id="rId25"/>
    <p:sldId id="292" r:id="rId26"/>
    <p:sldId id="295" r:id="rId27"/>
    <p:sldId id="296" r:id="rId28"/>
    <p:sldId id="297" r:id="rId29"/>
    <p:sldId id="298" r:id="rId30"/>
    <p:sldId id="299" r:id="rId31"/>
    <p:sldId id="300" r:id="rId32"/>
    <p:sldId id="301" r:id="rId33"/>
    <p:sldId id="302" r:id="rId34"/>
    <p:sldId id="303" r:id="rId35"/>
    <p:sldId id="261" r:id="rId36"/>
    <p:sldId id="262" r:id="rId37"/>
    <p:sldId id="260" r:id="rId38"/>
    <p:sldId id="281" r:id="rId39"/>
    <p:sldId id="282" r:id="rId40"/>
    <p:sldId id="283" r:id="rId41"/>
    <p:sldId id="284" r:id="rId42"/>
    <p:sldId id="280"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9" autoAdjust="0"/>
    <p:restoredTop sz="94660"/>
  </p:normalViewPr>
  <p:slideViewPr>
    <p:cSldViewPr>
      <p:cViewPr varScale="1">
        <p:scale>
          <a:sx n="72" d="100"/>
          <a:sy n="72" d="100"/>
        </p:scale>
        <p:origin x="129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6A6A5F3-A97C-4CD7-B15F-A0BDD9743F1E}" type="datetimeFigureOut">
              <a:rPr lang="en-US" smtClean="0"/>
              <a:t>7/9/2014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DE4476C-9E78-43D4-8207-747450CBA2B1}" type="slidenum">
              <a:rPr lang="en-US" smtClean="0"/>
              <a:t>‹#›</a:t>
            </a:fld>
            <a:endParaRPr lang="en-US" dirty="0"/>
          </a:p>
        </p:txBody>
      </p:sp>
    </p:spTree>
    <p:extLst>
      <p:ext uri="{BB962C8B-B14F-4D97-AF65-F5344CB8AC3E}">
        <p14:creationId xmlns:p14="http://schemas.microsoft.com/office/powerpoint/2010/main" val="4684540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a:xfrm>
            <a:off x="2743973" y="5870576"/>
            <a:ext cx="3932137" cy="377825"/>
          </a:xfrm>
        </p:spPr>
        <p:txBody>
          <a:bodyPr/>
          <a:lstStyle/>
          <a:p>
            <a:endParaRPr lang="en-US" dirty="0"/>
          </a:p>
        </p:txBody>
      </p:sp>
      <p:sp>
        <p:nvSpPr>
          <p:cNvPr id="6" name="Slide Number Placeholder 5"/>
          <p:cNvSpPr>
            <a:spLocks noGrp="1"/>
          </p:cNvSpPr>
          <p:nvPr>
            <p:ph type="sldNum" sz="quarter" idx="12"/>
          </p:nvPr>
        </p:nvSpPr>
        <p:spPr>
          <a:xfrm>
            <a:off x="8040685" y="5870576"/>
            <a:ext cx="417516" cy="377825"/>
          </a:xfrm>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2965105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420540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9669995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10799477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13042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29043129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00867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2170453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51417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231839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778024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586519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996501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1297735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991117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76208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0D1B3-1968-445F-8497-E0EA7F8EC142}" type="datetimeFigureOut">
              <a:rPr lang="en-US" smtClean="0"/>
              <a:t>7/9/2014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47728F-0273-4401-B9A3-EE2130627009}" type="slidenum">
              <a:rPr lang="en-US" smtClean="0"/>
              <a:t>‹#›</a:t>
            </a:fld>
            <a:endParaRPr lang="en-US" dirty="0"/>
          </a:p>
        </p:txBody>
      </p:sp>
    </p:spTree>
    <p:extLst>
      <p:ext uri="{BB962C8B-B14F-4D97-AF65-F5344CB8AC3E}">
        <p14:creationId xmlns:p14="http://schemas.microsoft.com/office/powerpoint/2010/main" val="3450820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E00D1B3-1968-445F-8497-E0EA7F8EC142}" type="datetimeFigureOut">
              <a:rPr lang="en-US" smtClean="0"/>
              <a:t>7/9/2014</a:t>
            </a:fld>
            <a:endParaRPr lang="en-US" dirty="0"/>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A47728F-0273-4401-B9A3-EE2130627009}" type="slidenum">
              <a:rPr lang="en-US" smtClean="0"/>
              <a:t>‹#›</a:t>
            </a:fld>
            <a:endParaRPr lang="en-US" dirty="0"/>
          </a:p>
        </p:txBody>
      </p:sp>
    </p:spTree>
    <p:extLst>
      <p:ext uri="{BB962C8B-B14F-4D97-AF65-F5344CB8AC3E}">
        <p14:creationId xmlns:p14="http://schemas.microsoft.com/office/powerpoint/2010/main" val="281232252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theopedia.com/God"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973" y="533400"/>
            <a:ext cx="5714228" cy="2421464"/>
          </a:xfrm>
        </p:spPr>
        <p:txBody>
          <a:bodyPr>
            <a:normAutofit/>
          </a:bodyPr>
          <a:lstStyle/>
          <a:p>
            <a:r>
              <a:rPr lang="en-US" sz="6000" dirty="0" smtClean="0"/>
              <a:t>GOD NEVER FAILS </a:t>
            </a:r>
            <a:br>
              <a:rPr lang="en-US" sz="6000" dirty="0" smtClean="0"/>
            </a:br>
            <a:r>
              <a:rPr lang="en-US" sz="6000" dirty="0" smtClean="0"/>
              <a:t>part II</a:t>
            </a:r>
            <a:endParaRPr lang="en-US" sz="6000" dirty="0"/>
          </a:p>
        </p:txBody>
      </p:sp>
      <p:sp>
        <p:nvSpPr>
          <p:cNvPr id="3" name="Subtitle 2"/>
          <p:cNvSpPr>
            <a:spLocks noGrp="1"/>
          </p:cNvSpPr>
          <p:nvPr>
            <p:ph type="subTitle" idx="1"/>
          </p:nvPr>
        </p:nvSpPr>
        <p:spPr>
          <a:xfrm>
            <a:off x="2743973" y="3200401"/>
            <a:ext cx="5714228" cy="2590800"/>
          </a:xfrm>
        </p:spPr>
        <p:txBody>
          <a:bodyPr>
            <a:normAutofit/>
          </a:bodyPr>
          <a:lstStyle/>
          <a:p>
            <a:r>
              <a:rPr lang="en-US" sz="3600" b="1" dirty="0" smtClean="0"/>
              <a:t>……”He never fails,” Zephaniah 3:5 </a:t>
            </a:r>
            <a:endParaRPr lang="en-US" sz="3600" dirty="0"/>
          </a:p>
        </p:txBody>
      </p:sp>
    </p:spTree>
    <p:extLst>
      <p:ext uri="{BB962C8B-B14F-4D97-AF65-F5344CB8AC3E}">
        <p14:creationId xmlns:p14="http://schemas.microsoft.com/office/powerpoint/2010/main" val="3448540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GOD NEVER FAILS</a:t>
            </a:r>
          </a:p>
        </p:txBody>
      </p:sp>
      <p:sp>
        <p:nvSpPr>
          <p:cNvPr id="3" name="Content Placeholder 2"/>
          <p:cNvSpPr>
            <a:spLocks noGrp="1"/>
          </p:cNvSpPr>
          <p:nvPr>
            <p:ph idx="1"/>
          </p:nvPr>
        </p:nvSpPr>
        <p:spPr>
          <a:xfrm>
            <a:off x="457200" y="1600200"/>
            <a:ext cx="8534400" cy="4953000"/>
          </a:xfrm>
        </p:spPr>
        <p:txBody>
          <a:bodyPr>
            <a:normAutofit/>
          </a:bodyPr>
          <a:lstStyle/>
          <a:p>
            <a:pPr marL="0" indent="0">
              <a:buNone/>
            </a:pPr>
            <a:r>
              <a:rPr lang="en-US" sz="2800" b="1" dirty="0"/>
              <a:t>Sovereign</a:t>
            </a:r>
          </a:p>
          <a:p>
            <a:pPr marL="0" indent="0">
              <a:buNone/>
            </a:pPr>
            <a:r>
              <a:rPr lang="en-US" sz="2800" dirty="0" smtClean="0"/>
              <a:t>The </a:t>
            </a:r>
            <a:r>
              <a:rPr lang="en-US" sz="2800" b="1" dirty="0"/>
              <a:t>Sovereignty of God</a:t>
            </a:r>
            <a:r>
              <a:rPr lang="en-US" sz="2800" dirty="0"/>
              <a:t> is the biblical teaching that all things are under God's rule and control, and that nothing happens without His direction or permission. </a:t>
            </a:r>
            <a:r>
              <a:rPr lang="en-US" sz="2800" dirty="0">
                <a:hlinkClick r:id="rId2" action="ppaction://hlinkfile" tooltip="God"/>
              </a:rPr>
              <a:t>God</a:t>
            </a:r>
            <a:r>
              <a:rPr lang="en-US" sz="2800" dirty="0"/>
              <a:t> works not just some things but all things according to the counsel of His own will (see Eph. 1:11). His purposes are all-inclusive and never </a:t>
            </a:r>
            <a:r>
              <a:rPr lang="en-US" sz="2800" dirty="0" smtClean="0"/>
              <a:t>defeated </a:t>
            </a:r>
            <a:r>
              <a:rPr lang="en-US" sz="2800" dirty="0"/>
              <a:t>(see Isa. 46:11); nothing takes Him by surprise. </a:t>
            </a:r>
            <a:endParaRPr lang="en-US" sz="2800" b="1" dirty="0"/>
          </a:p>
          <a:p>
            <a:pPr marL="0" indent="0">
              <a:buNone/>
            </a:pPr>
            <a:endParaRPr lang="en-US" b="1" dirty="0"/>
          </a:p>
          <a:p>
            <a:endParaRPr lang="en-US" dirty="0"/>
          </a:p>
        </p:txBody>
      </p:sp>
    </p:spTree>
    <p:extLst>
      <p:ext uri="{BB962C8B-B14F-4D97-AF65-F5344CB8AC3E}">
        <p14:creationId xmlns:p14="http://schemas.microsoft.com/office/powerpoint/2010/main" val="2432221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447800"/>
            <a:ext cx="7772400" cy="4343401"/>
          </a:xfrm>
        </p:spPr>
        <p:txBody>
          <a:bodyPr>
            <a:noAutofit/>
          </a:bodyPr>
          <a:lstStyle/>
          <a:p>
            <a:r>
              <a:rPr lang="en-US" sz="4800" dirty="0" smtClean="0"/>
              <a:t>All moments of your life, He has appointed in His sovereignty so that He may be glorified and so that you can experience His goodness</a:t>
            </a:r>
            <a:r>
              <a:rPr lang="en-US" sz="2400" dirty="0" smtClean="0"/>
              <a:t>. </a:t>
            </a:r>
            <a:endParaRPr lang="en-US" sz="2400" dirty="0"/>
          </a:p>
        </p:txBody>
      </p:sp>
    </p:spTree>
    <p:extLst>
      <p:ext uri="{BB962C8B-B14F-4D97-AF65-F5344CB8AC3E}">
        <p14:creationId xmlns:p14="http://schemas.microsoft.com/office/powerpoint/2010/main" val="879384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GOD NEVER FAILS</a:t>
            </a:r>
          </a:p>
        </p:txBody>
      </p:sp>
      <p:sp>
        <p:nvSpPr>
          <p:cNvPr id="3" name="Content Placeholder 2"/>
          <p:cNvSpPr>
            <a:spLocks noGrp="1"/>
          </p:cNvSpPr>
          <p:nvPr>
            <p:ph idx="1"/>
          </p:nvPr>
        </p:nvSpPr>
        <p:spPr>
          <a:xfrm>
            <a:off x="450574" y="762000"/>
            <a:ext cx="7772400" cy="3649133"/>
          </a:xfrm>
        </p:spPr>
        <p:txBody>
          <a:bodyPr>
            <a:normAutofit/>
          </a:bodyPr>
          <a:lstStyle/>
          <a:p>
            <a:r>
              <a:rPr lang="en-US" sz="4000" dirty="0" smtClean="0"/>
              <a:t>Some other Characteristics of God</a:t>
            </a:r>
            <a:endParaRPr lang="en-US" sz="4000" dirty="0"/>
          </a:p>
        </p:txBody>
      </p:sp>
    </p:spTree>
    <p:extLst>
      <p:ext uri="{BB962C8B-B14F-4D97-AF65-F5344CB8AC3E}">
        <p14:creationId xmlns:p14="http://schemas.microsoft.com/office/powerpoint/2010/main" val="32789787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63826" y="953420"/>
            <a:ext cx="8077200" cy="5181600"/>
          </a:xfrm>
        </p:spPr>
        <p:txBody>
          <a:bodyPr>
            <a:noAutofit/>
          </a:bodyPr>
          <a:lstStyle/>
          <a:p>
            <a:pPr marL="0" indent="0">
              <a:buNone/>
            </a:pPr>
            <a:r>
              <a:rPr lang="en-US" sz="2400" b="1" dirty="0"/>
              <a:t>Eternal</a:t>
            </a:r>
          </a:p>
          <a:p>
            <a:r>
              <a:rPr lang="en-US" sz="2800" dirty="0"/>
              <a:t>God exists forever, meaning he has no beginning or end (cf. Psalm 90:2; 1 Tim. 1:17). He has always existed in the same way: fully and completely as God. "Holy, holy, holy, is the Lord God Almighty, who was and is and is to come!" (Revelation 4:8</a:t>
            </a:r>
            <a:r>
              <a:rPr lang="en-US" sz="2800" dirty="0" smtClean="0"/>
              <a:t>)</a:t>
            </a:r>
          </a:p>
          <a:p>
            <a:pPr marL="0" indent="0">
              <a:buNone/>
            </a:pPr>
            <a:r>
              <a:rPr lang="en-US" sz="2800" b="1" dirty="0" smtClean="0"/>
              <a:t>True</a:t>
            </a:r>
          </a:p>
          <a:p>
            <a:r>
              <a:rPr lang="en-US" sz="2800" dirty="0" smtClean="0"/>
              <a:t>God is the true God whose knowledge &amp; words are both true and the final standard of truth.</a:t>
            </a:r>
            <a:endParaRPr lang="en-US" sz="2800" dirty="0"/>
          </a:p>
        </p:txBody>
      </p:sp>
    </p:spTree>
    <p:extLst>
      <p:ext uri="{BB962C8B-B14F-4D97-AF65-F5344CB8AC3E}">
        <p14:creationId xmlns:p14="http://schemas.microsoft.com/office/powerpoint/2010/main" val="3664837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990600"/>
            <a:ext cx="8153400" cy="5334000"/>
          </a:xfrm>
        </p:spPr>
        <p:txBody>
          <a:bodyPr>
            <a:normAutofit/>
          </a:bodyPr>
          <a:lstStyle/>
          <a:p>
            <a:pPr marL="0" indent="0">
              <a:buNone/>
            </a:pPr>
            <a:r>
              <a:rPr lang="en-US" sz="2800" b="1" dirty="0"/>
              <a:t>Holiness</a:t>
            </a:r>
          </a:p>
          <a:p>
            <a:r>
              <a:rPr lang="en-US" sz="2800" dirty="0"/>
              <a:t>"To say that God is holy is to say that He is eternally separate and distinct from all impurity. The term holiness in Hebrew, qodesh, has the notion of separation, of uniqueness, of </a:t>
            </a:r>
            <a:r>
              <a:rPr lang="en-US" sz="2800" dirty="0" smtClean="0"/>
              <a:t>one-of-a-kindness." </a:t>
            </a:r>
            <a:r>
              <a:rPr lang="en-US" sz="2800" dirty="0"/>
              <a:t>-Bruce Ware</a:t>
            </a:r>
          </a:p>
          <a:p>
            <a:pPr marL="0" indent="0">
              <a:buNone/>
            </a:pPr>
            <a:r>
              <a:rPr lang="en-US" sz="2800" b="1" dirty="0"/>
              <a:t>Unchanging</a:t>
            </a:r>
          </a:p>
          <a:p>
            <a:r>
              <a:rPr lang="en-US" sz="2800" dirty="0"/>
              <a:t>Also called immutability, this means that God never changes in his being (who he is) or promises (cf. Mal.3:6; James 1:17; Heb. 6:17).</a:t>
            </a:r>
          </a:p>
          <a:p>
            <a:endParaRPr lang="en-US" dirty="0"/>
          </a:p>
        </p:txBody>
      </p:sp>
    </p:spTree>
    <p:extLst>
      <p:ext uri="{BB962C8B-B14F-4D97-AF65-F5344CB8AC3E}">
        <p14:creationId xmlns:p14="http://schemas.microsoft.com/office/powerpoint/2010/main" val="684747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143000"/>
            <a:ext cx="8153400" cy="5257800"/>
          </a:xfrm>
        </p:spPr>
        <p:txBody>
          <a:bodyPr>
            <a:noAutofit/>
          </a:bodyPr>
          <a:lstStyle/>
          <a:p>
            <a:pPr marL="0" indent="0">
              <a:buNone/>
            </a:pPr>
            <a:r>
              <a:rPr lang="en-US" sz="2800" b="1" dirty="0" smtClean="0"/>
              <a:t>Compassionate </a:t>
            </a:r>
            <a:endParaRPr lang="en-US" sz="2800" b="1" dirty="0"/>
          </a:p>
          <a:p>
            <a:r>
              <a:rPr lang="en-US" sz="2800" dirty="0" smtClean="0"/>
              <a:t>He </a:t>
            </a:r>
            <a:r>
              <a:rPr lang="en-US" sz="2800" dirty="0"/>
              <a:t>is not overwhelmed by any emotion, he is not incapacitated or weakened or stifled by any event or any amount of grief or love. Rather, God is totally self-controlled. While God does grieve, and does passionately love, he does so completely on purpose</a:t>
            </a:r>
            <a:r>
              <a:rPr lang="en-US" sz="2800" dirty="0" smtClean="0"/>
              <a:t>. </a:t>
            </a:r>
          </a:p>
          <a:p>
            <a:r>
              <a:rPr lang="en-US" sz="2800" dirty="0" smtClean="0"/>
              <a:t>Through the Lord’s mercies we are not consumed, because His compassions fail not. They as renewed every morning; Great is Your faithfulness. Lam. 3:23-24</a:t>
            </a:r>
            <a:endParaRPr lang="en-US" sz="2800" dirty="0"/>
          </a:p>
        </p:txBody>
      </p:sp>
    </p:spTree>
    <p:extLst>
      <p:ext uri="{BB962C8B-B14F-4D97-AF65-F5344CB8AC3E}">
        <p14:creationId xmlns:p14="http://schemas.microsoft.com/office/powerpoint/2010/main" val="23511956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GOD NEVER FAILS</a:t>
            </a:r>
          </a:p>
        </p:txBody>
      </p:sp>
      <p:sp>
        <p:nvSpPr>
          <p:cNvPr id="3" name="Content Placeholder 2"/>
          <p:cNvSpPr>
            <a:spLocks noGrp="1"/>
          </p:cNvSpPr>
          <p:nvPr>
            <p:ph idx="1"/>
          </p:nvPr>
        </p:nvSpPr>
        <p:spPr>
          <a:xfrm>
            <a:off x="457200" y="1828800"/>
            <a:ext cx="7772400" cy="3649133"/>
          </a:xfrm>
        </p:spPr>
        <p:txBody>
          <a:bodyPr>
            <a:normAutofit fontScale="92500"/>
          </a:bodyPr>
          <a:lstStyle/>
          <a:p>
            <a:pPr marL="0" indent="0">
              <a:buNone/>
            </a:pPr>
            <a:r>
              <a:rPr lang="en-US" sz="3200" b="1" dirty="0"/>
              <a:t>All-wise</a:t>
            </a:r>
          </a:p>
          <a:p>
            <a:r>
              <a:rPr lang="en-US" sz="3200" dirty="0"/>
              <a:t>God has all wisdom. He works everything out for the good of his people, and for the display and enjoyment of his glory. This involves countless factors and people and events and decisions and all sorts of things that would drown any strategist. But not God. </a:t>
            </a:r>
            <a:endParaRPr lang="en-US" sz="3200" dirty="0" smtClean="0"/>
          </a:p>
          <a:p>
            <a:endParaRPr lang="en-US" dirty="0"/>
          </a:p>
        </p:txBody>
      </p:sp>
    </p:spTree>
    <p:extLst>
      <p:ext uri="{BB962C8B-B14F-4D97-AF65-F5344CB8AC3E}">
        <p14:creationId xmlns:p14="http://schemas.microsoft.com/office/powerpoint/2010/main" val="3984018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t>GOD NEVER FAILS</a:t>
            </a:r>
          </a:p>
        </p:txBody>
      </p:sp>
      <p:sp>
        <p:nvSpPr>
          <p:cNvPr id="3" name="Content Placeholder 2"/>
          <p:cNvSpPr>
            <a:spLocks noGrp="1"/>
          </p:cNvSpPr>
          <p:nvPr>
            <p:ph idx="1"/>
          </p:nvPr>
        </p:nvSpPr>
        <p:spPr>
          <a:xfrm>
            <a:off x="457200" y="1905000"/>
            <a:ext cx="7772400" cy="3649133"/>
          </a:xfrm>
        </p:spPr>
        <p:txBody>
          <a:bodyPr>
            <a:normAutofit/>
          </a:bodyPr>
          <a:lstStyle/>
          <a:p>
            <a:r>
              <a:rPr lang="en-US" sz="3200" dirty="0"/>
              <a:t>Even when things look the worst, God is carrying out his perfect wisdom. He never fails, never lacks any foresight, and never estimates. He knows all, and plans all, and </a:t>
            </a:r>
            <a:r>
              <a:rPr lang="en-US" sz="3200" dirty="0" smtClean="0"/>
              <a:t>He </a:t>
            </a:r>
            <a:r>
              <a:rPr lang="en-US" sz="3200" dirty="0"/>
              <a:t>loves to display the glory and beauty of </a:t>
            </a:r>
            <a:r>
              <a:rPr lang="en-US" sz="3200" dirty="0" smtClean="0"/>
              <a:t>His </a:t>
            </a:r>
            <a:r>
              <a:rPr lang="en-US" sz="3200" dirty="0"/>
              <a:t>wisdom by accomplishing the seemingly </a:t>
            </a:r>
            <a:r>
              <a:rPr lang="en-US" sz="3200" dirty="0" smtClean="0"/>
              <a:t>impossible.</a:t>
            </a:r>
            <a:endParaRPr lang="en-US" sz="3200" dirty="0"/>
          </a:p>
        </p:txBody>
      </p:sp>
    </p:spTree>
    <p:extLst>
      <p:ext uri="{BB962C8B-B14F-4D97-AF65-F5344CB8AC3E}">
        <p14:creationId xmlns:p14="http://schemas.microsoft.com/office/powerpoint/2010/main" val="1926190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933"/>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600200"/>
            <a:ext cx="7772400" cy="4191001"/>
          </a:xfrm>
        </p:spPr>
        <p:txBody>
          <a:bodyPr>
            <a:normAutofit lnSpcReduction="10000"/>
          </a:bodyPr>
          <a:lstStyle/>
          <a:p>
            <a:pPr marL="0" indent="0">
              <a:buNone/>
            </a:pPr>
            <a:r>
              <a:rPr lang="en-US" sz="3000" b="1" dirty="0"/>
              <a:t>Self-existent</a:t>
            </a:r>
          </a:p>
          <a:p>
            <a:r>
              <a:rPr lang="en-US" sz="3000" dirty="0"/>
              <a:t>God's self-existence means that he does not need us or the rest of creation for anything. While everything other than God depends on God for everything, God depends on no one for existence. He is absolute reality, with whom we have to reckon. St. John </a:t>
            </a:r>
            <a:r>
              <a:rPr lang="en-US" sz="3000" dirty="0" smtClean="0"/>
              <a:t>1:1 “In </a:t>
            </a:r>
            <a:r>
              <a:rPr lang="en-US" sz="3000" dirty="0"/>
              <a:t>the beginning was the Word and the Word was with God, and the Word was God</a:t>
            </a:r>
            <a:r>
              <a:rPr lang="en-US" sz="3000" dirty="0" smtClean="0"/>
              <a:t>.”</a:t>
            </a:r>
            <a:endParaRPr lang="en-US" sz="3000" dirty="0"/>
          </a:p>
          <a:p>
            <a:endParaRPr lang="en-US" dirty="0"/>
          </a:p>
        </p:txBody>
      </p:sp>
    </p:spTree>
    <p:extLst>
      <p:ext uri="{BB962C8B-B14F-4D97-AF65-F5344CB8AC3E}">
        <p14:creationId xmlns:p14="http://schemas.microsoft.com/office/powerpoint/2010/main" val="41076918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246"/>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600200"/>
            <a:ext cx="8229600" cy="4800600"/>
          </a:xfrm>
        </p:spPr>
        <p:txBody>
          <a:bodyPr>
            <a:normAutofit fontScale="40000" lnSpcReduction="20000"/>
          </a:bodyPr>
          <a:lstStyle/>
          <a:p>
            <a:pPr marL="0" indent="0">
              <a:buNone/>
            </a:pPr>
            <a:r>
              <a:rPr lang="en-US" sz="8000" b="1" dirty="0"/>
              <a:t>Self-sufficient</a:t>
            </a:r>
          </a:p>
          <a:p>
            <a:r>
              <a:rPr lang="en-US" sz="8000" dirty="0"/>
              <a:t>"The Scriptures </a:t>
            </a:r>
            <a:r>
              <a:rPr lang="en-US" sz="8000" dirty="0" smtClean="0"/>
              <a:t>speak </a:t>
            </a:r>
            <a:r>
              <a:rPr lang="en-US" sz="8000" dirty="0"/>
              <a:t>to the fact that God does not need anything that we humans need to survive. He requires no water, air, food, sleep or money. Counselors, supervisors, and advisors of any kind are of no need to Him. </a:t>
            </a:r>
            <a:endParaRPr lang="en-US" sz="8000" dirty="0" smtClean="0"/>
          </a:p>
          <a:p>
            <a:r>
              <a:rPr lang="en-US" sz="8000" dirty="0" smtClean="0"/>
              <a:t>He </a:t>
            </a:r>
            <a:r>
              <a:rPr lang="en-US" sz="8000" dirty="0"/>
              <a:t>is self sufficient in all capacities this is hard for the human brain to consider, that someone does not need what we do to </a:t>
            </a:r>
            <a:r>
              <a:rPr lang="en-US" sz="8000" dirty="0" smtClean="0"/>
              <a:t>survive but He doesn’t"  Ps. 121-He who keeps Israel shall neither slumber nor sleep.</a:t>
            </a:r>
            <a:endParaRPr lang="en-US" sz="8000" dirty="0"/>
          </a:p>
          <a:p>
            <a:endParaRPr lang="en-US" sz="7400" dirty="0"/>
          </a:p>
          <a:p>
            <a:endParaRPr lang="en-US" dirty="0"/>
          </a:p>
        </p:txBody>
      </p:sp>
    </p:spTree>
    <p:extLst>
      <p:ext uri="{BB962C8B-B14F-4D97-AF65-F5344CB8AC3E}">
        <p14:creationId xmlns:p14="http://schemas.microsoft.com/office/powerpoint/2010/main" val="3644229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447800"/>
            <a:ext cx="7772400" cy="3649133"/>
          </a:xfrm>
        </p:spPr>
        <p:txBody>
          <a:bodyPr>
            <a:normAutofit fontScale="85000" lnSpcReduction="10000"/>
          </a:bodyPr>
          <a:lstStyle/>
          <a:p>
            <a:r>
              <a:rPr lang="en-US" sz="4800" dirty="0" smtClean="0"/>
              <a:t>The character of God is that He is Faithful!</a:t>
            </a:r>
          </a:p>
          <a:p>
            <a:r>
              <a:rPr lang="en-US" sz="4800" dirty="0"/>
              <a:t>Our God is one who never fails. </a:t>
            </a:r>
          </a:p>
          <a:p>
            <a:r>
              <a:rPr lang="en-US" sz="4800" dirty="0"/>
              <a:t>He is aware of every circumstance and situation at all times. </a:t>
            </a:r>
          </a:p>
          <a:p>
            <a:endParaRPr lang="en-US" dirty="0"/>
          </a:p>
        </p:txBody>
      </p:sp>
    </p:spTree>
    <p:extLst>
      <p:ext uri="{BB962C8B-B14F-4D97-AF65-F5344CB8AC3E}">
        <p14:creationId xmlns:p14="http://schemas.microsoft.com/office/powerpoint/2010/main" val="27016234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066800"/>
            <a:ext cx="7772400" cy="4724401"/>
          </a:xfrm>
        </p:spPr>
        <p:txBody>
          <a:bodyPr>
            <a:normAutofit lnSpcReduction="10000"/>
          </a:bodyPr>
          <a:lstStyle/>
          <a:p>
            <a:pPr marL="0" indent="0">
              <a:buNone/>
            </a:pPr>
            <a:r>
              <a:rPr lang="en-US" sz="2800" b="1" dirty="0"/>
              <a:t>Immaterial</a:t>
            </a:r>
          </a:p>
          <a:p>
            <a:r>
              <a:rPr lang="en-US" sz="2800" dirty="0"/>
              <a:t>God is not fundamentally composed of matter, for he is spirit, and he created all matter (and all spirit other than himself). This does not mean that God is absolutely nothing ("immateriality" as a word can sometimes mean this), rather it means that God is nothing physical. "The true worshipers will worship the Father in spirit and truth, for the Father is seeking such people to worship him. God is spirit, and those who worship him must worship in spirit and truth." (John 4:23-24)</a:t>
            </a:r>
          </a:p>
          <a:p>
            <a:endParaRPr lang="en-US" dirty="0"/>
          </a:p>
        </p:txBody>
      </p:sp>
    </p:spTree>
    <p:extLst>
      <p:ext uri="{BB962C8B-B14F-4D97-AF65-F5344CB8AC3E}">
        <p14:creationId xmlns:p14="http://schemas.microsoft.com/office/powerpoint/2010/main" val="372543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447800"/>
            <a:ext cx="7772400" cy="4572001"/>
          </a:xfrm>
        </p:spPr>
        <p:txBody>
          <a:bodyPr>
            <a:normAutofit/>
          </a:bodyPr>
          <a:lstStyle/>
          <a:p>
            <a:pPr marL="0" indent="0">
              <a:buNone/>
            </a:pPr>
            <a:r>
              <a:rPr lang="en-US" sz="3000" b="1" dirty="0"/>
              <a:t>Gracious</a:t>
            </a:r>
          </a:p>
          <a:p>
            <a:r>
              <a:rPr lang="en-US" sz="3000" dirty="0"/>
              <a:t>God loves to give us what we don't deserve. He loves to pardon sin and lavish us with his goodness. He takes pleasure in giving gifts to people to display the glory of his </a:t>
            </a:r>
            <a:r>
              <a:rPr lang="en-US" sz="3000" dirty="0" smtClean="0"/>
              <a:t>resourcefulness</a:t>
            </a:r>
            <a:r>
              <a:rPr lang="en-US" sz="3000" dirty="0"/>
              <a:t>, patience, and mercy</a:t>
            </a:r>
            <a:r>
              <a:rPr lang="en-US" sz="3000" dirty="0" smtClean="0"/>
              <a:t>. Eph. 1:7 </a:t>
            </a:r>
            <a:r>
              <a:rPr lang="en-US" sz="3500" dirty="0" smtClean="0"/>
              <a:t>(NKJV)- </a:t>
            </a:r>
            <a:r>
              <a:rPr lang="en-US" sz="3000" dirty="0" smtClean="0"/>
              <a:t>In Him we have redemption through His blood, the forgiveness of sins, according to the good pleasure of His will.</a:t>
            </a:r>
            <a:endParaRPr lang="en-US" sz="3000" dirty="0"/>
          </a:p>
          <a:p>
            <a:pPr marL="0" indent="0">
              <a:buNone/>
            </a:pPr>
            <a:endParaRPr lang="en-US" b="1" dirty="0" smtClean="0"/>
          </a:p>
          <a:p>
            <a:endParaRPr lang="en-US" dirty="0"/>
          </a:p>
        </p:txBody>
      </p:sp>
    </p:spTree>
    <p:extLst>
      <p:ext uri="{BB962C8B-B14F-4D97-AF65-F5344CB8AC3E}">
        <p14:creationId xmlns:p14="http://schemas.microsoft.com/office/powerpoint/2010/main" val="32514218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04"/>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600200"/>
            <a:ext cx="8229600" cy="4724400"/>
          </a:xfrm>
        </p:spPr>
        <p:txBody>
          <a:bodyPr>
            <a:noAutofit/>
          </a:bodyPr>
          <a:lstStyle/>
          <a:p>
            <a:pPr marL="0" indent="0">
              <a:buNone/>
            </a:pPr>
            <a:r>
              <a:rPr lang="en-US" sz="2400" b="1" dirty="0"/>
              <a:t>Merciful</a:t>
            </a:r>
          </a:p>
          <a:p>
            <a:r>
              <a:rPr lang="en-US" sz="2400" dirty="0"/>
              <a:t>God shows his mercy by not giving us the punishment we deserve. Mercy as used in the Bible frequently has a much wider sense which may be translated "loyal love". Ps. 100:5 For the Lord is good; His mercy is everlasting, and His truth endures to all generations.</a:t>
            </a:r>
          </a:p>
          <a:p>
            <a:pPr marL="0" indent="0">
              <a:buNone/>
            </a:pPr>
            <a:r>
              <a:rPr lang="en-US" sz="2400" b="1" dirty="0"/>
              <a:t>Just</a:t>
            </a:r>
          </a:p>
          <a:p>
            <a:r>
              <a:rPr lang="en-US" sz="2400" dirty="0"/>
              <a:t>God is deeply concerned with making wrongs right. He lets no sinner off the hook without a fitting punishment, or a fitting substitutionary atonement. I John 1:9-If we confess our sins, He is faithful and just to forgive us of our sins and to cleanse us from all unrighteousness.</a:t>
            </a:r>
          </a:p>
          <a:p>
            <a:endParaRPr lang="en-US" sz="2400" dirty="0"/>
          </a:p>
        </p:txBody>
      </p:sp>
    </p:spTree>
    <p:extLst>
      <p:ext uri="{BB962C8B-B14F-4D97-AF65-F5344CB8AC3E}">
        <p14:creationId xmlns:p14="http://schemas.microsoft.com/office/powerpoint/2010/main" val="1829223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817"/>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19200"/>
            <a:ext cx="8001000" cy="5257800"/>
          </a:xfrm>
        </p:spPr>
        <p:txBody>
          <a:bodyPr>
            <a:normAutofit fontScale="92500"/>
          </a:bodyPr>
          <a:lstStyle/>
          <a:p>
            <a:pPr marL="0" indent="0">
              <a:buNone/>
            </a:pPr>
            <a:r>
              <a:rPr lang="en-US" sz="2800" b="1" dirty="0" smtClean="0"/>
              <a:t>Peace</a:t>
            </a:r>
          </a:p>
          <a:p>
            <a:r>
              <a:rPr lang="en-US" sz="2800" dirty="0" smtClean="0"/>
              <a:t>God is His being and actions is separate from all confusion and disorder.</a:t>
            </a:r>
          </a:p>
          <a:p>
            <a:pPr marL="0" indent="0">
              <a:buNone/>
            </a:pPr>
            <a:r>
              <a:rPr lang="en-US" sz="2800" b="1" dirty="0" smtClean="0"/>
              <a:t>Beauty</a:t>
            </a:r>
          </a:p>
          <a:p>
            <a:r>
              <a:rPr lang="en-US" sz="2800" dirty="0" smtClean="0"/>
              <a:t>God is the possessor and sum of all desirable qualities.</a:t>
            </a:r>
          </a:p>
          <a:p>
            <a:pPr marL="0" indent="0">
              <a:buNone/>
            </a:pPr>
            <a:r>
              <a:rPr lang="en-US" sz="2800" b="1" dirty="0" smtClean="0"/>
              <a:t>Free (Freedom)</a:t>
            </a:r>
          </a:p>
          <a:p>
            <a:r>
              <a:rPr lang="en-US" sz="2800" dirty="0" smtClean="0"/>
              <a:t>God does whatever He pleases.</a:t>
            </a:r>
          </a:p>
          <a:p>
            <a:pPr marL="0" indent="0">
              <a:buNone/>
            </a:pPr>
            <a:r>
              <a:rPr lang="en-US" sz="2800" b="1" dirty="0" smtClean="0"/>
              <a:t>Good</a:t>
            </a:r>
          </a:p>
          <a:p>
            <a:r>
              <a:rPr lang="en-US" sz="2800" dirty="0"/>
              <a:t>Truly God is good to Israel. To such as are pure in heart. Ps. 73:1 (NKJV)</a:t>
            </a:r>
          </a:p>
          <a:p>
            <a:endParaRPr lang="en-US" dirty="0"/>
          </a:p>
        </p:txBody>
      </p:sp>
    </p:spTree>
    <p:extLst>
      <p:ext uri="{BB962C8B-B14F-4D97-AF65-F5344CB8AC3E}">
        <p14:creationId xmlns:p14="http://schemas.microsoft.com/office/powerpoint/2010/main" val="14947828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3" y="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60512" y="990600"/>
            <a:ext cx="8150088" cy="5334000"/>
          </a:xfrm>
        </p:spPr>
        <p:txBody>
          <a:bodyPr>
            <a:noAutofit/>
          </a:bodyPr>
          <a:lstStyle/>
          <a:p>
            <a:pPr marL="0" indent="0">
              <a:buNone/>
            </a:pPr>
            <a:r>
              <a:rPr lang="en-US" sz="2800" b="1" dirty="0" smtClean="0"/>
              <a:t>Perfection</a:t>
            </a:r>
          </a:p>
          <a:p>
            <a:r>
              <a:rPr lang="en-US" sz="2800" dirty="0" smtClean="0"/>
              <a:t>God fully possesses all excellent qualities and lacks no qualities that would that would be desirable for Him.</a:t>
            </a:r>
          </a:p>
          <a:p>
            <a:pPr marL="0" indent="0">
              <a:buNone/>
            </a:pPr>
            <a:r>
              <a:rPr lang="en-US" sz="2800" b="1" dirty="0" smtClean="0"/>
              <a:t>Jealous</a:t>
            </a:r>
          </a:p>
          <a:p>
            <a:r>
              <a:rPr lang="en-US" sz="2800" dirty="0" smtClean="0"/>
              <a:t>God always seeks to protect His honor</a:t>
            </a:r>
          </a:p>
          <a:p>
            <a:pPr marL="0" indent="0">
              <a:buNone/>
            </a:pPr>
            <a:r>
              <a:rPr lang="en-US" sz="2800" b="1" dirty="0" smtClean="0"/>
              <a:t>Blessed</a:t>
            </a:r>
          </a:p>
          <a:p>
            <a:r>
              <a:rPr lang="en-US" sz="2800" dirty="0" smtClean="0"/>
              <a:t>God delights in Himself and in all that reflects His character.</a:t>
            </a:r>
            <a:endParaRPr lang="en-US" sz="2800" dirty="0"/>
          </a:p>
        </p:txBody>
      </p:sp>
    </p:spTree>
    <p:extLst>
      <p:ext uri="{BB962C8B-B14F-4D97-AF65-F5344CB8AC3E}">
        <p14:creationId xmlns:p14="http://schemas.microsoft.com/office/powerpoint/2010/main" val="3862999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600200"/>
            <a:ext cx="7772400" cy="3649133"/>
          </a:xfrm>
        </p:spPr>
        <p:txBody>
          <a:bodyPr>
            <a:noAutofit/>
          </a:bodyPr>
          <a:lstStyle/>
          <a:p>
            <a:r>
              <a:rPr lang="en-US" sz="4000" dirty="0" smtClean="0"/>
              <a:t>God is like Coke.. He’s the “Real” thing</a:t>
            </a:r>
          </a:p>
          <a:p>
            <a:r>
              <a:rPr lang="en-US" sz="4000" dirty="0" smtClean="0"/>
              <a:t>God is like Delta Airlines.. He makes the going great</a:t>
            </a:r>
          </a:p>
          <a:p>
            <a:r>
              <a:rPr lang="en-US" sz="4000" dirty="0" smtClean="0"/>
              <a:t>God is like General Electric (GRU)… He lights your path.</a:t>
            </a:r>
          </a:p>
        </p:txBody>
      </p:sp>
    </p:spTree>
    <p:extLst>
      <p:ext uri="{BB962C8B-B14F-4D97-AF65-F5344CB8AC3E}">
        <p14:creationId xmlns:p14="http://schemas.microsoft.com/office/powerpoint/2010/main" val="34037053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524000"/>
            <a:ext cx="7772400" cy="3649133"/>
          </a:xfrm>
        </p:spPr>
        <p:txBody>
          <a:bodyPr>
            <a:normAutofit fontScale="85000" lnSpcReduction="10000"/>
          </a:bodyPr>
          <a:lstStyle/>
          <a:p>
            <a:r>
              <a:rPr lang="en-US" sz="4400" dirty="0"/>
              <a:t>God is  like Bayer Aspirin.. He works wonders</a:t>
            </a:r>
          </a:p>
          <a:p>
            <a:r>
              <a:rPr lang="en-US" sz="4400" dirty="0"/>
              <a:t>God is like Hallmark Cards—He cares enough to send the very best</a:t>
            </a:r>
            <a:r>
              <a:rPr lang="en-US" sz="4400" dirty="0" smtClean="0"/>
              <a:t>.</a:t>
            </a:r>
          </a:p>
          <a:p>
            <a:r>
              <a:rPr lang="en-US" sz="4400" dirty="0" smtClean="0"/>
              <a:t>God is like Tide… He gets the stain out that others leave behind</a:t>
            </a:r>
          </a:p>
          <a:p>
            <a:endParaRPr lang="en-US" dirty="0"/>
          </a:p>
        </p:txBody>
      </p:sp>
    </p:spTree>
    <p:extLst>
      <p:ext uri="{BB962C8B-B14F-4D97-AF65-F5344CB8AC3E}">
        <p14:creationId xmlns:p14="http://schemas.microsoft.com/office/powerpoint/2010/main" val="16663591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828800"/>
            <a:ext cx="7772400" cy="3649133"/>
          </a:xfrm>
        </p:spPr>
        <p:txBody>
          <a:bodyPr>
            <a:normAutofit fontScale="92500" lnSpcReduction="20000"/>
          </a:bodyPr>
          <a:lstStyle/>
          <a:p>
            <a:r>
              <a:rPr lang="en-US" sz="4000" dirty="0"/>
              <a:t>God is like VO5 Hairspray-He holds through all kinds of weather</a:t>
            </a:r>
            <a:r>
              <a:rPr lang="en-US" sz="4000" dirty="0" smtClean="0"/>
              <a:t>.</a:t>
            </a:r>
          </a:p>
          <a:p>
            <a:r>
              <a:rPr lang="en-US" sz="4000" dirty="0" smtClean="0"/>
              <a:t>God is like Dial Soap…Aren’t you glad you know Him. Don’t you wish everybody did?</a:t>
            </a:r>
          </a:p>
          <a:p>
            <a:r>
              <a:rPr lang="en-US" sz="4000" dirty="0" smtClean="0"/>
              <a:t>God is like Walmart… He has everything</a:t>
            </a:r>
          </a:p>
          <a:p>
            <a:pPr marL="0" indent="0">
              <a:buNone/>
            </a:pPr>
            <a:endParaRPr lang="en-US" dirty="0"/>
          </a:p>
          <a:p>
            <a:endParaRPr lang="en-US" dirty="0"/>
          </a:p>
        </p:txBody>
      </p:sp>
    </p:spTree>
    <p:extLst>
      <p:ext uri="{BB962C8B-B14F-4D97-AF65-F5344CB8AC3E}">
        <p14:creationId xmlns:p14="http://schemas.microsoft.com/office/powerpoint/2010/main" val="42470041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447800"/>
            <a:ext cx="7772400" cy="3649133"/>
          </a:xfrm>
        </p:spPr>
        <p:txBody>
          <a:bodyPr>
            <a:normAutofit lnSpcReduction="10000"/>
          </a:bodyPr>
          <a:lstStyle/>
          <a:p>
            <a:r>
              <a:rPr lang="en-US" sz="4800" dirty="0" smtClean="0"/>
              <a:t>God is like Alka Seltzer… Try Him, you’ll like Him.</a:t>
            </a:r>
          </a:p>
          <a:p>
            <a:r>
              <a:rPr lang="en-US" sz="4800" dirty="0" smtClean="0"/>
              <a:t>God is like scotch tape…. You can’t see Him but you know He’s there.</a:t>
            </a:r>
            <a:endParaRPr lang="en-US" sz="4800" dirty="0"/>
          </a:p>
        </p:txBody>
      </p:sp>
    </p:spTree>
    <p:extLst>
      <p:ext uri="{BB962C8B-B14F-4D97-AF65-F5344CB8AC3E}">
        <p14:creationId xmlns:p14="http://schemas.microsoft.com/office/powerpoint/2010/main" val="39194215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066800"/>
            <a:ext cx="8305800" cy="5334000"/>
          </a:xfrm>
        </p:spPr>
        <p:txBody>
          <a:bodyPr>
            <a:normAutofit fontScale="92500" lnSpcReduction="10000"/>
          </a:bodyPr>
          <a:lstStyle/>
          <a:p>
            <a:pPr marL="0" indent="0">
              <a:buNone/>
            </a:pPr>
            <a:r>
              <a:rPr lang="en-US" sz="3900" dirty="0" smtClean="0"/>
              <a:t>Psalms 147:1-18 (NCV)</a:t>
            </a:r>
          </a:p>
          <a:p>
            <a:pPr marL="0" indent="0">
              <a:buNone/>
            </a:pPr>
            <a:r>
              <a:rPr lang="en-US" sz="2000" dirty="0" smtClean="0"/>
              <a:t>1</a:t>
            </a:r>
            <a:r>
              <a:rPr lang="en-US" sz="3600" dirty="0" smtClean="0"/>
              <a:t> </a:t>
            </a:r>
            <a:r>
              <a:rPr lang="en-US" sz="4800" dirty="0" smtClean="0"/>
              <a:t>Praise </a:t>
            </a:r>
            <a:r>
              <a:rPr lang="en-US" sz="4800" dirty="0"/>
              <a:t>the </a:t>
            </a:r>
            <a:r>
              <a:rPr lang="en-US" sz="4800" cap="small" dirty="0" smtClean="0"/>
              <a:t>Lord</a:t>
            </a:r>
            <a:r>
              <a:rPr lang="en-US" sz="4800" dirty="0" smtClean="0"/>
              <a:t>! It </a:t>
            </a:r>
            <a:r>
              <a:rPr lang="en-US" sz="4800" dirty="0"/>
              <a:t>is good to sing praises to our </a:t>
            </a:r>
            <a:r>
              <a:rPr lang="en-US" sz="4800" dirty="0" smtClean="0"/>
              <a:t>God; it </a:t>
            </a:r>
            <a:r>
              <a:rPr lang="en-US" sz="4800" dirty="0"/>
              <a:t>is good and pleasant to praise </a:t>
            </a:r>
            <a:r>
              <a:rPr lang="en-US" sz="4800" dirty="0" smtClean="0"/>
              <a:t>him.</a:t>
            </a:r>
          </a:p>
          <a:p>
            <a:pPr marL="0" indent="0">
              <a:buNone/>
            </a:pPr>
            <a:r>
              <a:rPr lang="en-US" sz="4800" baseline="30000" dirty="0" smtClean="0"/>
              <a:t>2 </a:t>
            </a:r>
            <a:r>
              <a:rPr lang="en-US" sz="4800" dirty="0"/>
              <a:t>The </a:t>
            </a:r>
            <a:r>
              <a:rPr lang="en-US" sz="4800" cap="small" dirty="0"/>
              <a:t>Lord</a:t>
            </a:r>
            <a:r>
              <a:rPr lang="en-US" sz="4800" dirty="0"/>
              <a:t> rebuilds </a:t>
            </a:r>
            <a:r>
              <a:rPr lang="en-US" sz="4800" dirty="0" smtClean="0"/>
              <a:t>Jerusalem; he </a:t>
            </a:r>
            <a:r>
              <a:rPr lang="en-US" sz="4800" dirty="0"/>
              <a:t>brings back the captured Israelites.</a:t>
            </a:r>
            <a:br>
              <a:rPr lang="en-US" sz="4800" dirty="0"/>
            </a:br>
            <a:r>
              <a:rPr lang="en-US" sz="4800" baseline="30000" dirty="0"/>
              <a:t>3 </a:t>
            </a:r>
            <a:r>
              <a:rPr lang="en-US" sz="4800" dirty="0"/>
              <a:t>He heals the </a:t>
            </a:r>
            <a:r>
              <a:rPr lang="en-US" sz="4800" dirty="0" smtClean="0"/>
              <a:t>brokenhearted and </a:t>
            </a:r>
            <a:r>
              <a:rPr lang="en-US" sz="4800" dirty="0"/>
              <a:t>bandages their wounds.</a:t>
            </a:r>
          </a:p>
          <a:p>
            <a:endParaRPr lang="en-US" dirty="0"/>
          </a:p>
        </p:txBody>
      </p:sp>
    </p:spTree>
    <p:extLst>
      <p:ext uri="{BB962C8B-B14F-4D97-AF65-F5344CB8AC3E}">
        <p14:creationId xmlns:p14="http://schemas.microsoft.com/office/powerpoint/2010/main" val="2946556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933"/>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19200"/>
            <a:ext cx="8229600" cy="4648200"/>
          </a:xfrm>
        </p:spPr>
        <p:txBody>
          <a:bodyPr>
            <a:noAutofit/>
          </a:bodyPr>
          <a:lstStyle/>
          <a:p>
            <a:r>
              <a:rPr lang="en-US" sz="4800" dirty="0" smtClean="0"/>
              <a:t>All of God’s decisions are just. </a:t>
            </a:r>
          </a:p>
          <a:p>
            <a:r>
              <a:rPr lang="en-US" sz="4800" dirty="0" smtClean="0"/>
              <a:t>His ways are never wrong. </a:t>
            </a:r>
          </a:p>
          <a:p>
            <a:r>
              <a:rPr lang="en-US" sz="4800" dirty="0" smtClean="0"/>
              <a:t>Take a moment and reflect upon His providence and how He has never failed to meet all of your needs. </a:t>
            </a:r>
          </a:p>
        </p:txBody>
      </p:sp>
    </p:spTree>
    <p:extLst>
      <p:ext uri="{BB962C8B-B14F-4D97-AF65-F5344CB8AC3E}">
        <p14:creationId xmlns:p14="http://schemas.microsoft.com/office/powerpoint/2010/main" val="408083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513" y="33866"/>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762000"/>
            <a:ext cx="8153400" cy="5638800"/>
          </a:xfrm>
        </p:spPr>
        <p:txBody>
          <a:bodyPr>
            <a:normAutofit fontScale="62500" lnSpcReduction="20000"/>
          </a:bodyPr>
          <a:lstStyle/>
          <a:p>
            <a:pPr marL="0" indent="0">
              <a:buNone/>
            </a:pPr>
            <a:r>
              <a:rPr lang="en-US" sz="2500" dirty="0" smtClean="0"/>
              <a:t>4</a:t>
            </a:r>
            <a:r>
              <a:rPr lang="en-US" sz="2000" dirty="0" smtClean="0"/>
              <a:t> </a:t>
            </a:r>
            <a:r>
              <a:rPr lang="en-US" sz="6500" dirty="0" smtClean="0"/>
              <a:t>He </a:t>
            </a:r>
            <a:r>
              <a:rPr lang="en-US" sz="6500" dirty="0"/>
              <a:t>counts the </a:t>
            </a:r>
            <a:r>
              <a:rPr lang="en-US" sz="6500" dirty="0" smtClean="0"/>
              <a:t>stars and </a:t>
            </a:r>
            <a:r>
              <a:rPr lang="en-US" sz="6500" dirty="0"/>
              <a:t>names each one.</a:t>
            </a:r>
            <a:br>
              <a:rPr lang="en-US" sz="6500" dirty="0"/>
            </a:br>
            <a:r>
              <a:rPr lang="en-US" sz="6500" baseline="30000" dirty="0"/>
              <a:t>5 </a:t>
            </a:r>
            <a:r>
              <a:rPr lang="en-US" sz="6500" dirty="0"/>
              <a:t>Our Lord is great and very </a:t>
            </a:r>
            <a:r>
              <a:rPr lang="en-US" sz="6500" dirty="0" smtClean="0"/>
              <a:t>powerful. There </a:t>
            </a:r>
            <a:r>
              <a:rPr lang="en-US" sz="6500" dirty="0"/>
              <a:t>is no limit to what he knows.</a:t>
            </a:r>
            <a:br>
              <a:rPr lang="en-US" sz="6500" dirty="0"/>
            </a:br>
            <a:r>
              <a:rPr lang="en-US" sz="6500" baseline="30000" dirty="0"/>
              <a:t>6 </a:t>
            </a:r>
            <a:r>
              <a:rPr lang="en-US" sz="6500" dirty="0"/>
              <a:t>The </a:t>
            </a:r>
            <a:r>
              <a:rPr lang="en-US" sz="6500" cap="small" dirty="0"/>
              <a:t>Lord</a:t>
            </a:r>
            <a:r>
              <a:rPr lang="en-US" sz="6500" dirty="0"/>
              <a:t> defends the </a:t>
            </a:r>
            <a:r>
              <a:rPr lang="en-US" sz="6500" dirty="0" smtClean="0"/>
              <a:t>humble, but </a:t>
            </a:r>
            <a:r>
              <a:rPr lang="en-US" sz="6500" dirty="0"/>
              <a:t>he throws the wicked to the ground</a:t>
            </a:r>
            <a:r>
              <a:rPr lang="en-US" sz="6500" dirty="0" smtClean="0"/>
              <a:t>.</a:t>
            </a:r>
          </a:p>
          <a:p>
            <a:pPr marL="0" indent="0">
              <a:buNone/>
            </a:pPr>
            <a:r>
              <a:rPr lang="en-US" sz="3300" dirty="0" smtClean="0"/>
              <a:t>7</a:t>
            </a:r>
            <a:r>
              <a:rPr lang="en-US" sz="6500" dirty="0" smtClean="0"/>
              <a:t> Sing </a:t>
            </a:r>
            <a:r>
              <a:rPr lang="en-US" sz="6500" dirty="0"/>
              <a:t>praises to the </a:t>
            </a:r>
            <a:r>
              <a:rPr lang="en-US" sz="6500" cap="small" dirty="0" smtClean="0"/>
              <a:t>Lord</a:t>
            </a:r>
            <a:r>
              <a:rPr lang="en-US" sz="6500" dirty="0" smtClean="0"/>
              <a:t>; praise </a:t>
            </a:r>
            <a:r>
              <a:rPr lang="en-US" sz="6500" dirty="0"/>
              <a:t>our God with harps.</a:t>
            </a:r>
            <a:r>
              <a:rPr lang="en-US" dirty="0"/>
              <a:t/>
            </a:r>
            <a:br>
              <a:rPr lang="en-US" dirty="0"/>
            </a:br>
            <a:endParaRPr lang="en-US" dirty="0"/>
          </a:p>
        </p:txBody>
      </p:sp>
    </p:spTree>
    <p:extLst>
      <p:ext uri="{BB962C8B-B14F-4D97-AF65-F5344CB8AC3E}">
        <p14:creationId xmlns:p14="http://schemas.microsoft.com/office/powerpoint/2010/main" val="4266620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990600"/>
            <a:ext cx="8001000" cy="5486400"/>
          </a:xfrm>
        </p:spPr>
        <p:txBody>
          <a:bodyPr>
            <a:normAutofit fontScale="92500" lnSpcReduction="20000"/>
          </a:bodyPr>
          <a:lstStyle/>
          <a:p>
            <a:pPr marL="0" indent="0">
              <a:buNone/>
            </a:pPr>
            <a:r>
              <a:rPr lang="en-US" sz="2200" dirty="0" smtClean="0"/>
              <a:t>8</a:t>
            </a:r>
            <a:r>
              <a:rPr lang="en-US" sz="4000" dirty="0" smtClean="0"/>
              <a:t> </a:t>
            </a:r>
            <a:r>
              <a:rPr lang="en-US" sz="5200" dirty="0" smtClean="0"/>
              <a:t>He </a:t>
            </a:r>
            <a:r>
              <a:rPr lang="en-US" sz="5200" dirty="0"/>
              <a:t>fills the sky with </a:t>
            </a:r>
            <a:r>
              <a:rPr lang="en-US" sz="5200" dirty="0" smtClean="0"/>
              <a:t>clouds and </a:t>
            </a:r>
            <a:r>
              <a:rPr lang="en-US" sz="5200" dirty="0"/>
              <a:t>sends rain to the </a:t>
            </a:r>
            <a:r>
              <a:rPr lang="en-US" sz="5200" dirty="0" smtClean="0"/>
              <a:t>earth and </a:t>
            </a:r>
            <a:r>
              <a:rPr lang="en-US" sz="5200" dirty="0"/>
              <a:t>makes grass grow on the hills.</a:t>
            </a:r>
            <a:br>
              <a:rPr lang="en-US" sz="5200" dirty="0"/>
            </a:br>
            <a:r>
              <a:rPr lang="en-US" sz="5200" baseline="30000" dirty="0"/>
              <a:t>9 </a:t>
            </a:r>
            <a:r>
              <a:rPr lang="en-US" sz="5200" dirty="0"/>
              <a:t>He gives food to </a:t>
            </a:r>
            <a:r>
              <a:rPr lang="en-US" sz="5200" dirty="0" smtClean="0"/>
              <a:t>cattle and </a:t>
            </a:r>
            <a:r>
              <a:rPr lang="en-US" sz="5200" dirty="0"/>
              <a:t>to the little birds that call.</a:t>
            </a:r>
          </a:p>
          <a:p>
            <a:pPr marL="0" indent="0">
              <a:buNone/>
            </a:pPr>
            <a:r>
              <a:rPr lang="en-US" sz="5200" baseline="30000" dirty="0"/>
              <a:t>10 </a:t>
            </a:r>
            <a:r>
              <a:rPr lang="en-US" sz="5200" dirty="0"/>
              <a:t>He is not impressed with the strength of a </a:t>
            </a:r>
            <a:r>
              <a:rPr lang="en-US" sz="5200" dirty="0" smtClean="0"/>
              <a:t>horse or </a:t>
            </a:r>
            <a:r>
              <a:rPr lang="en-US" sz="5200" dirty="0"/>
              <a:t>with human might.</a:t>
            </a:r>
          </a:p>
          <a:p>
            <a:endParaRPr lang="en-US" dirty="0"/>
          </a:p>
        </p:txBody>
      </p:sp>
    </p:spTree>
    <p:extLst>
      <p:ext uri="{BB962C8B-B14F-4D97-AF65-F5344CB8AC3E}">
        <p14:creationId xmlns:p14="http://schemas.microsoft.com/office/powerpoint/2010/main" val="1131658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7261"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47261" y="1295400"/>
            <a:ext cx="8087139" cy="5334000"/>
          </a:xfrm>
        </p:spPr>
        <p:txBody>
          <a:bodyPr>
            <a:normAutofit fontScale="92500" lnSpcReduction="10000"/>
          </a:bodyPr>
          <a:lstStyle/>
          <a:p>
            <a:pPr marL="0" indent="0">
              <a:buNone/>
            </a:pPr>
            <a:r>
              <a:rPr lang="en-US" sz="2200" dirty="0" smtClean="0"/>
              <a:t>11 </a:t>
            </a:r>
            <a:r>
              <a:rPr lang="en-US" sz="4800" dirty="0" smtClean="0"/>
              <a:t>The </a:t>
            </a:r>
            <a:r>
              <a:rPr lang="en-US" sz="4800" cap="small" dirty="0"/>
              <a:t>Lord</a:t>
            </a:r>
            <a:r>
              <a:rPr lang="en-US" sz="4800" dirty="0"/>
              <a:t> is pleased with those who respect </a:t>
            </a:r>
            <a:r>
              <a:rPr lang="en-US" sz="4800" dirty="0" smtClean="0"/>
              <a:t>him, with </a:t>
            </a:r>
            <a:r>
              <a:rPr lang="en-US" sz="4800" dirty="0"/>
              <a:t>those who trust his love.</a:t>
            </a:r>
          </a:p>
          <a:p>
            <a:pPr marL="0" indent="0">
              <a:buNone/>
            </a:pPr>
            <a:r>
              <a:rPr lang="en-US" sz="4800" baseline="30000" dirty="0"/>
              <a:t>12 </a:t>
            </a:r>
            <a:r>
              <a:rPr lang="en-US" sz="4800" dirty="0"/>
              <a:t>Jerusalem, praise the </a:t>
            </a:r>
            <a:r>
              <a:rPr lang="en-US" sz="4800" cap="small" dirty="0" smtClean="0"/>
              <a:t>Lord</a:t>
            </a:r>
            <a:r>
              <a:rPr lang="en-US" sz="4800" dirty="0" smtClean="0"/>
              <a:t>; Jerusalem</a:t>
            </a:r>
            <a:r>
              <a:rPr lang="en-US" sz="4800" dirty="0"/>
              <a:t>, praise your God.</a:t>
            </a:r>
            <a:br>
              <a:rPr lang="en-US" sz="4800" dirty="0"/>
            </a:br>
            <a:r>
              <a:rPr lang="en-US" sz="4800" baseline="30000" dirty="0"/>
              <a:t>13 </a:t>
            </a:r>
            <a:r>
              <a:rPr lang="en-US" sz="4800" dirty="0"/>
              <a:t>He makes your city gates strong</a:t>
            </a:r>
            <a:br>
              <a:rPr lang="en-US" sz="4800" dirty="0"/>
            </a:br>
            <a:r>
              <a:rPr lang="en-US" sz="4800" dirty="0"/>
              <a:t>and blesses your children inside.</a:t>
            </a:r>
            <a:br>
              <a:rPr lang="en-US" sz="4800" dirty="0"/>
            </a:br>
            <a:endParaRPr lang="en-US" sz="4800" dirty="0"/>
          </a:p>
          <a:p>
            <a:pPr marL="0" indent="0">
              <a:buNone/>
            </a:pPr>
            <a:endParaRPr lang="en-US" dirty="0"/>
          </a:p>
        </p:txBody>
      </p:sp>
    </p:spTree>
    <p:extLst>
      <p:ext uri="{BB962C8B-B14F-4D97-AF65-F5344CB8AC3E}">
        <p14:creationId xmlns:p14="http://schemas.microsoft.com/office/powerpoint/2010/main" val="26695675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95400"/>
            <a:ext cx="8001000" cy="5105400"/>
          </a:xfrm>
        </p:spPr>
        <p:txBody>
          <a:bodyPr>
            <a:normAutofit fontScale="92500"/>
          </a:bodyPr>
          <a:lstStyle/>
          <a:p>
            <a:pPr marL="0" indent="0">
              <a:buNone/>
            </a:pPr>
            <a:r>
              <a:rPr lang="en-US" sz="2200" dirty="0" smtClean="0"/>
              <a:t>14</a:t>
            </a:r>
            <a:r>
              <a:rPr lang="en-US" sz="4800" dirty="0" smtClean="0"/>
              <a:t> He </a:t>
            </a:r>
            <a:r>
              <a:rPr lang="en-US" sz="4800" dirty="0"/>
              <a:t>brings peace to your country</a:t>
            </a:r>
            <a:br>
              <a:rPr lang="en-US" sz="4800" dirty="0"/>
            </a:br>
            <a:r>
              <a:rPr lang="en-US" sz="4800" dirty="0"/>
              <a:t>and fills you with the finest grain.</a:t>
            </a:r>
          </a:p>
          <a:p>
            <a:pPr marL="0" indent="0">
              <a:buNone/>
            </a:pPr>
            <a:r>
              <a:rPr lang="en-US" sz="4800" baseline="30000" dirty="0"/>
              <a:t>15 </a:t>
            </a:r>
            <a:r>
              <a:rPr lang="en-US" sz="4800" dirty="0"/>
              <a:t>He gives a command to the </a:t>
            </a:r>
            <a:r>
              <a:rPr lang="en-US" sz="4800" dirty="0" smtClean="0"/>
              <a:t>earth, and </a:t>
            </a:r>
            <a:r>
              <a:rPr lang="en-US" sz="4800" dirty="0"/>
              <a:t>it quickly obeys him.</a:t>
            </a:r>
            <a:br>
              <a:rPr lang="en-US" sz="4800" dirty="0"/>
            </a:br>
            <a:r>
              <a:rPr lang="en-US" sz="4800" baseline="30000" dirty="0"/>
              <a:t>16 </a:t>
            </a:r>
            <a:r>
              <a:rPr lang="en-US" sz="4800" dirty="0"/>
              <a:t>He spreads the snow like wool</a:t>
            </a:r>
            <a:br>
              <a:rPr lang="en-US" sz="4800" dirty="0"/>
            </a:br>
            <a:r>
              <a:rPr lang="en-US" sz="4800" dirty="0"/>
              <a:t>and scatters the frost like ashes.</a:t>
            </a:r>
            <a:br>
              <a:rPr lang="en-US" sz="4800" dirty="0"/>
            </a:br>
            <a:endParaRPr lang="en-US" sz="4800" dirty="0"/>
          </a:p>
          <a:p>
            <a:endParaRPr lang="en-US" dirty="0"/>
          </a:p>
        </p:txBody>
      </p:sp>
    </p:spTree>
    <p:extLst>
      <p:ext uri="{BB962C8B-B14F-4D97-AF65-F5344CB8AC3E}">
        <p14:creationId xmlns:p14="http://schemas.microsoft.com/office/powerpoint/2010/main" val="992007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143000"/>
            <a:ext cx="7924800" cy="5029200"/>
          </a:xfrm>
        </p:spPr>
        <p:txBody>
          <a:bodyPr>
            <a:normAutofit lnSpcReduction="10000"/>
          </a:bodyPr>
          <a:lstStyle/>
          <a:p>
            <a:pPr marL="0" indent="0">
              <a:buNone/>
            </a:pPr>
            <a:r>
              <a:rPr lang="en-US" sz="2200" dirty="0" smtClean="0"/>
              <a:t>17</a:t>
            </a:r>
            <a:r>
              <a:rPr lang="en-US" sz="4800" dirty="0" smtClean="0"/>
              <a:t> He </a:t>
            </a:r>
            <a:r>
              <a:rPr lang="en-US" sz="4800" dirty="0"/>
              <a:t>throws down hail like rocks.</a:t>
            </a:r>
            <a:br>
              <a:rPr lang="en-US" sz="4800" dirty="0"/>
            </a:br>
            <a:r>
              <a:rPr lang="en-US" sz="4800" dirty="0"/>
              <a:t>No one can stand the cold </a:t>
            </a:r>
            <a:r>
              <a:rPr lang="en-US" sz="4800" dirty="0" smtClean="0"/>
              <a:t>he sends</a:t>
            </a:r>
            <a:r>
              <a:rPr lang="en-US" sz="4800" dirty="0"/>
              <a:t>.</a:t>
            </a:r>
            <a:br>
              <a:rPr lang="en-US" sz="4800" dirty="0"/>
            </a:br>
            <a:r>
              <a:rPr lang="en-US" sz="4800" baseline="30000" dirty="0"/>
              <a:t>18 </a:t>
            </a:r>
            <a:r>
              <a:rPr lang="en-US" sz="4800" dirty="0"/>
              <a:t>Then he gives a command, and it </a:t>
            </a:r>
            <a:r>
              <a:rPr lang="en-US" sz="4800" dirty="0" smtClean="0"/>
              <a:t>melts. He </a:t>
            </a:r>
            <a:r>
              <a:rPr lang="en-US" sz="4800" dirty="0"/>
              <a:t>sends the breezes, and the waters </a:t>
            </a:r>
            <a:r>
              <a:rPr lang="en-US" sz="5200" dirty="0"/>
              <a:t>flow.</a:t>
            </a:r>
          </a:p>
        </p:txBody>
      </p:sp>
    </p:spTree>
    <p:extLst>
      <p:ext uri="{BB962C8B-B14F-4D97-AF65-F5344CB8AC3E}">
        <p14:creationId xmlns:p14="http://schemas.microsoft.com/office/powerpoint/2010/main" val="522776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19200"/>
            <a:ext cx="7772400" cy="4724401"/>
          </a:xfrm>
        </p:spPr>
        <p:txBody>
          <a:bodyPr>
            <a:normAutofit lnSpcReduction="10000"/>
          </a:bodyPr>
          <a:lstStyle/>
          <a:p>
            <a:r>
              <a:rPr lang="en-US" sz="3600" dirty="0" smtClean="0"/>
              <a:t>When the wicked prevails and it appears that God is failing you, remember that He has never failed you before. </a:t>
            </a:r>
          </a:p>
          <a:p>
            <a:r>
              <a:rPr lang="en-US" sz="3600" dirty="0" smtClean="0"/>
              <a:t>During the night of weeping when God’s face seems hidden, rest in His unfailing love because in the morning you will dance for His faithfulness never ends. </a:t>
            </a:r>
            <a:endParaRPr lang="en-US" sz="3600" dirty="0"/>
          </a:p>
        </p:txBody>
      </p:sp>
    </p:spTree>
    <p:extLst>
      <p:ext uri="{BB962C8B-B14F-4D97-AF65-F5344CB8AC3E}">
        <p14:creationId xmlns:p14="http://schemas.microsoft.com/office/powerpoint/2010/main" val="7314856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017"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87017" y="1524000"/>
            <a:ext cx="7772400" cy="3649133"/>
          </a:xfrm>
        </p:spPr>
        <p:txBody>
          <a:bodyPr>
            <a:normAutofit fontScale="92500"/>
          </a:bodyPr>
          <a:lstStyle/>
          <a:p>
            <a:r>
              <a:rPr lang="en-US" sz="3600" dirty="0" smtClean="0"/>
              <a:t>His joy is always right around the corner. </a:t>
            </a:r>
          </a:p>
          <a:p>
            <a:r>
              <a:rPr lang="en-US" sz="3600" dirty="0" smtClean="0"/>
              <a:t>His favor will last for your life time, so let that be reason to sing of His glory and give Him thanks forever.</a:t>
            </a:r>
          </a:p>
          <a:p>
            <a:r>
              <a:rPr lang="en-US" sz="3600" dirty="0" smtClean="0"/>
              <a:t>He in unfailing. He is in everything so He can take care of everything concerning us.</a:t>
            </a:r>
          </a:p>
          <a:p>
            <a:endParaRPr lang="en-US" dirty="0"/>
          </a:p>
        </p:txBody>
      </p:sp>
    </p:spTree>
    <p:extLst>
      <p:ext uri="{BB962C8B-B14F-4D97-AF65-F5344CB8AC3E}">
        <p14:creationId xmlns:p14="http://schemas.microsoft.com/office/powerpoint/2010/main" val="2973613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608667"/>
            <a:ext cx="7772400" cy="3649133"/>
          </a:xfrm>
        </p:spPr>
        <p:txBody>
          <a:bodyPr>
            <a:normAutofit fontScale="92500" lnSpcReduction="20000"/>
          </a:bodyPr>
          <a:lstStyle/>
          <a:p>
            <a:r>
              <a:rPr lang="en-US" sz="3600" dirty="0" smtClean="0"/>
              <a:t>Let this meditation of His providence take you back to the cross where it is apparent that He has met your greatest need. </a:t>
            </a:r>
          </a:p>
          <a:p>
            <a:r>
              <a:rPr lang="en-US" sz="3600" dirty="0" smtClean="0"/>
              <a:t>At the cross, God has justly punished your sins by placing them on His Son so you may know His mercy.</a:t>
            </a:r>
          </a:p>
          <a:p>
            <a:r>
              <a:rPr lang="en-US" sz="3600" dirty="0" smtClean="0"/>
              <a:t>If He will not fail you in giving life, joy and peace, then He can be trusted.</a:t>
            </a:r>
            <a:endParaRPr lang="en-US" sz="3600" dirty="0"/>
          </a:p>
        </p:txBody>
      </p:sp>
    </p:spTree>
    <p:extLst>
      <p:ext uri="{BB962C8B-B14F-4D97-AF65-F5344CB8AC3E}">
        <p14:creationId xmlns:p14="http://schemas.microsoft.com/office/powerpoint/2010/main" val="360021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1456267"/>
          </a:xfrm>
        </p:spPr>
        <p:txBody>
          <a:bodyPr>
            <a:normAutofit/>
          </a:bodyPr>
          <a:lstStyle/>
          <a:p>
            <a:r>
              <a:rPr lang="en-US" sz="4400" dirty="0"/>
              <a:t>GOD NEVER FAILS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74202433"/>
              </p:ext>
            </p:extLst>
          </p:nvPr>
        </p:nvGraphicFramePr>
        <p:xfrm>
          <a:off x="457200" y="1219200"/>
          <a:ext cx="7772400" cy="4206240"/>
        </p:xfrm>
        <a:graphic>
          <a:graphicData uri="http://schemas.openxmlformats.org/drawingml/2006/table">
            <a:tbl>
              <a:tblPr firstRow="1" bandRow="1">
                <a:tableStyleId>{5C22544A-7EE6-4342-B048-85BDC9FD1C3A}</a:tableStyleId>
              </a:tblPr>
              <a:tblGrid>
                <a:gridCol w="3886200"/>
                <a:gridCol w="38862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You Say:</a:t>
                      </a:r>
                      <a:endParaRPr lang="en-US" dirty="0" smtClean="0">
                        <a:effectLst/>
                      </a:endParaRPr>
                    </a:p>
                    <a:p>
                      <a:endParaRPr lang="en-US" dirty="0"/>
                    </a:p>
                  </a:txBody>
                  <a:tcPr marL="86360" marR="863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lt1"/>
                          </a:solidFill>
                          <a:effectLst/>
                          <a:latin typeface="+mn-lt"/>
                          <a:ea typeface="+mn-ea"/>
                          <a:cs typeface="+mn-cs"/>
                        </a:rPr>
                        <a:t>God Says: </a:t>
                      </a:r>
                      <a:endParaRPr lang="en-US" dirty="0" smtClean="0">
                        <a:effectLst/>
                      </a:endParaRPr>
                    </a:p>
                    <a:p>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"It's impossible"</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"All things are possible"</a:t>
                      </a:r>
                      <a:r>
                        <a:rPr lang="en-US" dirty="0" smtClean="0">
                          <a:effectLst/>
                        </a:rPr>
                        <a:t> </a:t>
                      </a:r>
                    </a:p>
                    <a:p>
                      <a:r>
                        <a:rPr lang="en-US" sz="1800" kern="1200" dirty="0" smtClean="0">
                          <a:solidFill>
                            <a:schemeClr val="dk1"/>
                          </a:solidFill>
                          <a:effectLst/>
                          <a:latin typeface="+mn-lt"/>
                          <a:ea typeface="+mn-ea"/>
                          <a:cs typeface="+mn-cs"/>
                        </a:rPr>
                        <a:t>"The things which are impossible with men are possible with God." Luke 18:27.</a:t>
                      </a:r>
                      <a:r>
                        <a:rPr lang="en-US" dirty="0" smtClean="0">
                          <a:effectLst/>
                        </a:rPr>
                        <a:t> </a:t>
                      </a:r>
                    </a:p>
                    <a:p>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"I'm too tired"</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 will give you rest"</a:t>
                      </a:r>
                      <a:r>
                        <a:rPr lang="en-US" dirty="0" smtClean="0">
                          <a:effectLst/>
                        </a:rPr>
                        <a:t/>
                      </a:r>
                      <a:br>
                        <a:rPr lang="en-US" dirty="0" smtClean="0">
                          <a:effectLst/>
                        </a:rPr>
                      </a:br>
                      <a:r>
                        <a:rPr lang="en-US" dirty="0" smtClean="0">
                          <a:effectLst/>
                        </a:rPr>
                        <a:t>"Come unto me, all ye that labor and are heavy laden, and I will give you rest. Matthew 11:28</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"Nobody really loves me"</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 love you"</a:t>
                      </a:r>
                      <a:r>
                        <a:rPr lang="en-US" dirty="0" smtClean="0">
                          <a:effectLst/>
                        </a:rPr>
                        <a:t/>
                      </a:r>
                      <a:br>
                        <a:rPr lang="en-US" dirty="0" smtClean="0">
                          <a:effectLst/>
                        </a:rPr>
                      </a:br>
                      <a:r>
                        <a:rPr lang="en-US" dirty="0" smtClean="0">
                          <a:effectLst/>
                        </a:rPr>
                        <a:t>"For God so loved the world, that he gave his only begotten Son, John 3:16</a:t>
                      </a:r>
                      <a:endParaRPr lang="en-US" dirty="0"/>
                    </a:p>
                  </a:txBody>
                  <a:tcPr marL="86360" marR="86360"/>
                </a:tc>
              </a:tr>
            </a:tbl>
          </a:graphicData>
        </a:graphic>
      </p:graphicFrame>
    </p:spTree>
    <p:extLst>
      <p:ext uri="{BB962C8B-B14F-4D97-AF65-F5344CB8AC3E}">
        <p14:creationId xmlns:p14="http://schemas.microsoft.com/office/powerpoint/2010/main" val="2612446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8441751"/>
              </p:ext>
            </p:extLst>
          </p:nvPr>
        </p:nvGraphicFramePr>
        <p:xfrm>
          <a:off x="457200" y="1447800"/>
          <a:ext cx="7772400" cy="366268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You Say</a:t>
                      </a:r>
                      <a:endParaRPr lang="en-US" dirty="0"/>
                    </a:p>
                  </a:txBody>
                  <a:tcPr marL="86360" marR="86360"/>
                </a:tc>
                <a:tc>
                  <a:txBody>
                    <a:bodyPr/>
                    <a:lstStyle/>
                    <a:p>
                      <a:r>
                        <a:rPr lang="en-US" dirty="0" smtClean="0"/>
                        <a:t>God Says</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can't go on"</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My grace is sufficient"</a:t>
                      </a:r>
                      <a:r>
                        <a:rPr lang="en-US" dirty="0" smtClean="0">
                          <a:effectLst/>
                        </a:rPr>
                        <a:t/>
                      </a:r>
                      <a:br>
                        <a:rPr lang="en-US" dirty="0" smtClean="0">
                          <a:effectLst/>
                        </a:rPr>
                      </a:br>
                      <a:r>
                        <a:rPr lang="en-US" dirty="0" smtClean="0">
                          <a:effectLst/>
                        </a:rPr>
                        <a:t>"And he said unto me, My grace is sufficient for thee: for my strength is made perfect in weakness. 2 Corinthians 12:9. </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can't figure things out"</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 will direct your steps"</a:t>
                      </a:r>
                      <a:r>
                        <a:rPr lang="en-US" dirty="0" smtClean="0">
                          <a:effectLst/>
                        </a:rPr>
                        <a:t/>
                      </a:r>
                      <a:br>
                        <a:rPr lang="en-US" dirty="0" smtClean="0">
                          <a:effectLst/>
                        </a:rPr>
                      </a:br>
                      <a:r>
                        <a:rPr lang="en-US" dirty="0" smtClean="0">
                          <a:effectLst/>
                        </a:rPr>
                        <a:t>In all thy ways acknowledge him, and he shall direct thy paths." Proverbs 3:5-</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can't do it"</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"You can do all things"</a:t>
                      </a:r>
                      <a:r>
                        <a:rPr lang="en-US" dirty="0" smtClean="0">
                          <a:effectLst/>
                        </a:rPr>
                        <a:t/>
                      </a:r>
                      <a:br>
                        <a:rPr lang="en-US" dirty="0" smtClean="0">
                          <a:effectLst/>
                        </a:rPr>
                      </a:br>
                      <a:r>
                        <a:rPr lang="en-US" dirty="0" smtClean="0">
                          <a:effectLst/>
                        </a:rPr>
                        <a:t>"I can do all things through Christ which strengthens me." Philippians 4:13. </a:t>
                      </a:r>
                      <a:endParaRPr lang="en-US" dirty="0"/>
                    </a:p>
                  </a:txBody>
                  <a:tcPr marL="86360" marR="86360"/>
                </a:tc>
              </a:tr>
            </a:tbl>
          </a:graphicData>
        </a:graphic>
      </p:graphicFrame>
    </p:spTree>
    <p:extLst>
      <p:ext uri="{BB962C8B-B14F-4D97-AF65-F5344CB8AC3E}">
        <p14:creationId xmlns:p14="http://schemas.microsoft.com/office/powerpoint/2010/main" val="338768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143000"/>
            <a:ext cx="8305800" cy="5181600"/>
          </a:xfrm>
        </p:spPr>
        <p:txBody>
          <a:bodyPr>
            <a:normAutofit/>
          </a:bodyPr>
          <a:lstStyle/>
          <a:p>
            <a:pPr marL="0" indent="0">
              <a:buNone/>
            </a:pPr>
            <a:r>
              <a:rPr lang="en-US" sz="3600" dirty="0" smtClean="0"/>
              <a:t>Review: What Does It Mean When We Say GOD is</a:t>
            </a:r>
          </a:p>
          <a:p>
            <a:r>
              <a:rPr lang="en-US" sz="3600" dirty="0" smtClean="0"/>
              <a:t>Omnipotent</a:t>
            </a:r>
          </a:p>
          <a:p>
            <a:r>
              <a:rPr lang="en-US" sz="3600" dirty="0" smtClean="0"/>
              <a:t>Omnipresent</a:t>
            </a:r>
          </a:p>
          <a:p>
            <a:r>
              <a:rPr lang="en-US" sz="3600" dirty="0" smtClean="0"/>
              <a:t>Omniscient</a:t>
            </a:r>
          </a:p>
          <a:p>
            <a:r>
              <a:rPr lang="en-US" sz="3600" dirty="0" smtClean="0"/>
              <a:t>For the children: Love</a:t>
            </a:r>
          </a:p>
          <a:p>
            <a:r>
              <a:rPr lang="en-US" sz="3600" dirty="0" smtClean="0"/>
              <a:t>Bonus-Sovereign</a:t>
            </a:r>
          </a:p>
          <a:p>
            <a:pPr marL="0" indent="0">
              <a:buNone/>
            </a:pPr>
            <a:endParaRPr lang="en-US" dirty="0"/>
          </a:p>
        </p:txBody>
      </p:sp>
    </p:spTree>
    <p:extLst>
      <p:ext uri="{BB962C8B-B14F-4D97-AF65-F5344CB8AC3E}">
        <p14:creationId xmlns:p14="http://schemas.microsoft.com/office/powerpoint/2010/main" val="28724383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52"/>
            <a:ext cx="7772400" cy="1456267"/>
          </a:xfrm>
        </p:spPr>
        <p:txBody>
          <a:bodyPr>
            <a:normAutofit/>
          </a:bodyPr>
          <a:lstStyle/>
          <a:p>
            <a:r>
              <a:rPr lang="en-US" sz="4400"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09120980"/>
              </p:ext>
            </p:extLst>
          </p:nvPr>
        </p:nvGraphicFramePr>
        <p:xfrm>
          <a:off x="457200" y="2141538"/>
          <a:ext cx="7772400" cy="366268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You</a:t>
                      </a:r>
                      <a:r>
                        <a:rPr lang="en-US" baseline="0" dirty="0" smtClean="0"/>
                        <a:t> Say</a:t>
                      </a:r>
                      <a:endParaRPr lang="en-US" dirty="0"/>
                    </a:p>
                  </a:txBody>
                  <a:tcPr marL="86360" marR="86360"/>
                </a:tc>
                <a:tc>
                  <a:txBody>
                    <a:bodyPr/>
                    <a:lstStyle/>
                    <a:p>
                      <a:r>
                        <a:rPr lang="en-US" dirty="0" smtClean="0"/>
                        <a:t>God Says</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"I'm not able"</a:t>
                      </a:r>
                      <a:endParaRPr lang="en-US" dirty="0"/>
                    </a:p>
                  </a:txBody>
                  <a:tcPr marL="86360" marR="86360"/>
                </a:tc>
                <a:tc>
                  <a:txBody>
                    <a:bodyPr/>
                    <a:lstStyle/>
                    <a:p>
                      <a:r>
                        <a:rPr lang="en-US" sz="1800" b="1" kern="1200" dirty="0" smtClean="0">
                          <a:solidFill>
                            <a:schemeClr val="dk1"/>
                          </a:solidFill>
                          <a:effectLst/>
                          <a:latin typeface="+mn-lt"/>
                          <a:ea typeface="+mn-ea"/>
                          <a:cs typeface="+mn-cs"/>
                        </a:rPr>
                        <a:t>"I am able"</a:t>
                      </a:r>
                      <a:r>
                        <a:rPr lang="en-US" dirty="0" smtClean="0">
                          <a:effectLst/>
                        </a:rPr>
                        <a:t/>
                      </a:r>
                      <a:br>
                        <a:rPr lang="en-US" dirty="0" smtClean="0">
                          <a:effectLst/>
                        </a:rPr>
                      </a:br>
                      <a:r>
                        <a:rPr lang="en-US" dirty="0" smtClean="0">
                          <a:effectLst/>
                        </a:rPr>
                        <a:t>"And God is able to make all grace abound toward you” 2 Corinthians 9:8. </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"It's not worth it"</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"It will be worth it"</a:t>
                      </a:r>
                      <a:r>
                        <a:rPr lang="en-US" dirty="0" smtClean="0">
                          <a:effectLst/>
                        </a:rPr>
                        <a:t/>
                      </a:r>
                      <a:br>
                        <a:rPr lang="en-US" dirty="0" smtClean="0">
                          <a:effectLst/>
                        </a:rPr>
                      </a:br>
                      <a:r>
                        <a:rPr lang="en-US" dirty="0" smtClean="0">
                          <a:effectLst/>
                        </a:rPr>
                        <a:t>"And we know that all things work together for good to them that love God," Romans 8:28. </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can't forgive myself"</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 forgive you"</a:t>
                      </a:r>
                      <a:r>
                        <a:rPr lang="en-US" dirty="0" smtClean="0">
                          <a:effectLst/>
                        </a:rPr>
                        <a:t/>
                      </a:r>
                      <a:br>
                        <a:rPr lang="en-US" dirty="0" smtClean="0">
                          <a:effectLst/>
                        </a:rPr>
                      </a:br>
                      <a:r>
                        <a:rPr lang="en-US" dirty="0" smtClean="0">
                          <a:effectLst/>
                        </a:rPr>
                        <a:t>"If we confess our sins, he is faithful and just to forgive us our sins," 1 John 1:9. </a:t>
                      </a:r>
                      <a:endParaRPr lang="en-US" dirty="0"/>
                    </a:p>
                  </a:txBody>
                  <a:tcPr marL="86360" marR="86360"/>
                </a:tc>
              </a:tr>
            </a:tbl>
          </a:graphicData>
        </a:graphic>
      </p:graphicFrame>
    </p:spTree>
    <p:extLst>
      <p:ext uri="{BB962C8B-B14F-4D97-AF65-F5344CB8AC3E}">
        <p14:creationId xmlns:p14="http://schemas.microsoft.com/office/powerpoint/2010/main" val="31179470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922868"/>
          </a:xfrm>
        </p:spPr>
        <p:txBody>
          <a:bodyPr>
            <a:normAutofit/>
          </a:bodyPr>
          <a:lstStyle/>
          <a:p>
            <a:r>
              <a:rPr lang="en-US" sz="4400" dirty="0"/>
              <a:t>GOD NEVER FAILS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371441"/>
              </p:ext>
            </p:extLst>
          </p:nvPr>
        </p:nvGraphicFramePr>
        <p:xfrm>
          <a:off x="503583" y="1151468"/>
          <a:ext cx="7772400" cy="4851400"/>
        </p:xfrm>
        <a:graphic>
          <a:graphicData uri="http://schemas.openxmlformats.org/drawingml/2006/table">
            <a:tbl>
              <a:tblPr firstRow="1" bandRow="1">
                <a:tableStyleId>{5C22544A-7EE6-4342-B048-85BDC9FD1C3A}</a:tableStyleId>
              </a:tblPr>
              <a:tblGrid>
                <a:gridCol w="3886200"/>
                <a:gridCol w="3886200"/>
              </a:tblGrid>
              <a:tr h="370840">
                <a:tc>
                  <a:txBody>
                    <a:bodyPr/>
                    <a:lstStyle/>
                    <a:p>
                      <a:r>
                        <a:rPr lang="en-US" dirty="0" smtClean="0"/>
                        <a:t>You Say</a:t>
                      </a:r>
                      <a:endParaRPr lang="en-US" dirty="0"/>
                    </a:p>
                  </a:txBody>
                  <a:tcPr marL="86360" marR="86360"/>
                </a:tc>
                <a:tc>
                  <a:txBody>
                    <a:bodyPr/>
                    <a:lstStyle/>
                    <a:p>
                      <a:r>
                        <a:rPr lang="en-US" dirty="0" smtClean="0"/>
                        <a:t>God Says</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can't manage"</a:t>
                      </a:r>
                      <a:r>
                        <a:rPr lang="en-US" dirty="0" smtClean="0">
                          <a:effectLst/>
                        </a:rPr>
                        <a:t> </a:t>
                      </a:r>
                      <a:endParaRPr lang="en-US" dirty="0"/>
                    </a:p>
                  </a:txBody>
                  <a:tcPr marL="86360" marR="86360"/>
                </a:tc>
                <a:tc>
                  <a:txBody>
                    <a:bodyPr/>
                    <a:lstStyle/>
                    <a:p>
                      <a:r>
                        <a:rPr lang="en-US" sz="1800" b="1" kern="1200" dirty="0" smtClean="0">
                          <a:solidFill>
                            <a:schemeClr val="dk1"/>
                          </a:solidFill>
                          <a:effectLst/>
                          <a:latin typeface="+mn-lt"/>
                          <a:ea typeface="+mn-ea"/>
                          <a:cs typeface="+mn-cs"/>
                        </a:rPr>
                        <a:t>"I will supply all your needs"</a:t>
                      </a:r>
                      <a:r>
                        <a:rPr lang="en-US" dirty="0" smtClean="0">
                          <a:effectLst/>
                        </a:rPr>
                        <a:t/>
                      </a:r>
                      <a:br>
                        <a:rPr lang="en-US" dirty="0" smtClean="0">
                          <a:effectLst/>
                        </a:rPr>
                      </a:br>
                      <a:r>
                        <a:rPr lang="en-US" dirty="0" smtClean="0">
                          <a:effectLst/>
                        </a:rPr>
                        <a:t>"But my God shall supply all your need according to his riches in glory by Christ Jesus." Philippians 4:19.</a:t>
                      </a:r>
                      <a:endParaRPr lang="en-US" dirty="0"/>
                    </a:p>
                  </a:txBody>
                  <a:tcPr marL="86360" marR="86360"/>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effectLst/>
                          <a:latin typeface="+mn-lt"/>
                          <a:ea typeface="+mn-ea"/>
                          <a:cs typeface="+mn-cs"/>
                        </a:rPr>
                        <a:t>"I'm worried and frustrated"</a:t>
                      </a:r>
                      <a:endParaRPr lang="en-US" dirty="0" smtClean="0">
                        <a:effectLst/>
                      </a:endParaRPr>
                    </a:p>
                    <a:p>
                      <a:endParaRPr lang="en-US" dirty="0"/>
                    </a:p>
                  </a:txBody>
                  <a:tcPr marL="86360" marR="86360"/>
                </a:tc>
                <a:tc>
                  <a:txBody>
                    <a:bodyPr/>
                    <a:lstStyle/>
                    <a:p>
                      <a:r>
                        <a:rPr lang="en-US" sz="1800" b="1" kern="1200" dirty="0" smtClean="0">
                          <a:solidFill>
                            <a:schemeClr val="dk1"/>
                          </a:solidFill>
                          <a:effectLst/>
                          <a:latin typeface="+mn-lt"/>
                          <a:ea typeface="+mn-ea"/>
                          <a:cs typeface="+mn-cs"/>
                        </a:rPr>
                        <a:t>"Cast your care on me"</a:t>
                      </a:r>
                      <a:br>
                        <a:rPr lang="en-US" sz="1800" b="1" kern="1200" dirty="0" smtClean="0">
                          <a:solidFill>
                            <a:schemeClr val="dk1"/>
                          </a:solidFill>
                          <a:effectLst/>
                          <a:latin typeface="+mn-lt"/>
                          <a:ea typeface="+mn-ea"/>
                          <a:cs typeface="+mn-cs"/>
                        </a:rPr>
                      </a:br>
                      <a:r>
                        <a:rPr lang="en-US" dirty="0" smtClean="0">
                          <a:effectLst/>
                        </a:rPr>
                        <a:t>"Casting all your care upon him; for he cares for you." 1 Peter 5:7.</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 feel all alone"</a:t>
                      </a:r>
                      <a:endParaRPr lang="en-US" dirty="0"/>
                    </a:p>
                  </a:txBody>
                  <a:tcPr marL="86360" marR="86360"/>
                </a:tc>
                <a:tc>
                  <a:txBody>
                    <a:bodyPr/>
                    <a:lstStyle/>
                    <a:p>
                      <a:r>
                        <a:rPr lang="en-US" sz="1800" b="1" kern="1200" dirty="0" smtClean="0">
                          <a:solidFill>
                            <a:schemeClr val="dk1"/>
                          </a:solidFill>
                          <a:effectLst/>
                          <a:latin typeface="+mn-lt"/>
                          <a:ea typeface="+mn-ea"/>
                          <a:cs typeface="+mn-cs"/>
                        </a:rPr>
                        <a:t>I will never leave you"</a:t>
                      </a:r>
                      <a:r>
                        <a:rPr lang="en-US" dirty="0" smtClean="0">
                          <a:effectLst/>
                        </a:rPr>
                        <a:t/>
                      </a:r>
                      <a:br>
                        <a:rPr lang="en-US" dirty="0" smtClean="0">
                          <a:effectLst/>
                        </a:rPr>
                      </a:br>
                      <a:r>
                        <a:rPr lang="en-US" dirty="0" smtClean="0">
                          <a:effectLst/>
                        </a:rPr>
                        <a:t>" be content with such things as ye have: for he hath said, I will never leave thee, nor forsake thee." Hebrews 13:</a:t>
                      </a:r>
                      <a:endParaRPr lang="en-US" dirty="0"/>
                    </a:p>
                  </a:txBody>
                  <a:tcPr marL="86360" marR="86360"/>
                </a:tc>
              </a:tr>
              <a:tr h="370840">
                <a:tc>
                  <a:txBody>
                    <a:bodyPr/>
                    <a:lstStyle/>
                    <a:p>
                      <a:r>
                        <a:rPr lang="en-US" sz="1800" b="1" kern="1200" dirty="0" smtClean="0">
                          <a:solidFill>
                            <a:schemeClr val="dk1"/>
                          </a:solidFill>
                          <a:effectLst/>
                          <a:latin typeface="+mn-lt"/>
                          <a:ea typeface="+mn-ea"/>
                          <a:cs typeface="+mn-cs"/>
                        </a:rPr>
                        <a:t>"I'm not smart enough"</a:t>
                      </a:r>
                      <a:endParaRPr lang="en-US" dirty="0"/>
                    </a:p>
                  </a:txBody>
                  <a:tcPr marL="86360" marR="86360"/>
                </a:tc>
                <a:tc>
                  <a:txBody>
                    <a:bodyPr/>
                    <a:lstStyle/>
                    <a:p>
                      <a:r>
                        <a:rPr lang="en-US" sz="1800" b="1" kern="1200" dirty="0" smtClean="0">
                          <a:solidFill>
                            <a:schemeClr val="dk1"/>
                          </a:solidFill>
                          <a:effectLst/>
                          <a:latin typeface="+mn-lt"/>
                          <a:ea typeface="+mn-ea"/>
                          <a:cs typeface="+mn-cs"/>
                        </a:rPr>
                        <a:t>"I will give you wisdom"</a:t>
                      </a:r>
                      <a:r>
                        <a:rPr lang="en-US" dirty="0" smtClean="0">
                          <a:effectLst/>
                        </a:rPr>
                        <a:t/>
                      </a:r>
                      <a:br>
                        <a:rPr lang="en-US" dirty="0" smtClean="0">
                          <a:effectLst/>
                        </a:rPr>
                      </a:br>
                      <a:r>
                        <a:rPr lang="en-US" dirty="0" smtClean="0">
                          <a:effectLst/>
                        </a:rPr>
                        <a:t>"If any of you lack wisdom, let him ask of God, that gives to all men liberally, James 1:5.</a:t>
                      </a:r>
                      <a:endParaRPr lang="en-US" dirty="0"/>
                    </a:p>
                  </a:txBody>
                  <a:tcPr marL="86360" marR="86360"/>
                </a:tc>
              </a:tr>
            </a:tbl>
          </a:graphicData>
        </a:graphic>
      </p:graphicFrame>
    </p:spTree>
    <p:extLst>
      <p:ext uri="{BB962C8B-B14F-4D97-AF65-F5344CB8AC3E}">
        <p14:creationId xmlns:p14="http://schemas.microsoft.com/office/powerpoint/2010/main" val="27471140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905000"/>
            <a:ext cx="7772400" cy="3649133"/>
          </a:xfrm>
        </p:spPr>
        <p:txBody>
          <a:bodyPr>
            <a:noAutofit/>
          </a:bodyPr>
          <a:lstStyle/>
          <a:p>
            <a:pPr marL="0" indent="0">
              <a:buNone/>
            </a:pPr>
            <a:r>
              <a:rPr lang="en-US" sz="2800" b="1" dirty="0" smtClean="0"/>
              <a:t>References</a:t>
            </a:r>
          </a:p>
          <a:p>
            <a:r>
              <a:rPr lang="en-US" sz="2800" dirty="0" smtClean="0"/>
              <a:t>Theopedia-Omnipresence of God/ Attributes of God</a:t>
            </a:r>
          </a:p>
          <a:p>
            <a:r>
              <a:rPr lang="en-US" sz="2800" dirty="0" smtClean="0"/>
              <a:t>Omniscient, Omnipotent, Omnipresent-Junk Funk (Rapture Ready)</a:t>
            </a:r>
          </a:p>
          <a:p>
            <a:r>
              <a:rPr lang="en-US" sz="2800" dirty="0" smtClean="0"/>
              <a:t>You Say You Can’t/God Says You Can (Preparing for Eternity.com)</a:t>
            </a:r>
          </a:p>
          <a:p>
            <a:r>
              <a:rPr lang="en-US" sz="2800" dirty="0" smtClean="0"/>
              <a:t>Systematic Theory/The Attributes of God-A.W. Fink &amp; Wayne Gruden</a:t>
            </a:r>
            <a:endParaRPr lang="en-US" sz="2800" dirty="0"/>
          </a:p>
        </p:txBody>
      </p:sp>
    </p:spTree>
    <p:extLst>
      <p:ext uri="{BB962C8B-B14F-4D97-AF65-F5344CB8AC3E}">
        <p14:creationId xmlns:p14="http://schemas.microsoft.com/office/powerpoint/2010/main" val="305569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95400"/>
            <a:ext cx="7772400" cy="3649133"/>
          </a:xfrm>
        </p:spPr>
        <p:txBody>
          <a:bodyPr>
            <a:normAutofit fontScale="85000" lnSpcReduction="20000"/>
          </a:bodyPr>
          <a:lstStyle/>
          <a:p>
            <a:pPr marL="0" indent="0">
              <a:buNone/>
            </a:pPr>
            <a:r>
              <a:rPr lang="en-US" sz="3800" u="sng" dirty="0" smtClean="0"/>
              <a:t>GOD is Omnipotent</a:t>
            </a:r>
            <a:r>
              <a:rPr lang="en-US" sz="3800" dirty="0" smtClean="0"/>
              <a:t> </a:t>
            </a:r>
            <a:endParaRPr lang="en-US" sz="3800" dirty="0"/>
          </a:p>
          <a:p>
            <a:r>
              <a:rPr lang="en-US" sz="3800" dirty="0"/>
              <a:t>This term refers to the all powerful nature of God. Looking at Webster again, this is defined as “almighty power; unlimited or infinite power; a word in strictness applicable only to God.” He is the all-powerful Lord who has created all things and sustains them by His Word </a:t>
            </a:r>
          </a:p>
          <a:p>
            <a:pPr marL="0" indent="0">
              <a:buNone/>
            </a:pPr>
            <a:endParaRPr lang="en-US" dirty="0"/>
          </a:p>
        </p:txBody>
      </p:sp>
    </p:spTree>
    <p:extLst>
      <p:ext uri="{BB962C8B-B14F-4D97-AF65-F5344CB8AC3E}">
        <p14:creationId xmlns:p14="http://schemas.microsoft.com/office/powerpoint/2010/main" val="595030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143000"/>
            <a:ext cx="8458200" cy="5334000"/>
          </a:xfrm>
        </p:spPr>
        <p:txBody>
          <a:bodyPr>
            <a:noAutofit/>
          </a:bodyPr>
          <a:lstStyle/>
          <a:p>
            <a:pPr marL="0" indent="0">
              <a:buNone/>
            </a:pPr>
            <a:r>
              <a:rPr lang="en-US" sz="3200" dirty="0" smtClean="0"/>
              <a:t>God is </a:t>
            </a:r>
            <a:r>
              <a:rPr lang="en-US" sz="3200" dirty="0"/>
              <a:t>O</a:t>
            </a:r>
            <a:r>
              <a:rPr lang="en-US" sz="3200" dirty="0" smtClean="0"/>
              <a:t>mnipresent</a:t>
            </a:r>
          </a:p>
          <a:p>
            <a:r>
              <a:rPr lang="en-US" sz="4400" dirty="0" smtClean="0"/>
              <a:t>Present everywhere at the same time</a:t>
            </a:r>
          </a:p>
          <a:p>
            <a:r>
              <a:rPr lang="en-US" sz="4400" dirty="0"/>
              <a:t>He is present everywhere in the universe. No one can hide from Him and nothing escapes His notice." </a:t>
            </a:r>
          </a:p>
        </p:txBody>
      </p:sp>
    </p:spTree>
    <p:extLst>
      <p:ext uri="{BB962C8B-B14F-4D97-AF65-F5344CB8AC3E}">
        <p14:creationId xmlns:p14="http://schemas.microsoft.com/office/powerpoint/2010/main" val="850824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19200"/>
            <a:ext cx="8305800" cy="5334000"/>
          </a:xfrm>
        </p:spPr>
        <p:txBody>
          <a:bodyPr>
            <a:normAutofit fontScale="77500" lnSpcReduction="20000"/>
          </a:bodyPr>
          <a:lstStyle/>
          <a:p>
            <a:pPr marL="0" indent="0">
              <a:buNone/>
            </a:pPr>
            <a:r>
              <a:rPr lang="en-US" sz="3600" u="sng" dirty="0" smtClean="0"/>
              <a:t>GOD is Omniscient: </a:t>
            </a:r>
            <a:endParaRPr lang="en-US" sz="3600" dirty="0"/>
          </a:p>
          <a:p>
            <a:r>
              <a:rPr lang="en-US" sz="4600" dirty="0"/>
              <a:t>This term refers to the all knowing nature of God. Webster defines it as “the quality of knowing all things at once; universal knowledge; knowledge unbounded or infinite.” He knows our very thoughts, our feelings, our desires and our needs. He knows our words before we say them and he knows our thoughts before we think them. He knows all of our ways. </a:t>
            </a:r>
          </a:p>
          <a:p>
            <a:endParaRPr lang="en-US" dirty="0"/>
          </a:p>
          <a:p>
            <a:endParaRPr lang="en-US" dirty="0"/>
          </a:p>
        </p:txBody>
      </p:sp>
    </p:spTree>
    <p:extLst>
      <p:ext uri="{BB962C8B-B14F-4D97-AF65-F5344CB8AC3E}">
        <p14:creationId xmlns:p14="http://schemas.microsoft.com/office/powerpoint/2010/main" val="27912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447800"/>
            <a:ext cx="8229600" cy="4648200"/>
          </a:xfrm>
        </p:spPr>
        <p:txBody>
          <a:bodyPr>
            <a:noAutofit/>
          </a:bodyPr>
          <a:lstStyle/>
          <a:p>
            <a:pPr marL="0" indent="0">
              <a:buNone/>
            </a:pPr>
            <a:r>
              <a:rPr lang="en-US" sz="3200" b="1" dirty="0" smtClean="0"/>
              <a:t>Love</a:t>
            </a:r>
            <a:endParaRPr lang="en-US" sz="3200" b="1" dirty="0"/>
          </a:p>
          <a:p>
            <a:r>
              <a:rPr lang="en-US" sz="3200" dirty="0"/>
              <a:t>"He who does not love does not know God, for God is love." 1 John 4:8 (NKJV) God is concerned for his creatures, and especially his people. He is tender toward them, and does not take pleasure in their suffering or condemnation. He seeks the best for us, and he offers up his Son in love as a substitution for sin. </a:t>
            </a:r>
            <a:r>
              <a:rPr lang="en-US" sz="3200" dirty="0" smtClean="0"/>
              <a:t> God loves us so much that He gave His Son for us.</a:t>
            </a:r>
            <a:endParaRPr lang="en-US" sz="3200" dirty="0"/>
          </a:p>
        </p:txBody>
      </p:sp>
    </p:spTree>
    <p:extLst>
      <p:ext uri="{BB962C8B-B14F-4D97-AF65-F5344CB8AC3E}">
        <p14:creationId xmlns:p14="http://schemas.microsoft.com/office/powerpoint/2010/main" val="3255279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772400" cy="1456267"/>
          </a:xfrm>
        </p:spPr>
        <p:txBody>
          <a:bodyPr>
            <a:normAutofit/>
          </a:bodyPr>
          <a:lstStyle/>
          <a:p>
            <a:r>
              <a:rPr lang="en-US" sz="4400" dirty="0"/>
              <a:t>GOD NEVER FAILS</a:t>
            </a:r>
          </a:p>
        </p:txBody>
      </p:sp>
      <p:sp>
        <p:nvSpPr>
          <p:cNvPr id="3" name="Content Placeholder 2"/>
          <p:cNvSpPr>
            <a:spLocks noGrp="1"/>
          </p:cNvSpPr>
          <p:nvPr>
            <p:ph idx="1"/>
          </p:nvPr>
        </p:nvSpPr>
        <p:spPr>
          <a:xfrm>
            <a:off x="457200" y="1219200"/>
            <a:ext cx="8534400" cy="5029200"/>
          </a:xfrm>
        </p:spPr>
        <p:txBody>
          <a:bodyPr>
            <a:noAutofit/>
          </a:bodyPr>
          <a:lstStyle/>
          <a:p>
            <a:pPr marL="0" indent="0">
              <a:buNone/>
            </a:pPr>
            <a:r>
              <a:rPr lang="en-US" sz="2800" b="1" dirty="0"/>
              <a:t>Sovereign</a:t>
            </a:r>
          </a:p>
          <a:p>
            <a:r>
              <a:rPr lang="en-US" sz="2800" dirty="0" smtClean="0"/>
              <a:t>To </a:t>
            </a:r>
            <a:r>
              <a:rPr lang="en-US" sz="2800" dirty="0"/>
              <a:t>say that God is Sovereign is to declare that God is God. To say that God is Sovereign is to declare that He is the Most High, doing according to His will in the army of Heaven, and among the inhabitants of the earth, so that none can stay His hand or say unto Him what doest Thou? (Dan. 4:35). </a:t>
            </a:r>
            <a:endParaRPr lang="en-US" sz="2800" dirty="0" smtClean="0"/>
          </a:p>
          <a:p>
            <a:r>
              <a:rPr lang="en-US" sz="2800" dirty="0" smtClean="0"/>
              <a:t>To </a:t>
            </a:r>
            <a:r>
              <a:rPr lang="en-US" sz="2800" dirty="0"/>
              <a:t>say that God is Sovereign is to declare that He is the Almighty, the Possessor of all power in Heaven and earth, so that none can defeat His counsels, </a:t>
            </a:r>
            <a:r>
              <a:rPr lang="en-US" sz="2800" dirty="0" smtClean="0"/>
              <a:t>defeat </a:t>
            </a:r>
            <a:r>
              <a:rPr lang="en-US" sz="2800" dirty="0"/>
              <a:t>His purpose, or resist His will (Psa. 115:3). </a:t>
            </a:r>
          </a:p>
        </p:txBody>
      </p:sp>
    </p:spTree>
    <p:extLst>
      <p:ext uri="{BB962C8B-B14F-4D97-AF65-F5344CB8AC3E}">
        <p14:creationId xmlns:p14="http://schemas.microsoft.com/office/powerpoint/2010/main" val="42347474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Celestial</Template>
  <TotalTime>239</TotalTime>
  <Words>2240</Words>
  <Application>Microsoft Office PowerPoint</Application>
  <PresentationFormat>On-screen Show (4:3)</PresentationFormat>
  <Paragraphs>183</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Calibri Light</vt:lpstr>
      <vt:lpstr>Celestial</vt:lpstr>
      <vt:lpstr>GOD NEVER FAILS  part II</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lpstr>GOD NEVER FAILS</vt:lpstr>
    </vt:vector>
  </TitlesOfParts>
  <Company>Veteran Affairs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NEVER FAILS BOUGHT WITH THE BLOOD</dc:title>
  <dc:creator>vhanflstubbp</dc:creator>
  <cp:lastModifiedBy>AFCC</cp:lastModifiedBy>
  <cp:revision>23</cp:revision>
  <cp:lastPrinted>2014-07-09T19:52:35Z</cp:lastPrinted>
  <dcterms:created xsi:type="dcterms:W3CDTF">2014-06-23T20:20:08Z</dcterms:created>
  <dcterms:modified xsi:type="dcterms:W3CDTF">2014-07-09T23:11:57Z</dcterms:modified>
</cp:coreProperties>
</file>