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15"/>
  </p:notesMasterIdLst>
  <p:sldIdLst>
    <p:sldId id="256" r:id="rId2"/>
    <p:sldId id="258" r:id="rId3"/>
    <p:sldId id="257" r:id="rId4"/>
    <p:sldId id="259" r:id="rId5"/>
    <p:sldId id="260" r:id="rId6"/>
    <p:sldId id="261" r:id="rId7"/>
    <p:sldId id="268"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8"/>
    <p:restoredTop sz="94674"/>
  </p:normalViewPr>
  <p:slideViewPr>
    <p:cSldViewPr snapToGrid="0" snapToObjects="1">
      <p:cViewPr varScale="1">
        <p:scale>
          <a:sx n="63" d="100"/>
          <a:sy n="63" d="100"/>
        </p:scale>
        <p:origin x="16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AE4B5E-8F92-0541-A16C-A21CB0CABE57}" type="datetimeFigureOut">
              <a:rPr lang="en-US" smtClean="0"/>
              <a:t>6/8/2017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2B5F1B-3B63-194A-BCA8-6B26F050534C}" type="slidenum">
              <a:rPr lang="en-US" smtClean="0"/>
              <a:t>‹#›</a:t>
            </a:fld>
            <a:endParaRPr lang="en-US"/>
          </a:p>
        </p:txBody>
      </p:sp>
    </p:spTree>
    <p:extLst>
      <p:ext uri="{BB962C8B-B14F-4D97-AF65-F5344CB8AC3E}">
        <p14:creationId xmlns:p14="http://schemas.microsoft.com/office/powerpoint/2010/main" val="1383488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2B5F1B-3B63-194A-BCA8-6B26F050534C}" type="slidenum">
              <a:rPr lang="en-US" smtClean="0"/>
              <a:t>6</a:t>
            </a:fld>
            <a:endParaRPr lang="en-US"/>
          </a:p>
        </p:txBody>
      </p:sp>
    </p:spTree>
    <p:extLst>
      <p:ext uri="{BB962C8B-B14F-4D97-AF65-F5344CB8AC3E}">
        <p14:creationId xmlns:p14="http://schemas.microsoft.com/office/powerpoint/2010/main" val="1488311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2B5F1B-3B63-194A-BCA8-6B26F050534C}" type="slidenum">
              <a:rPr lang="en-US" smtClean="0"/>
              <a:t>7</a:t>
            </a:fld>
            <a:endParaRPr lang="en-US"/>
          </a:p>
        </p:txBody>
      </p:sp>
    </p:spTree>
    <p:extLst>
      <p:ext uri="{BB962C8B-B14F-4D97-AF65-F5344CB8AC3E}">
        <p14:creationId xmlns:p14="http://schemas.microsoft.com/office/powerpoint/2010/main" val="9345347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31891087-BA0F-5648-9D29-A1081A4E20FF}" type="datetimeFigureOut">
              <a:rPr lang="en-US" smtClean="0"/>
              <a:t>6/8/2017</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C4E3C809-A6A9-4841-AE76-C49D452043A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891087-BA0F-5648-9D29-A1081A4E20FF}"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C4E3C809-A6A9-4841-AE76-C49D452043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891087-BA0F-5648-9D29-A1081A4E20FF}"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C4E3C809-A6A9-4841-AE76-C49D452043A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891087-BA0F-5648-9D29-A1081A4E20FF}"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C4E3C809-A6A9-4841-AE76-C49D452043A6}"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891087-BA0F-5648-9D29-A1081A4E20FF}"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C4E3C809-A6A9-4841-AE76-C49D452043A6}"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1891087-BA0F-5648-9D29-A1081A4E20FF}" type="datetimeFigureOut">
              <a:rPr lang="en-US" smtClean="0"/>
              <a:t>6/8/2017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E3C809-A6A9-4841-AE76-C49D452043A6}"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1891087-BA0F-5648-9D29-A1081A4E20FF}" type="datetimeFigureOut">
              <a:rPr lang="en-US" smtClean="0"/>
              <a:t>6/8/2017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E3C809-A6A9-4841-AE76-C49D452043A6}"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891087-BA0F-5648-9D29-A1081A4E20FF}"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3C809-A6A9-4841-AE76-C49D452043A6}"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31891087-BA0F-5648-9D29-A1081A4E20FF}" type="datetimeFigureOut">
              <a:rPr lang="en-US" smtClean="0"/>
              <a:t>6/8/2017</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C4E3C809-A6A9-4841-AE76-C49D452043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891087-BA0F-5648-9D29-A1081A4E20FF}"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3C809-A6A9-4841-AE76-C49D452043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31891087-BA0F-5648-9D29-A1081A4E20FF}" type="datetimeFigureOut">
              <a:rPr lang="en-US" smtClean="0"/>
              <a:t>6/8/2017</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C4E3C809-A6A9-4841-AE76-C49D452043A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891087-BA0F-5648-9D29-A1081A4E20FF}"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3C809-A6A9-4841-AE76-C49D452043A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891087-BA0F-5648-9D29-A1081A4E20FF}" type="datetimeFigureOut">
              <a:rPr lang="en-US" smtClean="0"/>
              <a:t>6/8/2017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E3C809-A6A9-4841-AE76-C49D452043A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891087-BA0F-5648-9D29-A1081A4E20FF}" type="datetimeFigureOut">
              <a:rPr lang="en-US" smtClean="0"/>
              <a:t>6/8/2017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E3C809-A6A9-4841-AE76-C49D452043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1891087-BA0F-5648-9D29-A1081A4E20FF}" type="datetimeFigureOut">
              <a:rPr lang="en-US" smtClean="0"/>
              <a:t>6/8/2017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E3C809-A6A9-4841-AE76-C49D452043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891087-BA0F-5648-9D29-A1081A4E20FF}"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3C809-A6A9-4841-AE76-C49D452043A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891087-BA0F-5648-9D29-A1081A4E20FF}"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3C809-A6A9-4841-AE76-C49D452043A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1891087-BA0F-5648-9D29-A1081A4E20FF}" type="datetimeFigureOut">
              <a:rPr lang="en-US" smtClean="0"/>
              <a:t>6/8/2017</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4E3C809-A6A9-4841-AE76-C49D452043A6}" type="slidenum">
              <a:rPr lang="en-US" smtClean="0"/>
              <a:t>‹#›</a:t>
            </a:fld>
            <a:endParaRPr lang="en-US"/>
          </a:p>
        </p:txBody>
      </p:sp>
    </p:spTree>
    <p:extLst>
      <p:ext uri="{BB962C8B-B14F-4D97-AF65-F5344CB8AC3E}">
        <p14:creationId xmlns:p14="http://schemas.microsoft.com/office/powerpoint/2010/main" val="51404691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9657" y="2404936"/>
            <a:ext cx="6069268" cy="1373070"/>
          </a:xfrm>
        </p:spPr>
        <p:txBody>
          <a:bodyPr/>
          <a:lstStyle/>
          <a:p>
            <a:br>
              <a:rPr lang="en-US" dirty="0"/>
            </a:br>
            <a:r>
              <a:rPr lang="en-US" dirty="0"/>
              <a:t>“God’s </a:t>
            </a:r>
            <a:r>
              <a:rPr lang="en-US"/>
              <a:t>Best”</a:t>
            </a:r>
            <a:endParaRPr lang="en-US" dirty="0"/>
          </a:p>
        </p:txBody>
      </p:sp>
      <p:sp>
        <p:nvSpPr>
          <p:cNvPr id="3" name="Subtitle 2"/>
          <p:cNvSpPr>
            <a:spLocks noGrp="1"/>
          </p:cNvSpPr>
          <p:nvPr>
            <p:ph type="subTitle" idx="1"/>
          </p:nvPr>
        </p:nvSpPr>
        <p:spPr>
          <a:xfrm>
            <a:off x="529657" y="4013896"/>
            <a:ext cx="6108101" cy="1117687"/>
          </a:xfrm>
        </p:spPr>
        <p:txBody>
          <a:bodyPr>
            <a:normAutofit fontScale="55000" lnSpcReduction="20000"/>
          </a:bodyPr>
          <a:lstStyle/>
          <a:p>
            <a:endParaRPr lang="en-US" sz="2800" dirty="0">
              <a:effectLst>
                <a:glow rad="101600">
                  <a:schemeClr val="bg1">
                    <a:alpha val="60000"/>
                  </a:schemeClr>
                </a:glow>
              </a:effectLst>
            </a:endParaRPr>
          </a:p>
          <a:p>
            <a:r>
              <a:rPr lang="en-US" sz="2800" dirty="0">
                <a:effectLst>
                  <a:glow rad="101600">
                    <a:schemeClr val="bg1">
                      <a:alpha val="60000"/>
                    </a:schemeClr>
                  </a:glow>
                </a:effectLst>
              </a:rPr>
              <a:t>Min. </a:t>
            </a:r>
            <a:r>
              <a:rPr lang="en-US" sz="2800" dirty="0" err="1">
                <a:effectLst>
                  <a:glow rad="101600">
                    <a:schemeClr val="bg1">
                      <a:alpha val="60000"/>
                    </a:schemeClr>
                  </a:glow>
                </a:effectLst>
              </a:rPr>
              <a:t>Hellena</a:t>
            </a:r>
            <a:r>
              <a:rPr lang="en-US" sz="2800" dirty="0">
                <a:effectLst>
                  <a:glow rad="101600">
                    <a:schemeClr val="bg1">
                      <a:alpha val="60000"/>
                    </a:schemeClr>
                  </a:glow>
                </a:effectLst>
              </a:rPr>
              <a:t> Okafor</a:t>
            </a:r>
          </a:p>
          <a:p>
            <a:r>
              <a:rPr lang="en-US" sz="2800" dirty="0">
                <a:effectLst>
                  <a:glow rad="101600">
                    <a:schemeClr val="bg1">
                      <a:alpha val="60000"/>
                    </a:schemeClr>
                  </a:glow>
                </a:effectLst>
              </a:rPr>
              <a:t>AFCC Interactive Bible Study</a:t>
            </a:r>
          </a:p>
          <a:p>
            <a:r>
              <a:rPr lang="en-US" sz="2800" dirty="0">
                <a:effectLst>
                  <a:glow rad="101600">
                    <a:schemeClr val="bg1">
                      <a:alpha val="60000"/>
                    </a:schemeClr>
                  </a:glow>
                </a:effectLst>
              </a:rPr>
              <a:t>Wednesday June 7</a:t>
            </a:r>
            <a:r>
              <a:rPr lang="en-US" sz="2800" baseline="30000" dirty="0">
                <a:effectLst>
                  <a:glow rad="101600">
                    <a:schemeClr val="bg1">
                      <a:alpha val="60000"/>
                    </a:schemeClr>
                  </a:glow>
                </a:effectLst>
              </a:rPr>
              <a:t>th</a:t>
            </a:r>
            <a:r>
              <a:rPr lang="en-US" sz="2800" dirty="0">
                <a:effectLst>
                  <a:glow rad="101600">
                    <a:schemeClr val="bg1">
                      <a:alpha val="60000"/>
                    </a:schemeClr>
                  </a:glow>
                </a:effectLst>
              </a:rPr>
              <a:t> 2017</a:t>
            </a:r>
          </a:p>
        </p:txBody>
      </p:sp>
    </p:spTree>
    <p:extLst>
      <p:ext uri="{BB962C8B-B14F-4D97-AF65-F5344CB8AC3E}">
        <p14:creationId xmlns:p14="http://schemas.microsoft.com/office/powerpoint/2010/main" val="1347217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46764"/>
            <a:ext cx="9090061" cy="4295797"/>
          </a:xfrm>
        </p:spPr>
        <p:txBody>
          <a:bodyPr>
            <a:normAutofit fontScale="25000" lnSpcReduction="20000"/>
          </a:bodyPr>
          <a:lstStyle/>
          <a:p>
            <a:pPr marL="0" indent="0">
              <a:buNone/>
            </a:pPr>
            <a:r>
              <a:rPr lang="en-US" sz="14400" b="1" dirty="0">
                <a:effectLst>
                  <a:glow rad="101600">
                    <a:schemeClr val="bg1">
                      <a:alpha val="60000"/>
                    </a:schemeClr>
                  </a:glow>
                </a:effectLst>
              </a:rPr>
              <a:t>Ephesians 6:5-18 (NIV)</a:t>
            </a:r>
          </a:p>
          <a:p>
            <a:pPr marL="0" indent="0">
              <a:buNone/>
            </a:pPr>
            <a:endParaRPr lang="en-US" sz="9800" b="1" dirty="0">
              <a:effectLst>
                <a:glow rad="101600">
                  <a:schemeClr val="bg1">
                    <a:alpha val="60000"/>
                  </a:schemeClr>
                </a:glow>
              </a:effectLst>
            </a:endParaRPr>
          </a:p>
          <a:p>
            <a:pPr marL="0" indent="0">
              <a:buNone/>
            </a:pPr>
            <a:endParaRPr lang="en-US" sz="9800" dirty="0">
              <a:effectLst>
                <a:glow rad="101600">
                  <a:schemeClr val="bg1">
                    <a:alpha val="60000"/>
                  </a:schemeClr>
                </a:glow>
              </a:effectLst>
            </a:endParaRPr>
          </a:p>
          <a:p>
            <a:r>
              <a:rPr lang="en-US" sz="9600" baseline="30000" dirty="0">
                <a:effectLst>
                  <a:glow rad="101600">
                    <a:schemeClr val="bg1">
                      <a:alpha val="60000"/>
                    </a:schemeClr>
                  </a:glow>
                </a:effectLst>
              </a:rPr>
              <a:t>5 </a:t>
            </a:r>
            <a:r>
              <a:rPr lang="en-US" sz="9600" dirty="0">
                <a:effectLst>
                  <a:glow rad="101600">
                    <a:schemeClr val="bg1">
                      <a:alpha val="60000"/>
                    </a:schemeClr>
                  </a:glow>
                </a:effectLst>
              </a:rPr>
              <a:t>Slaves, obey your earthly masters with respect and fear, and with sincerity of heart, just as you would obey Christ.</a:t>
            </a:r>
          </a:p>
          <a:p>
            <a:r>
              <a:rPr lang="en-US" sz="9600" baseline="30000" dirty="0">
                <a:effectLst>
                  <a:glow rad="101600">
                    <a:schemeClr val="bg1">
                      <a:alpha val="60000"/>
                    </a:schemeClr>
                  </a:glow>
                </a:effectLst>
              </a:rPr>
              <a:t>6 </a:t>
            </a:r>
            <a:r>
              <a:rPr lang="en-US" sz="9600" dirty="0">
                <a:effectLst>
                  <a:glow rad="101600">
                    <a:schemeClr val="bg1">
                      <a:alpha val="60000"/>
                    </a:schemeClr>
                  </a:glow>
                </a:effectLst>
              </a:rPr>
              <a:t>Obey them not only to win their favor when their eye is on you, but as slaves of Christ, doing the will of God from your heart.</a:t>
            </a:r>
          </a:p>
          <a:p>
            <a:r>
              <a:rPr lang="en-US" sz="9600" baseline="30000" dirty="0">
                <a:effectLst>
                  <a:glow rad="101600">
                    <a:schemeClr val="bg1">
                      <a:alpha val="60000"/>
                    </a:schemeClr>
                  </a:glow>
                </a:effectLst>
              </a:rPr>
              <a:t>7 </a:t>
            </a:r>
            <a:r>
              <a:rPr lang="en-US" sz="9600" dirty="0">
                <a:effectLst>
                  <a:glow rad="101600">
                    <a:schemeClr val="bg1">
                      <a:alpha val="60000"/>
                    </a:schemeClr>
                  </a:glow>
                </a:effectLst>
              </a:rPr>
              <a:t>Serve wholeheartedly, as if you were serving the Lord, not people,</a:t>
            </a:r>
          </a:p>
          <a:p>
            <a:r>
              <a:rPr lang="en-US" sz="9600" baseline="30000" dirty="0">
                <a:effectLst>
                  <a:glow rad="101600">
                    <a:schemeClr val="bg1">
                      <a:alpha val="60000"/>
                    </a:schemeClr>
                  </a:glow>
                </a:effectLst>
              </a:rPr>
              <a:t>8 </a:t>
            </a:r>
            <a:r>
              <a:rPr lang="en-US" sz="9600" dirty="0">
                <a:effectLst>
                  <a:glow rad="101600">
                    <a:schemeClr val="bg1">
                      <a:alpha val="60000"/>
                    </a:schemeClr>
                  </a:glow>
                </a:effectLst>
              </a:rPr>
              <a:t>because you know that the Lord will reward each one for whatever good they do, whether they are slave or free.</a:t>
            </a:r>
          </a:p>
          <a:p>
            <a:r>
              <a:rPr lang="en-US" sz="9600" baseline="30000" dirty="0">
                <a:effectLst>
                  <a:glow rad="101600">
                    <a:schemeClr val="bg1">
                      <a:alpha val="60000"/>
                    </a:schemeClr>
                  </a:glow>
                </a:effectLst>
              </a:rPr>
              <a:t>9 </a:t>
            </a:r>
            <a:r>
              <a:rPr lang="en-US" sz="9600" dirty="0">
                <a:effectLst>
                  <a:glow rad="101600">
                    <a:schemeClr val="bg1">
                      <a:alpha val="60000"/>
                    </a:schemeClr>
                  </a:glow>
                </a:effectLst>
              </a:rPr>
              <a:t>And masters, treat your slaves in the same way. Do not threaten them, since you know that he who is both their Master and yours is in heaven, and there is no favoritism with him.</a:t>
            </a:r>
          </a:p>
          <a:p>
            <a:endParaRPr lang="en-US" dirty="0"/>
          </a:p>
        </p:txBody>
      </p:sp>
    </p:spTree>
    <p:extLst>
      <p:ext uri="{BB962C8B-B14F-4D97-AF65-F5344CB8AC3E}">
        <p14:creationId xmlns:p14="http://schemas.microsoft.com/office/powerpoint/2010/main" val="846468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133" y="359595"/>
            <a:ext cx="9007867" cy="6195317"/>
          </a:xfrm>
        </p:spPr>
        <p:txBody>
          <a:bodyPr>
            <a:normAutofit fontScale="25000" lnSpcReduction="20000"/>
          </a:bodyPr>
          <a:lstStyle/>
          <a:p>
            <a:pPr marL="0" indent="0">
              <a:buNone/>
            </a:pPr>
            <a:r>
              <a:rPr lang="en-US" sz="12800" b="1" dirty="0">
                <a:effectLst>
                  <a:glow rad="101600">
                    <a:schemeClr val="bg1">
                      <a:alpha val="60000"/>
                    </a:schemeClr>
                  </a:glow>
                </a:effectLst>
              </a:rPr>
              <a:t>The Armor of God</a:t>
            </a:r>
          </a:p>
          <a:p>
            <a:pPr marL="0" indent="0">
              <a:buNone/>
            </a:pPr>
            <a:endParaRPr lang="en-US" sz="9800" dirty="0">
              <a:effectLst>
                <a:glow rad="101600">
                  <a:schemeClr val="bg1">
                    <a:alpha val="60000"/>
                  </a:schemeClr>
                </a:glow>
              </a:effectLst>
            </a:endParaRPr>
          </a:p>
          <a:p>
            <a:r>
              <a:rPr lang="en-US" sz="8000" baseline="30000" dirty="0">
                <a:effectLst>
                  <a:glow rad="101600">
                    <a:schemeClr val="bg1">
                      <a:alpha val="60000"/>
                    </a:schemeClr>
                  </a:glow>
                </a:effectLst>
              </a:rPr>
              <a:t>10 </a:t>
            </a:r>
            <a:r>
              <a:rPr lang="en-US" sz="8000" dirty="0">
                <a:effectLst>
                  <a:glow rad="101600">
                    <a:schemeClr val="bg1">
                      <a:alpha val="60000"/>
                    </a:schemeClr>
                  </a:glow>
                </a:effectLst>
              </a:rPr>
              <a:t>Finally, be strong in the Lord and in his mighty power.</a:t>
            </a:r>
          </a:p>
          <a:p>
            <a:r>
              <a:rPr lang="en-US" sz="8000" baseline="30000" dirty="0">
                <a:effectLst>
                  <a:glow rad="101600">
                    <a:schemeClr val="bg1">
                      <a:alpha val="60000"/>
                    </a:schemeClr>
                  </a:glow>
                </a:effectLst>
              </a:rPr>
              <a:t>11 </a:t>
            </a:r>
            <a:r>
              <a:rPr lang="en-US" sz="8000" dirty="0">
                <a:effectLst>
                  <a:glow rad="101600">
                    <a:schemeClr val="bg1">
                      <a:alpha val="60000"/>
                    </a:schemeClr>
                  </a:glow>
                </a:effectLst>
              </a:rPr>
              <a:t>Put on the full armor of God, so that you can take your stand against the devil’s schemes.</a:t>
            </a:r>
          </a:p>
          <a:p>
            <a:r>
              <a:rPr lang="en-US" sz="8000" baseline="30000" dirty="0">
                <a:effectLst>
                  <a:glow rad="101600">
                    <a:schemeClr val="bg1">
                      <a:alpha val="60000"/>
                    </a:schemeClr>
                  </a:glow>
                </a:effectLst>
              </a:rPr>
              <a:t>12 </a:t>
            </a:r>
            <a:r>
              <a:rPr lang="en-US" sz="8000" dirty="0">
                <a:effectLst>
                  <a:glow rad="101600">
                    <a:schemeClr val="bg1">
                      <a:alpha val="60000"/>
                    </a:schemeClr>
                  </a:glow>
                </a:effectLst>
              </a:rPr>
              <a:t>For our struggle is not against flesh and blood, but against the rulers, against the authorities, against the powers of this dark world and against the spiritual forces of evil in the heavenly realms.</a:t>
            </a:r>
          </a:p>
          <a:p>
            <a:r>
              <a:rPr lang="en-US" sz="8000" baseline="30000" dirty="0">
                <a:effectLst>
                  <a:glow rad="101600">
                    <a:schemeClr val="bg1">
                      <a:alpha val="60000"/>
                    </a:schemeClr>
                  </a:glow>
                </a:effectLst>
              </a:rPr>
              <a:t>13 </a:t>
            </a:r>
            <a:r>
              <a:rPr lang="en-US" sz="8000" dirty="0">
                <a:effectLst>
                  <a:glow rad="101600">
                    <a:schemeClr val="bg1">
                      <a:alpha val="60000"/>
                    </a:schemeClr>
                  </a:glow>
                </a:effectLst>
              </a:rPr>
              <a:t>Therefore put on the full armor of God, so that when the day of evil comes, you may be able to stand your ground, and after you have done everything, to stand.</a:t>
            </a:r>
          </a:p>
          <a:p>
            <a:r>
              <a:rPr lang="en-US" sz="8000" baseline="30000" dirty="0">
                <a:effectLst>
                  <a:glow rad="101600">
                    <a:schemeClr val="bg1">
                      <a:alpha val="60000"/>
                    </a:schemeClr>
                  </a:glow>
                </a:effectLst>
              </a:rPr>
              <a:t>14 </a:t>
            </a:r>
            <a:r>
              <a:rPr lang="en-US" sz="8000" dirty="0">
                <a:effectLst>
                  <a:glow rad="101600">
                    <a:schemeClr val="bg1">
                      <a:alpha val="60000"/>
                    </a:schemeClr>
                  </a:glow>
                </a:effectLst>
              </a:rPr>
              <a:t>Stand firm then, with the belt of truth buckled around your waist, with the breastplate of righteousness in place,</a:t>
            </a:r>
          </a:p>
          <a:p>
            <a:r>
              <a:rPr lang="en-US" sz="8000" baseline="30000" dirty="0">
                <a:effectLst>
                  <a:glow rad="101600">
                    <a:schemeClr val="bg1">
                      <a:alpha val="60000"/>
                    </a:schemeClr>
                  </a:glow>
                </a:effectLst>
              </a:rPr>
              <a:t>15 </a:t>
            </a:r>
            <a:r>
              <a:rPr lang="en-US" sz="8000" dirty="0">
                <a:effectLst>
                  <a:glow rad="101600">
                    <a:schemeClr val="bg1">
                      <a:alpha val="60000"/>
                    </a:schemeClr>
                  </a:glow>
                </a:effectLst>
              </a:rPr>
              <a:t>and with your feet fitted with the readiness that comes from the gospel of peace.</a:t>
            </a:r>
          </a:p>
          <a:p>
            <a:r>
              <a:rPr lang="en-US" sz="8000" baseline="30000" dirty="0">
                <a:effectLst>
                  <a:glow rad="101600">
                    <a:schemeClr val="bg1">
                      <a:alpha val="60000"/>
                    </a:schemeClr>
                  </a:glow>
                </a:effectLst>
              </a:rPr>
              <a:t>16 </a:t>
            </a:r>
            <a:r>
              <a:rPr lang="en-US" sz="8000" dirty="0">
                <a:effectLst>
                  <a:glow rad="101600">
                    <a:schemeClr val="bg1">
                      <a:alpha val="60000"/>
                    </a:schemeClr>
                  </a:glow>
                </a:effectLst>
              </a:rPr>
              <a:t>In addition to all this, take up the shield of faith, with which you can extinguish all the flaming arrows of the evil one.</a:t>
            </a:r>
          </a:p>
          <a:p>
            <a:r>
              <a:rPr lang="en-US" sz="8000" baseline="30000" dirty="0">
                <a:effectLst>
                  <a:glow rad="101600">
                    <a:schemeClr val="bg1">
                      <a:alpha val="60000"/>
                    </a:schemeClr>
                  </a:glow>
                </a:effectLst>
              </a:rPr>
              <a:t>17 </a:t>
            </a:r>
            <a:r>
              <a:rPr lang="en-US" sz="8000" dirty="0">
                <a:effectLst>
                  <a:glow rad="101600">
                    <a:schemeClr val="bg1">
                      <a:alpha val="60000"/>
                    </a:schemeClr>
                  </a:glow>
                </a:effectLst>
              </a:rPr>
              <a:t>Take the helmet of salvation and the sword of the Spirit, which is the word of God.</a:t>
            </a:r>
          </a:p>
          <a:p>
            <a:r>
              <a:rPr lang="en-US" sz="8000" baseline="30000" dirty="0">
                <a:effectLst>
                  <a:glow rad="101600">
                    <a:schemeClr val="bg1">
                      <a:alpha val="60000"/>
                    </a:schemeClr>
                  </a:glow>
                </a:effectLst>
              </a:rPr>
              <a:t>18 </a:t>
            </a:r>
            <a:r>
              <a:rPr lang="en-US" sz="8000" dirty="0">
                <a:effectLst>
                  <a:glow rad="101600">
                    <a:schemeClr val="bg1">
                      <a:alpha val="60000"/>
                    </a:schemeClr>
                  </a:glow>
                </a:effectLst>
              </a:rPr>
              <a:t>And pray in the Spirit on all occasions with all kinds of prayers and requests. With this in mind, be alert and always keep on praying for all the Lord’s people.</a:t>
            </a:r>
          </a:p>
          <a:p>
            <a:endParaRPr lang="en-US" sz="3600" dirty="0"/>
          </a:p>
        </p:txBody>
      </p:sp>
    </p:spTree>
    <p:extLst>
      <p:ext uri="{BB962C8B-B14F-4D97-AF65-F5344CB8AC3E}">
        <p14:creationId xmlns:p14="http://schemas.microsoft.com/office/powerpoint/2010/main" val="1463175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AFCC MISSION STATEMENT</a:t>
            </a:r>
          </a:p>
        </p:txBody>
      </p:sp>
      <p:sp>
        <p:nvSpPr>
          <p:cNvPr id="3" name="Content Placeholder 2"/>
          <p:cNvSpPr>
            <a:spLocks noGrp="1"/>
          </p:cNvSpPr>
          <p:nvPr>
            <p:ph idx="1"/>
          </p:nvPr>
        </p:nvSpPr>
        <p:spPr>
          <a:xfrm>
            <a:off x="339047" y="2059470"/>
            <a:ext cx="8640567" cy="3599316"/>
          </a:xfrm>
        </p:spPr>
        <p:txBody>
          <a:bodyPr>
            <a:normAutofit/>
          </a:bodyPr>
          <a:lstStyle/>
          <a:p>
            <a:pPr marL="0" indent="0">
              <a:buNone/>
            </a:pPr>
            <a:r>
              <a:rPr lang="en-US" sz="4000" dirty="0">
                <a:effectLst>
                  <a:glow rad="101600">
                    <a:schemeClr val="bg1">
                      <a:alpha val="60000"/>
                    </a:schemeClr>
                  </a:glow>
                </a:effectLst>
              </a:rPr>
              <a:t>We are dedicated to preaching, teaching, and living the principles of Jesus Christ, Giving hope to those entangled by sin and hardship in our homes, community and foreign missions. </a:t>
            </a:r>
          </a:p>
        </p:txBody>
      </p:sp>
    </p:spTree>
    <p:extLst>
      <p:ext uri="{BB962C8B-B14F-4D97-AF65-F5344CB8AC3E}">
        <p14:creationId xmlns:p14="http://schemas.microsoft.com/office/powerpoint/2010/main" val="1208579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642" y="1114248"/>
            <a:ext cx="8035247" cy="3599316"/>
          </a:xfrm>
        </p:spPr>
        <p:txBody>
          <a:bodyPr/>
          <a:lstStyle/>
          <a:p>
            <a:pPr marL="0" indent="0">
              <a:buNone/>
            </a:pPr>
            <a:r>
              <a:rPr lang="en-US" sz="4400" dirty="0">
                <a:effectLst>
                  <a:glow rad="101600">
                    <a:schemeClr val="bg1">
                      <a:alpha val="60000"/>
                    </a:schemeClr>
                  </a:glow>
                </a:effectLst>
              </a:rPr>
              <a:t>John 17:4	</a:t>
            </a:r>
          </a:p>
          <a:p>
            <a:pPr marL="0" indent="0">
              <a:buNone/>
            </a:pPr>
            <a:endParaRPr lang="en-US" sz="4400" dirty="0">
              <a:effectLst>
                <a:glow rad="101600">
                  <a:schemeClr val="bg1">
                    <a:alpha val="60000"/>
                  </a:schemeClr>
                </a:glow>
              </a:effectLst>
            </a:endParaRPr>
          </a:p>
          <a:p>
            <a:r>
              <a:rPr lang="en-US" sz="4400" dirty="0">
                <a:effectLst>
                  <a:glow rad="101600">
                    <a:schemeClr val="bg1">
                      <a:alpha val="60000"/>
                    </a:schemeClr>
                  </a:glow>
                </a:effectLst>
              </a:rPr>
              <a:t>“I have glorified thee on the earth I have finished the work which thou </a:t>
            </a:r>
            <a:r>
              <a:rPr lang="en-US" sz="4400" dirty="0" err="1">
                <a:effectLst>
                  <a:glow rad="101600">
                    <a:schemeClr val="bg1">
                      <a:alpha val="60000"/>
                    </a:schemeClr>
                  </a:glow>
                </a:effectLst>
              </a:rPr>
              <a:t>gavest</a:t>
            </a:r>
            <a:r>
              <a:rPr lang="en-US" sz="4400" dirty="0">
                <a:effectLst>
                  <a:glow rad="101600">
                    <a:schemeClr val="bg1">
                      <a:alpha val="60000"/>
                    </a:schemeClr>
                  </a:glow>
                </a:effectLst>
              </a:rPr>
              <a:t> me to do.” </a:t>
            </a:r>
          </a:p>
          <a:p>
            <a:endParaRPr lang="en-US" dirty="0"/>
          </a:p>
        </p:txBody>
      </p:sp>
    </p:spTree>
    <p:extLst>
      <p:ext uri="{BB962C8B-B14F-4D97-AF65-F5344CB8AC3E}">
        <p14:creationId xmlns:p14="http://schemas.microsoft.com/office/powerpoint/2010/main" val="720924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Malachi 1:6 (MSG)</a:t>
            </a:r>
          </a:p>
        </p:txBody>
      </p:sp>
      <p:sp>
        <p:nvSpPr>
          <p:cNvPr id="3" name="Content Placeholder 2"/>
          <p:cNvSpPr>
            <a:spLocks noGrp="1"/>
          </p:cNvSpPr>
          <p:nvPr>
            <p:ph idx="1"/>
          </p:nvPr>
        </p:nvSpPr>
        <p:spPr>
          <a:xfrm>
            <a:off x="82194" y="2079178"/>
            <a:ext cx="9061806" cy="4352443"/>
          </a:xfrm>
        </p:spPr>
        <p:txBody>
          <a:bodyPr>
            <a:normAutofit fontScale="77500" lnSpcReduction="20000"/>
          </a:bodyPr>
          <a:lstStyle/>
          <a:p>
            <a:r>
              <a:rPr lang="en-US" sz="3200" dirty="0">
                <a:effectLst>
                  <a:glow rad="101600">
                    <a:schemeClr val="bg1">
                      <a:alpha val="60000"/>
                    </a:schemeClr>
                  </a:glow>
                </a:effectLst>
              </a:rPr>
              <a:t>“Isn’t it true that a son honors his father and a worker his master? So if I’m your Father, where’s the honor? If I’m your Master, where’s the respect?” God-of-the-Angel-Armies is calling you on the carpet: “You priests despise me! You say, ‘Not so! How do we despise you?’</a:t>
            </a:r>
          </a:p>
          <a:p>
            <a:r>
              <a:rPr lang="en-US" sz="3200" dirty="0">
                <a:effectLst>
                  <a:glow rad="101600">
                    <a:schemeClr val="bg1">
                      <a:alpha val="60000"/>
                    </a:schemeClr>
                  </a:glow>
                </a:effectLst>
              </a:rPr>
              <a:t>By your shoddy, sloppy, defiling worship.</a:t>
            </a:r>
          </a:p>
          <a:p>
            <a:r>
              <a:rPr lang="en-US" sz="3200" dirty="0">
                <a:effectLst>
                  <a:glow rad="101600">
                    <a:schemeClr val="bg1">
                      <a:alpha val="60000"/>
                    </a:schemeClr>
                  </a:glow>
                </a:effectLst>
              </a:rPr>
              <a:t>You ask, “What do you mean, “defiling”? What’s defiling about it?’ When you say, ‘The altar of God is not important anymore: worship of God is no longer a priority,’ that’s defiling. And when you offer worthless animals for sacrifices in worship, animals that you’re trying to get rid of-blind and sick and crippled animals-isn’t that defiling? Try a trick like that with our banker or your senator-how far do you think it will get you?” God-of-the-Angel-Armies asks you.</a:t>
            </a:r>
          </a:p>
          <a:p>
            <a:endParaRPr lang="en-US" dirty="0"/>
          </a:p>
        </p:txBody>
      </p:sp>
    </p:spTree>
    <p:extLst>
      <p:ext uri="{BB962C8B-B14F-4D97-AF65-F5344CB8AC3E}">
        <p14:creationId xmlns:p14="http://schemas.microsoft.com/office/powerpoint/2010/main" val="2044730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40784" y="2069745"/>
            <a:ext cx="7565526" cy="3992008"/>
          </a:xfrm>
        </p:spPr>
        <p:txBody>
          <a:bodyPr>
            <a:normAutofit/>
          </a:bodyPr>
          <a:lstStyle/>
          <a:p>
            <a:r>
              <a:rPr lang="en-US" sz="3200" dirty="0">
                <a:effectLst>
                  <a:glow rad="101600">
                    <a:schemeClr val="bg1">
                      <a:alpha val="60000"/>
                    </a:schemeClr>
                  </a:glow>
                </a:effectLst>
              </a:rPr>
              <a:t>Not offering/sacrificing/giving God your best, results in the following:</a:t>
            </a:r>
          </a:p>
          <a:p>
            <a:pPr marL="0" indent="0">
              <a:buNone/>
            </a:pPr>
            <a:r>
              <a:rPr lang="en-US" sz="3200" dirty="0">
                <a:effectLst>
                  <a:glow rad="101600">
                    <a:schemeClr val="bg1">
                      <a:alpha val="60000"/>
                    </a:schemeClr>
                  </a:glow>
                </a:effectLst>
              </a:rPr>
              <a:t>1)      Defiling God</a:t>
            </a:r>
          </a:p>
          <a:p>
            <a:pPr marL="0" indent="0">
              <a:buNone/>
            </a:pPr>
            <a:r>
              <a:rPr lang="en-US" sz="3200" dirty="0">
                <a:effectLst>
                  <a:glow rad="101600">
                    <a:schemeClr val="bg1">
                      <a:alpha val="60000"/>
                    </a:schemeClr>
                  </a:glow>
                </a:effectLst>
              </a:rPr>
              <a:t>2)      Displeasing God</a:t>
            </a:r>
          </a:p>
          <a:p>
            <a:pPr marL="0" indent="0">
              <a:buNone/>
            </a:pPr>
            <a:r>
              <a:rPr lang="en-US" sz="3200" dirty="0">
                <a:effectLst>
                  <a:glow rad="101600">
                    <a:schemeClr val="bg1">
                      <a:alpha val="60000"/>
                    </a:schemeClr>
                  </a:glow>
                </a:effectLst>
              </a:rPr>
              <a:t>3)      Profaning His name.</a:t>
            </a:r>
          </a:p>
          <a:p>
            <a:r>
              <a:rPr lang="en-US" sz="3200" dirty="0">
                <a:effectLst>
                  <a:glow rad="101600">
                    <a:schemeClr val="bg1">
                      <a:alpha val="60000"/>
                    </a:schemeClr>
                  </a:glow>
                </a:effectLst>
              </a:rPr>
              <a:t>He desires sacrifices without spot or blemish. </a:t>
            </a:r>
          </a:p>
        </p:txBody>
      </p:sp>
    </p:spTree>
    <p:extLst>
      <p:ext uri="{BB962C8B-B14F-4D97-AF65-F5344CB8AC3E}">
        <p14:creationId xmlns:p14="http://schemas.microsoft.com/office/powerpoint/2010/main" val="1770163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effectLst>
                  <a:glow rad="101600">
                    <a:schemeClr val="bg1">
                      <a:alpha val="60000"/>
                    </a:schemeClr>
                  </a:glow>
                </a:effectLst>
              </a:rPr>
              <a:t>What has held you back? </a:t>
            </a:r>
          </a:p>
          <a:p>
            <a:r>
              <a:rPr lang="en-US" sz="3200" dirty="0">
                <a:effectLst>
                  <a:glow rad="101600">
                    <a:schemeClr val="bg1">
                      <a:alpha val="60000"/>
                    </a:schemeClr>
                  </a:glow>
                </a:effectLst>
              </a:rPr>
              <a:t>What has kept you from giving your best?</a:t>
            </a:r>
          </a:p>
          <a:p>
            <a:endParaRPr lang="en-US" sz="3200" dirty="0"/>
          </a:p>
        </p:txBody>
      </p:sp>
    </p:spTree>
    <p:extLst>
      <p:ext uri="{BB962C8B-B14F-4D97-AF65-F5344CB8AC3E}">
        <p14:creationId xmlns:p14="http://schemas.microsoft.com/office/powerpoint/2010/main" val="1751706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564" y="2069744"/>
            <a:ext cx="9010435" cy="4063927"/>
          </a:xfrm>
        </p:spPr>
        <p:txBody>
          <a:bodyPr>
            <a:normAutofit fontScale="85000" lnSpcReduction="10000"/>
          </a:bodyPr>
          <a:lstStyle/>
          <a:p>
            <a:r>
              <a:rPr lang="en-US" sz="3400" dirty="0">
                <a:effectLst>
                  <a:glow rad="101600">
                    <a:schemeClr val="bg1">
                      <a:alpha val="60000"/>
                    </a:schemeClr>
                  </a:glow>
                </a:effectLst>
              </a:rPr>
              <a:t>Psalms 90:12 </a:t>
            </a:r>
          </a:p>
          <a:p>
            <a:r>
              <a:rPr lang="en-US" sz="3400" dirty="0">
                <a:effectLst>
                  <a:glow rad="101600">
                    <a:schemeClr val="bg1">
                      <a:alpha val="60000"/>
                    </a:schemeClr>
                  </a:glow>
                </a:effectLst>
              </a:rPr>
              <a:t>SO teach us to number our days, that we may apply our hearts unto wisdom. (KJV)</a:t>
            </a:r>
          </a:p>
          <a:p>
            <a:r>
              <a:rPr lang="en-US" sz="3400" dirty="0">
                <a:effectLst>
                  <a:glow rad="101600">
                    <a:schemeClr val="bg1">
                      <a:alpha val="60000"/>
                    </a:schemeClr>
                  </a:glow>
                </a:effectLst>
              </a:rPr>
              <a:t>So teach us to number our days, that we may gain a heart of wisdom. (NIV)</a:t>
            </a:r>
          </a:p>
          <a:p>
            <a:r>
              <a:rPr lang="en-US" sz="3400" dirty="0">
                <a:effectLst>
                  <a:glow rad="101600">
                    <a:schemeClr val="bg1">
                      <a:alpha val="60000"/>
                    </a:schemeClr>
                  </a:glow>
                </a:effectLst>
              </a:rPr>
              <a:t>1 year=365 days=8760 hours </a:t>
            </a:r>
          </a:p>
          <a:p>
            <a:pPr marL="0" indent="0">
              <a:buNone/>
            </a:pPr>
            <a:r>
              <a:rPr lang="en-US" sz="3400" dirty="0">
                <a:effectLst>
                  <a:glow rad="101600">
                    <a:schemeClr val="bg1">
                      <a:alpha val="60000"/>
                    </a:schemeClr>
                  </a:glow>
                </a:effectLst>
              </a:rPr>
              <a:t>                          -2920 hours (sleep @ 8hrs/night)</a:t>
            </a:r>
          </a:p>
          <a:p>
            <a:pPr marL="0" indent="0">
              <a:buNone/>
            </a:pPr>
            <a:r>
              <a:rPr lang="en-US" sz="3400" dirty="0">
                <a:effectLst>
                  <a:glow rad="101600">
                    <a:schemeClr val="bg1">
                      <a:alpha val="60000"/>
                    </a:schemeClr>
                  </a:glow>
                </a:effectLst>
              </a:rPr>
              <a:t>                          </a:t>
            </a:r>
            <a:r>
              <a:rPr lang="en-US" sz="3400" u="sng" dirty="0">
                <a:effectLst>
                  <a:glow rad="101600">
                    <a:schemeClr val="bg1">
                      <a:alpha val="60000"/>
                    </a:schemeClr>
                  </a:glow>
                </a:effectLst>
              </a:rPr>
              <a:t>-2080 hours</a:t>
            </a:r>
            <a:r>
              <a:rPr lang="en-US" sz="3400" dirty="0">
                <a:effectLst>
                  <a:glow rad="101600">
                    <a:schemeClr val="bg1">
                      <a:alpha val="60000"/>
                    </a:schemeClr>
                  </a:glow>
                </a:effectLst>
              </a:rPr>
              <a:t> (40 </a:t>
            </a:r>
            <a:r>
              <a:rPr lang="en-US" sz="3400" dirty="0" err="1">
                <a:effectLst>
                  <a:glow rad="101600">
                    <a:schemeClr val="bg1">
                      <a:alpha val="60000"/>
                    </a:schemeClr>
                  </a:glow>
                </a:effectLst>
              </a:rPr>
              <a:t>hrs</a:t>
            </a:r>
            <a:r>
              <a:rPr lang="en-US" sz="3400" dirty="0">
                <a:effectLst>
                  <a:glow rad="101600">
                    <a:schemeClr val="bg1">
                      <a:alpha val="60000"/>
                    </a:schemeClr>
                  </a:glow>
                </a:effectLst>
              </a:rPr>
              <a:t> work/week)</a:t>
            </a:r>
          </a:p>
          <a:p>
            <a:pPr marL="0" indent="0">
              <a:buNone/>
            </a:pPr>
            <a:r>
              <a:rPr lang="en-US" sz="3400" dirty="0">
                <a:effectLst>
                  <a:glow rad="101600">
                    <a:schemeClr val="bg1">
                      <a:alpha val="60000"/>
                    </a:schemeClr>
                  </a:glow>
                </a:effectLst>
              </a:rPr>
              <a:t>                           3760 hours free time (156.67 days)</a:t>
            </a:r>
          </a:p>
          <a:p>
            <a:endParaRPr lang="en-US" dirty="0"/>
          </a:p>
        </p:txBody>
      </p:sp>
    </p:spTree>
    <p:extLst>
      <p:ext uri="{BB962C8B-B14F-4D97-AF65-F5344CB8AC3E}">
        <p14:creationId xmlns:p14="http://schemas.microsoft.com/office/powerpoint/2010/main" val="584215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86" y="527451"/>
            <a:ext cx="8439587" cy="6001643"/>
          </a:xfrm>
          <a:prstGeom prst="rect">
            <a:avLst/>
          </a:prstGeom>
        </p:spPr>
        <p:txBody>
          <a:bodyPr wrap="square">
            <a:spAutoFit/>
          </a:bodyPr>
          <a:lstStyle/>
          <a:p>
            <a:r>
              <a:rPr lang="en-US" sz="3600" b="1" dirty="0">
                <a:latin typeface="Times New Roman" charset="0"/>
                <a:ea typeface="Calibri" charset="0"/>
              </a:rPr>
              <a:t>John 16:1-7 (KJV)</a:t>
            </a:r>
            <a:endParaRPr lang="en-US" sz="4000" dirty="0">
              <a:latin typeface="Times New Roman" charset="0"/>
              <a:ea typeface="Calibri" charset="0"/>
            </a:endParaRPr>
          </a:p>
          <a:p>
            <a:endParaRPr lang="en-US" sz="3600" baseline="-25000" dirty="0">
              <a:latin typeface="Times New Roman" charset="0"/>
              <a:ea typeface="Calibri" charset="0"/>
            </a:endParaRPr>
          </a:p>
          <a:p>
            <a:endParaRPr lang="en-US" sz="3600" baseline="-25000" dirty="0">
              <a:latin typeface="Times New Roman" charset="0"/>
              <a:ea typeface="Calibri" charset="0"/>
            </a:endParaRPr>
          </a:p>
          <a:p>
            <a:r>
              <a:rPr lang="en-US" sz="3600" baseline="-25000" dirty="0">
                <a:effectLst>
                  <a:glow rad="101600">
                    <a:schemeClr val="bg1">
                      <a:alpha val="60000"/>
                    </a:schemeClr>
                  </a:glow>
                </a:effectLst>
                <a:latin typeface="Times New Roman" charset="0"/>
                <a:ea typeface="Calibri" charset="0"/>
              </a:rPr>
              <a:t>1 These things have I spoken unto you, that ye should not be offended.</a:t>
            </a:r>
            <a:endParaRPr lang="en-US" sz="3600" dirty="0">
              <a:effectLst>
                <a:glow rad="101600">
                  <a:schemeClr val="bg1">
                    <a:alpha val="60000"/>
                  </a:schemeClr>
                </a:glow>
              </a:effectLst>
              <a:latin typeface="Times New Roman" charset="0"/>
              <a:ea typeface="Calibri" charset="0"/>
            </a:endParaRPr>
          </a:p>
          <a:p>
            <a:r>
              <a:rPr lang="en-US" sz="3600" baseline="-25000" dirty="0">
                <a:effectLst>
                  <a:glow rad="101600">
                    <a:schemeClr val="bg1">
                      <a:alpha val="60000"/>
                    </a:schemeClr>
                  </a:glow>
                </a:effectLst>
                <a:latin typeface="Times New Roman" charset="0"/>
                <a:ea typeface="Calibri" charset="0"/>
              </a:rPr>
              <a:t>2 They shall put you out of the synagogues: yea, the time cometh, that whosoever </a:t>
            </a:r>
            <a:r>
              <a:rPr lang="en-US" sz="3600" baseline="-25000" dirty="0" err="1">
                <a:effectLst>
                  <a:glow rad="101600">
                    <a:schemeClr val="bg1">
                      <a:alpha val="60000"/>
                    </a:schemeClr>
                  </a:glow>
                </a:effectLst>
                <a:latin typeface="Times New Roman" charset="0"/>
                <a:ea typeface="Calibri" charset="0"/>
              </a:rPr>
              <a:t>killeth</a:t>
            </a:r>
            <a:r>
              <a:rPr lang="en-US" sz="3600" baseline="-25000" dirty="0">
                <a:effectLst>
                  <a:glow rad="101600">
                    <a:schemeClr val="bg1">
                      <a:alpha val="60000"/>
                    </a:schemeClr>
                  </a:glow>
                </a:effectLst>
                <a:latin typeface="Times New Roman" charset="0"/>
                <a:ea typeface="Calibri" charset="0"/>
              </a:rPr>
              <a:t> you will think that he doeth God service.</a:t>
            </a:r>
            <a:endParaRPr lang="en-US" sz="3600" dirty="0">
              <a:effectLst>
                <a:glow rad="101600">
                  <a:schemeClr val="bg1">
                    <a:alpha val="60000"/>
                  </a:schemeClr>
                </a:glow>
              </a:effectLst>
              <a:latin typeface="Times New Roman" charset="0"/>
              <a:ea typeface="Calibri" charset="0"/>
            </a:endParaRPr>
          </a:p>
          <a:p>
            <a:r>
              <a:rPr lang="en-US" sz="3600" baseline="-25000" dirty="0">
                <a:effectLst>
                  <a:glow rad="101600">
                    <a:schemeClr val="bg1">
                      <a:alpha val="60000"/>
                    </a:schemeClr>
                  </a:glow>
                </a:effectLst>
                <a:latin typeface="Times New Roman" charset="0"/>
                <a:ea typeface="Calibri" charset="0"/>
              </a:rPr>
              <a:t>3 And these things will they do unto you, because they have not known the Father, nor me.</a:t>
            </a:r>
            <a:endParaRPr lang="en-US" sz="3600" dirty="0">
              <a:effectLst>
                <a:glow rad="101600">
                  <a:schemeClr val="bg1">
                    <a:alpha val="60000"/>
                  </a:schemeClr>
                </a:glow>
              </a:effectLst>
              <a:latin typeface="Times New Roman" charset="0"/>
              <a:ea typeface="Calibri" charset="0"/>
            </a:endParaRPr>
          </a:p>
          <a:p>
            <a:r>
              <a:rPr lang="en-US" sz="3600" baseline="-25000" dirty="0">
                <a:effectLst>
                  <a:glow rad="101600">
                    <a:schemeClr val="bg1">
                      <a:alpha val="60000"/>
                    </a:schemeClr>
                  </a:glow>
                </a:effectLst>
                <a:latin typeface="Times New Roman" charset="0"/>
                <a:ea typeface="Calibri" charset="0"/>
              </a:rPr>
              <a:t>4 But these things have I told you, that when the time shall come, ye may remember that I told you of them. And these things I said not unto you at the beginning, because I was with you.</a:t>
            </a:r>
            <a:endParaRPr lang="en-US" sz="3600" dirty="0">
              <a:effectLst>
                <a:glow rad="101600">
                  <a:schemeClr val="bg1">
                    <a:alpha val="60000"/>
                  </a:schemeClr>
                </a:glow>
              </a:effectLst>
              <a:latin typeface="Times New Roman" charset="0"/>
              <a:ea typeface="Calibri" charset="0"/>
            </a:endParaRPr>
          </a:p>
          <a:p>
            <a:endParaRPr lang="en-US" sz="3600" dirty="0">
              <a:latin typeface="Times New Roman" charset="0"/>
              <a:ea typeface="Calibri" charset="0"/>
            </a:endParaRPr>
          </a:p>
        </p:txBody>
      </p:sp>
    </p:spTree>
    <p:extLst>
      <p:ext uri="{BB962C8B-B14F-4D97-AF65-F5344CB8AC3E}">
        <p14:creationId xmlns:p14="http://schemas.microsoft.com/office/powerpoint/2010/main" val="616657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86" y="917869"/>
            <a:ext cx="9025214" cy="4339650"/>
          </a:xfrm>
          <a:prstGeom prst="rect">
            <a:avLst/>
          </a:prstGeom>
        </p:spPr>
        <p:txBody>
          <a:bodyPr wrap="square">
            <a:spAutoFit/>
          </a:bodyPr>
          <a:lstStyle/>
          <a:p>
            <a:r>
              <a:rPr lang="en-US" sz="3600" b="1" dirty="0">
                <a:latin typeface="Times New Roman" charset="0"/>
                <a:ea typeface="Calibri" charset="0"/>
              </a:rPr>
              <a:t>John 16:1-7 (KJV)</a:t>
            </a:r>
            <a:endParaRPr lang="en-US" sz="4000" dirty="0">
              <a:latin typeface="Times New Roman" charset="0"/>
              <a:ea typeface="Calibri" charset="0"/>
            </a:endParaRPr>
          </a:p>
          <a:p>
            <a:endParaRPr lang="en-US" sz="3600" baseline="-25000" dirty="0">
              <a:latin typeface="Times New Roman" charset="0"/>
              <a:ea typeface="Calibri" charset="0"/>
            </a:endParaRPr>
          </a:p>
          <a:p>
            <a:r>
              <a:rPr lang="en-US" sz="3600" b="1" baseline="-25000" dirty="0">
                <a:effectLst>
                  <a:glow rad="101600">
                    <a:schemeClr val="bg1">
                      <a:alpha val="60000"/>
                    </a:schemeClr>
                  </a:glow>
                </a:effectLst>
                <a:latin typeface="Times New Roman" charset="0"/>
                <a:ea typeface="Calibri" charset="0"/>
              </a:rPr>
              <a:t>5 But now I go my way to him that sent me; and none of you</a:t>
            </a:r>
            <a:r>
              <a:rPr lang="en-US" sz="3600" b="1" dirty="0">
                <a:effectLst>
                  <a:glow rad="101600">
                    <a:schemeClr val="bg1">
                      <a:alpha val="60000"/>
                    </a:schemeClr>
                  </a:glow>
                </a:effectLst>
                <a:latin typeface="Times New Roman" charset="0"/>
                <a:ea typeface="Calibri" charset="0"/>
              </a:rPr>
              <a:t> </a:t>
            </a:r>
            <a:r>
              <a:rPr lang="en-US" sz="3600" b="1" baseline="-25000" dirty="0" err="1">
                <a:effectLst>
                  <a:glow rad="101600">
                    <a:schemeClr val="bg1">
                      <a:alpha val="60000"/>
                    </a:schemeClr>
                  </a:glow>
                </a:effectLst>
                <a:latin typeface="Times New Roman" charset="0"/>
                <a:ea typeface="Calibri" charset="0"/>
              </a:rPr>
              <a:t>asketh</a:t>
            </a:r>
            <a:r>
              <a:rPr lang="en-US" sz="3600" b="1" baseline="-25000" dirty="0">
                <a:effectLst>
                  <a:glow rad="101600">
                    <a:schemeClr val="bg1">
                      <a:alpha val="60000"/>
                    </a:schemeClr>
                  </a:glow>
                </a:effectLst>
                <a:latin typeface="Times New Roman" charset="0"/>
                <a:ea typeface="Calibri" charset="0"/>
              </a:rPr>
              <a:t>  me, Whither </a:t>
            </a:r>
            <a:r>
              <a:rPr lang="en-US" sz="3600" b="1" baseline="-25000" dirty="0" err="1">
                <a:effectLst>
                  <a:glow rad="101600">
                    <a:schemeClr val="bg1">
                      <a:alpha val="60000"/>
                    </a:schemeClr>
                  </a:glow>
                </a:effectLst>
                <a:latin typeface="Times New Roman" charset="0"/>
                <a:ea typeface="Calibri" charset="0"/>
              </a:rPr>
              <a:t>goest</a:t>
            </a:r>
            <a:r>
              <a:rPr lang="en-US" sz="3600" b="1" baseline="-25000" dirty="0">
                <a:effectLst>
                  <a:glow rad="101600">
                    <a:schemeClr val="bg1">
                      <a:alpha val="60000"/>
                    </a:schemeClr>
                  </a:glow>
                </a:effectLst>
                <a:latin typeface="Times New Roman" charset="0"/>
                <a:ea typeface="Calibri" charset="0"/>
              </a:rPr>
              <a:t> thou?</a:t>
            </a:r>
            <a:endParaRPr lang="en-US" sz="3600" b="1" dirty="0">
              <a:effectLst>
                <a:glow rad="101600">
                  <a:schemeClr val="bg1">
                    <a:alpha val="60000"/>
                  </a:schemeClr>
                </a:glow>
              </a:effectLst>
              <a:latin typeface="Times New Roman" charset="0"/>
              <a:ea typeface="Calibri" charset="0"/>
            </a:endParaRPr>
          </a:p>
          <a:p>
            <a:r>
              <a:rPr lang="en-US" sz="3600" b="1" baseline="-25000" dirty="0">
                <a:effectLst>
                  <a:glow rad="101600">
                    <a:schemeClr val="bg1">
                      <a:alpha val="60000"/>
                    </a:schemeClr>
                  </a:glow>
                </a:effectLst>
                <a:latin typeface="Times New Roman" charset="0"/>
                <a:ea typeface="Calibri" charset="0"/>
              </a:rPr>
              <a:t>6 But because I have said these things unto you, sorrow hath filled your heart.</a:t>
            </a:r>
            <a:endParaRPr lang="en-US" sz="3600" b="1" dirty="0">
              <a:effectLst>
                <a:glow rad="101600">
                  <a:schemeClr val="bg1">
                    <a:alpha val="60000"/>
                  </a:schemeClr>
                </a:glow>
              </a:effectLst>
              <a:latin typeface="Times New Roman" charset="0"/>
              <a:ea typeface="Calibri" charset="0"/>
            </a:endParaRPr>
          </a:p>
          <a:p>
            <a:r>
              <a:rPr lang="en-US" sz="3600" b="1" baseline="-25000" dirty="0">
                <a:effectLst>
                  <a:glow rad="101600">
                    <a:schemeClr val="bg1">
                      <a:alpha val="60000"/>
                    </a:schemeClr>
                  </a:glow>
                </a:effectLst>
                <a:latin typeface="Times New Roman" charset="0"/>
                <a:ea typeface="Calibri" charset="0"/>
              </a:rPr>
              <a:t>7 Nevertheless I tell you the truth; It is expedient for you that I go away: for if I go not away, the Comforter will not come unto you; but if I depart, I will send him unto you.</a:t>
            </a:r>
            <a:endParaRPr lang="en-US" sz="3600" b="1" dirty="0">
              <a:effectLst>
                <a:glow rad="101600">
                  <a:schemeClr val="bg1">
                    <a:alpha val="60000"/>
                  </a:schemeClr>
                </a:glow>
              </a:effectLst>
              <a:latin typeface="Times New Roman" charset="0"/>
              <a:ea typeface="Calibri" charset="0"/>
            </a:endParaRPr>
          </a:p>
        </p:txBody>
      </p:sp>
    </p:spTree>
    <p:extLst>
      <p:ext uri="{BB962C8B-B14F-4D97-AF65-F5344CB8AC3E}">
        <p14:creationId xmlns:p14="http://schemas.microsoft.com/office/powerpoint/2010/main" val="550630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COMFORT</a:t>
            </a:r>
          </a:p>
        </p:txBody>
      </p:sp>
      <p:sp>
        <p:nvSpPr>
          <p:cNvPr id="3" name="Content Placeholder 2"/>
          <p:cNvSpPr>
            <a:spLocks noGrp="1"/>
          </p:cNvSpPr>
          <p:nvPr>
            <p:ph idx="1"/>
          </p:nvPr>
        </p:nvSpPr>
        <p:spPr>
          <a:xfrm>
            <a:off x="123290" y="2034283"/>
            <a:ext cx="8763856" cy="3863083"/>
          </a:xfrm>
        </p:spPr>
        <p:txBody>
          <a:bodyPr>
            <a:normAutofit lnSpcReduction="10000"/>
          </a:bodyPr>
          <a:lstStyle/>
          <a:p>
            <a:r>
              <a:rPr lang="en-US" dirty="0">
                <a:effectLst>
                  <a:glow rad="101600">
                    <a:schemeClr val="bg1">
                      <a:alpha val="60000"/>
                    </a:schemeClr>
                  </a:glow>
                </a:effectLst>
              </a:rPr>
              <a:t>The world’s definition of COMFORT is the “alleviation of suffering or despair.”</a:t>
            </a:r>
          </a:p>
          <a:p>
            <a:r>
              <a:rPr lang="en-US" dirty="0">
                <a:effectLst>
                  <a:glow rad="101600">
                    <a:schemeClr val="bg1">
                      <a:alpha val="60000"/>
                    </a:schemeClr>
                  </a:glow>
                </a:effectLst>
              </a:rPr>
              <a:t>But God gives us the Holy Spirit to go through it with us and to reveal to us the TRUTH and wisdom.</a:t>
            </a:r>
          </a:p>
          <a:p>
            <a:r>
              <a:rPr lang="en-US" dirty="0">
                <a:effectLst>
                  <a:glow rad="101600">
                    <a:schemeClr val="bg1">
                      <a:alpha val="60000"/>
                    </a:schemeClr>
                  </a:glow>
                </a:effectLst>
              </a:rPr>
              <a:t>2 Corinthians 1:3-4 (NIV)</a:t>
            </a:r>
          </a:p>
          <a:p>
            <a:pPr lvl="1"/>
            <a:r>
              <a:rPr lang="en-US" sz="2800" dirty="0">
                <a:effectLst>
                  <a:glow rad="101600">
                    <a:schemeClr val="bg1">
                      <a:alpha val="60000"/>
                    </a:schemeClr>
                  </a:glow>
                </a:effectLst>
              </a:rPr>
              <a:t>Blessed be the God…of all comfort, who comforts us in all our affliction so that we will be able to comfort those who are in any affliction with the comfort with which we ourselves are comforted by God.</a:t>
            </a:r>
          </a:p>
          <a:p>
            <a:endParaRPr lang="en-US" dirty="0"/>
          </a:p>
        </p:txBody>
      </p:sp>
    </p:spTree>
    <p:extLst>
      <p:ext uri="{BB962C8B-B14F-4D97-AF65-F5344CB8AC3E}">
        <p14:creationId xmlns:p14="http://schemas.microsoft.com/office/powerpoint/2010/main" val="222522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5210" y="2336873"/>
            <a:ext cx="8774130" cy="3599316"/>
          </a:xfrm>
        </p:spPr>
        <p:txBody>
          <a:bodyPr/>
          <a:lstStyle/>
          <a:p>
            <a:r>
              <a:rPr lang="en-US" sz="3200" dirty="0">
                <a:effectLst>
                  <a:glow rad="101600">
                    <a:schemeClr val="bg1">
                      <a:alpha val="60000"/>
                    </a:schemeClr>
                  </a:glow>
                </a:effectLst>
              </a:rPr>
              <a:t>2 Corinthians 9:8</a:t>
            </a:r>
          </a:p>
          <a:p>
            <a:r>
              <a:rPr lang="en-US" sz="3200" dirty="0">
                <a:effectLst>
                  <a:glow rad="101600">
                    <a:schemeClr val="bg1">
                      <a:alpha val="60000"/>
                    </a:schemeClr>
                  </a:glow>
                </a:effectLst>
              </a:rPr>
              <a:t>And God is able to bless you abundantly, so that in all things at all times, having all that you need, you will abound in every good work.</a:t>
            </a:r>
          </a:p>
          <a:p>
            <a:endParaRPr lang="en-US" dirty="0"/>
          </a:p>
        </p:txBody>
      </p:sp>
    </p:spTree>
    <p:extLst>
      <p:ext uri="{BB962C8B-B14F-4D97-AF65-F5344CB8AC3E}">
        <p14:creationId xmlns:p14="http://schemas.microsoft.com/office/powerpoint/2010/main" val="123957787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32</TotalTime>
  <Words>391</Words>
  <Application>Microsoft Office PowerPoint</Application>
  <PresentationFormat>On-screen Show (4:3)</PresentationFormat>
  <Paragraphs>68</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Trebuchet MS</vt:lpstr>
      <vt:lpstr>Berlin</vt:lpstr>
      <vt:lpstr> “God’s Best”</vt:lpstr>
      <vt:lpstr>Malachi 1:6 (MSG)</vt:lpstr>
      <vt:lpstr>PowerPoint Presentation</vt:lpstr>
      <vt:lpstr>PowerPoint Presentation</vt:lpstr>
      <vt:lpstr>PowerPoint Presentation</vt:lpstr>
      <vt:lpstr>PowerPoint Presentation</vt:lpstr>
      <vt:lpstr>PowerPoint Presentation</vt:lpstr>
      <vt:lpstr>COMFORT</vt:lpstr>
      <vt:lpstr>PowerPoint Presentation</vt:lpstr>
      <vt:lpstr>PowerPoint Presentation</vt:lpstr>
      <vt:lpstr>PowerPoint Presentation</vt:lpstr>
      <vt:lpstr>AFCC MISSION STATEMENT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Okafor, Lauren C</dc:creator>
  <cp:lastModifiedBy>Rodney Gammons</cp:lastModifiedBy>
  <cp:revision>6</cp:revision>
  <dcterms:created xsi:type="dcterms:W3CDTF">2017-06-07T16:16:06Z</dcterms:created>
  <dcterms:modified xsi:type="dcterms:W3CDTF">2017-06-08T21:11:14Z</dcterms:modified>
</cp:coreProperties>
</file>