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handoutMasterIdLst>
    <p:handoutMasterId r:id="rId19"/>
  </p:handoutMasterIdLst>
  <p:sldIdLst>
    <p:sldId id="256" r:id="rId2"/>
    <p:sldId id="257" r:id="rId3"/>
    <p:sldId id="258" r:id="rId4"/>
    <p:sldId id="284" r:id="rId5"/>
    <p:sldId id="273" r:id="rId6"/>
    <p:sldId id="274" r:id="rId7"/>
    <p:sldId id="280" r:id="rId8"/>
    <p:sldId id="259" r:id="rId9"/>
    <p:sldId id="275" r:id="rId10"/>
    <p:sldId id="276" r:id="rId11"/>
    <p:sldId id="260" r:id="rId12"/>
    <p:sldId id="261" r:id="rId13"/>
    <p:sldId id="262" r:id="rId14"/>
    <p:sldId id="263" r:id="rId15"/>
    <p:sldId id="264" r:id="rId16"/>
    <p:sldId id="283" r:id="rId17"/>
    <p:sldId id="27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76" autoAdjust="0"/>
    <p:restoredTop sz="94579" autoAdjust="0"/>
  </p:normalViewPr>
  <p:slideViewPr>
    <p:cSldViewPr>
      <p:cViewPr varScale="1">
        <p:scale>
          <a:sx n="68" d="100"/>
          <a:sy n="68" d="100"/>
        </p:scale>
        <p:origin x="1374"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8CAE8AD-FA89-469F-A947-95900BFC6358}" type="datetimeFigureOut">
              <a:rPr lang="en-US" smtClean="0"/>
              <a:t>8/3/2016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C412A15-EBFB-441A-8298-8AAB26BBBED5}" type="slidenum">
              <a:rPr lang="en-US" smtClean="0"/>
              <a:t>‹#›</a:t>
            </a:fld>
            <a:endParaRPr lang="en-US" dirty="0"/>
          </a:p>
        </p:txBody>
      </p:sp>
    </p:spTree>
    <p:extLst>
      <p:ext uri="{BB962C8B-B14F-4D97-AF65-F5344CB8AC3E}">
        <p14:creationId xmlns:p14="http://schemas.microsoft.com/office/powerpoint/2010/main" val="160644749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3EB3DD3D-E88D-4D9E-8DDE-C39153F7565D}" type="datetimeFigureOut">
              <a:rPr lang="en-US" smtClean="0"/>
              <a:t>8/3/2016</a:t>
            </a:fld>
            <a:endParaRPr lang="en-US" dirty="0"/>
          </a:p>
        </p:txBody>
      </p:sp>
      <p:sp>
        <p:nvSpPr>
          <p:cNvPr id="5" name="Footer Placeholder 4"/>
          <p:cNvSpPr>
            <a:spLocks noGrp="1"/>
          </p:cNvSpPr>
          <p:nvPr>
            <p:ph type="ftr" sz="quarter" idx="11"/>
          </p:nvPr>
        </p:nvSpPr>
        <p:spPr>
          <a:xfrm>
            <a:off x="3623733" y="6117336"/>
            <a:ext cx="3609438" cy="365125"/>
          </a:xfrm>
        </p:spPr>
        <p:txBody>
          <a:bodyPr/>
          <a:lstStyle/>
          <a:p>
            <a:endParaRPr lang="en-US" dirty="0"/>
          </a:p>
        </p:txBody>
      </p:sp>
      <p:sp>
        <p:nvSpPr>
          <p:cNvPr id="6" name="Slide Number Placeholder 5"/>
          <p:cNvSpPr>
            <a:spLocks noGrp="1"/>
          </p:cNvSpPr>
          <p:nvPr>
            <p:ph type="sldNum" sz="quarter" idx="12"/>
          </p:nvPr>
        </p:nvSpPr>
        <p:spPr>
          <a:xfrm>
            <a:off x="8275320" y="6117336"/>
            <a:ext cx="411480" cy="365125"/>
          </a:xfrm>
        </p:spPr>
        <p:txBody>
          <a:bodyPr/>
          <a:lstStyle/>
          <a:p>
            <a:fld id="{831E272C-0D69-4B8C-8805-6CC4417B534A}" type="slidenum">
              <a:rPr lang="en-US" smtClean="0"/>
              <a:t>‹#›</a:t>
            </a:fld>
            <a:endParaRPr lang="en-US"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3386568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B3DD3D-E88D-4D9E-8DDE-C39153F7565D}" type="datetimeFigureOut">
              <a:rPr lang="en-US" smtClean="0"/>
              <a:t>8/3/2016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1E272C-0D69-4B8C-8805-6CC4417B534A}" type="slidenum">
              <a:rPr lang="en-US" smtClean="0"/>
              <a:t>‹#›</a:t>
            </a:fld>
            <a:endParaRPr lang="en-US" dirty="0"/>
          </a:p>
        </p:txBody>
      </p:sp>
    </p:spTree>
    <p:extLst>
      <p:ext uri="{BB962C8B-B14F-4D97-AF65-F5344CB8AC3E}">
        <p14:creationId xmlns:p14="http://schemas.microsoft.com/office/powerpoint/2010/main" val="696349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B3DD3D-E88D-4D9E-8DDE-C39153F7565D}" type="datetimeFigureOut">
              <a:rPr lang="en-US" smtClean="0"/>
              <a:t>8/3/2016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1E272C-0D69-4B8C-8805-6CC4417B534A}" type="slidenum">
              <a:rPr lang="en-US" smtClean="0"/>
              <a:t>‹#›</a:t>
            </a:fld>
            <a:endParaRPr lang="en-US" dirty="0"/>
          </a:p>
        </p:txBody>
      </p:sp>
    </p:spTree>
    <p:extLst>
      <p:ext uri="{BB962C8B-B14F-4D97-AF65-F5344CB8AC3E}">
        <p14:creationId xmlns:p14="http://schemas.microsoft.com/office/powerpoint/2010/main" val="31118756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B3DD3D-E88D-4D9E-8DDE-C39153F7565D}" type="datetimeFigureOut">
              <a:rPr lang="en-US" smtClean="0"/>
              <a:t>8/3/2016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1E272C-0D69-4B8C-8805-6CC4417B534A}" type="slidenum">
              <a:rPr lang="en-US" smtClean="0"/>
              <a:t>‹#›</a:t>
            </a:fld>
            <a:endParaRPr lang="en-US" dirty="0"/>
          </a:p>
        </p:txBody>
      </p:sp>
    </p:spTree>
    <p:extLst>
      <p:ext uri="{BB962C8B-B14F-4D97-AF65-F5344CB8AC3E}">
        <p14:creationId xmlns:p14="http://schemas.microsoft.com/office/powerpoint/2010/main" val="1263399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B3DD3D-E88D-4D9E-8DDE-C39153F7565D}" type="datetimeFigureOut">
              <a:rPr lang="en-US" smtClean="0"/>
              <a:t>8/3/2016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1E272C-0D69-4B8C-8805-6CC4417B534A}" type="slidenum">
              <a:rPr lang="en-US" smtClean="0"/>
              <a:t>‹#›</a:t>
            </a:fld>
            <a:endParaRPr lang="en-US" dirty="0"/>
          </a:p>
        </p:txBody>
      </p:sp>
    </p:spTree>
    <p:extLst>
      <p:ext uri="{BB962C8B-B14F-4D97-AF65-F5344CB8AC3E}">
        <p14:creationId xmlns:p14="http://schemas.microsoft.com/office/powerpoint/2010/main" val="3989877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B3DD3D-E88D-4D9E-8DDE-C39153F7565D}" type="datetimeFigureOut">
              <a:rPr lang="en-US" smtClean="0"/>
              <a:t>8/3/2016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1E272C-0D69-4B8C-8805-6CC4417B534A}" type="slidenum">
              <a:rPr lang="en-US" smtClean="0"/>
              <a:t>‹#›</a:t>
            </a:fld>
            <a:endParaRPr lang="en-US" dirty="0"/>
          </a:p>
        </p:txBody>
      </p:sp>
    </p:spTree>
    <p:extLst>
      <p:ext uri="{BB962C8B-B14F-4D97-AF65-F5344CB8AC3E}">
        <p14:creationId xmlns:p14="http://schemas.microsoft.com/office/powerpoint/2010/main" val="16736028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B3DD3D-E88D-4D9E-8DDE-C39153F7565D}" type="datetimeFigureOut">
              <a:rPr lang="en-US" smtClean="0"/>
              <a:t>8/3/2016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1E272C-0D69-4B8C-8805-6CC4417B534A}" type="slidenum">
              <a:rPr lang="en-US" smtClean="0"/>
              <a:t>‹#›</a:t>
            </a:fld>
            <a:endParaRPr lang="en-US" dirty="0"/>
          </a:p>
        </p:txBody>
      </p:sp>
    </p:spTree>
    <p:extLst>
      <p:ext uri="{BB962C8B-B14F-4D97-AF65-F5344CB8AC3E}">
        <p14:creationId xmlns:p14="http://schemas.microsoft.com/office/powerpoint/2010/main" val="32758681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B3DD3D-E88D-4D9E-8DDE-C39153F7565D}" type="datetimeFigureOut">
              <a:rPr lang="en-US" smtClean="0"/>
              <a:t>8/3/2016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1E272C-0D69-4B8C-8805-6CC4417B534A}" type="slidenum">
              <a:rPr lang="en-US" smtClean="0"/>
              <a:t>‹#›</a:t>
            </a:fld>
            <a:endParaRPr lang="en-US" dirty="0"/>
          </a:p>
        </p:txBody>
      </p:sp>
    </p:spTree>
    <p:extLst>
      <p:ext uri="{BB962C8B-B14F-4D97-AF65-F5344CB8AC3E}">
        <p14:creationId xmlns:p14="http://schemas.microsoft.com/office/powerpoint/2010/main" val="14312759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B3DD3D-E88D-4D9E-8DDE-C39153F7565D}" type="datetimeFigureOut">
              <a:rPr lang="en-US" smtClean="0"/>
              <a:t>8/3/2016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1E272C-0D69-4B8C-8805-6CC4417B534A}" type="slidenum">
              <a:rPr lang="en-US" smtClean="0"/>
              <a:t>‹#›</a:t>
            </a:fld>
            <a:endParaRPr lang="en-US" dirty="0"/>
          </a:p>
        </p:txBody>
      </p:sp>
    </p:spTree>
    <p:extLst>
      <p:ext uri="{BB962C8B-B14F-4D97-AF65-F5344CB8AC3E}">
        <p14:creationId xmlns:p14="http://schemas.microsoft.com/office/powerpoint/2010/main" val="674194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3EB3DD3D-E88D-4D9E-8DDE-C39153F7565D}" type="datetimeFigureOut">
              <a:rPr lang="en-US" smtClean="0"/>
              <a:t>8/3/2016</a:t>
            </a:fld>
            <a:endParaRPr lang="en-US" dirty="0"/>
          </a:p>
        </p:txBody>
      </p:sp>
      <p:sp>
        <p:nvSpPr>
          <p:cNvPr id="5" name="Footer Placeholder 4"/>
          <p:cNvSpPr>
            <a:spLocks noGrp="1"/>
          </p:cNvSpPr>
          <p:nvPr>
            <p:ph type="ftr" sz="quarter" idx="11"/>
          </p:nvPr>
        </p:nvSpPr>
        <p:spPr>
          <a:xfrm>
            <a:off x="1972647" y="6108173"/>
            <a:ext cx="5314517" cy="365125"/>
          </a:xfrm>
        </p:spPr>
        <p:txBody>
          <a:bodyPr/>
          <a:lstStyle/>
          <a:p>
            <a:endParaRPr lang="en-US" dirty="0"/>
          </a:p>
        </p:txBody>
      </p:sp>
      <p:sp>
        <p:nvSpPr>
          <p:cNvPr id="6" name="Slide Number Placeholder 5"/>
          <p:cNvSpPr>
            <a:spLocks noGrp="1"/>
          </p:cNvSpPr>
          <p:nvPr>
            <p:ph type="sldNum" sz="quarter" idx="12"/>
          </p:nvPr>
        </p:nvSpPr>
        <p:spPr>
          <a:xfrm>
            <a:off x="8258967" y="6108173"/>
            <a:ext cx="427833" cy="365125"/>
          </a:xfrm>
        </p:spPr>
        <p:txBody>
          <a:bodyPr/>
          <a:lstStyle/>
          <a:p>
            <a:fld id="{831E272C-0D69-4B8C-8805-6CC4417B534A}" type="slidenum">
              <a:rPr lang="en-US" smtClean="0"/>
              <a:t>‹#›</a:t>
            </a:fld>
            <a:endParaRPr lang="en-US" dirty="0"/>
          </a:p>
        </p:txBody>
      </p:sp>
    </p:spTree>
    <p:extLst>
      <p:ext uri="{BB962C8B-B14F-4D97-AF65-F5344CB8AC3E}">
        <p14:creationId xmlns:p14="http://schemas.microsoft.com/office/powerpoint/2010/main" val="1793338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B3DD3D-E88D-4D9E-8DDE-C39153F7565D}" type="datetimeFigureOut">
              <a:rPr lang="en-US" smtClean="0"/>
              <a:t>8/3/2016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273317" y="6116070"/>
            <a:ext cx="413483" cy="365125"/>
          </a:xfrm>
        </p:spPr>
        <p:txBody>
          <a:bodyPr/>
          <a:lstStyle/>
          <a:p>
            <a:fld id="{831E272C-0D69-4B8C-8805-6CC4417B534A}" type="slidenum">
              <a:rPr lang="en-US" smtClean="0"/>
              <a:t>‹#›</a:t>
            </a:fld>
            <a:endParaRPr lang="en-US" dirty="0"/>
          </a:p>
        </p:txBody>
      </p:sp>
    </p:spTree>
    <p:extLst>
      <p:ext uri="{BB962C8B-B14F-4D97-AF65-F5344CB8AC3E}">
        <p14:creationId xmlns:p14="http://schemas.microsoft.com/office/powerpoint/2010/main" val="3817921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EB3DD3D-E88D-4D9E-8DDE-C39153F7565D}" type="datetimeFigureOut">
              <a:rPr lang="en-US" smtClean="0"/>
              <a:t>8/3/2016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1E272C-0D69-4B8C-8805-6CC4417B534A}" type="slidenum">
              <a:rPr lang="en-US" smtClean="0"/>
              <a:t>‹#›</a:t>
            </a:fld>
            <a:endParaRPr lang="en-US" dirty="0"/>
          </a:p>
        </p:txBody>
      </p:sp>
    </p:spTree>
    <p:extLst>
      <p:ext uri="{BB962C8B-B14F-4D97-AF65-F5344CB8AC3E}">
        <p14:creationId xmlns:p14="http://schemas.microsoft.com/office/powerpoint/2010/main" val="1277295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EB3DD3D-E88D-4D9E-8DDE-C39153F7565D}" type="datetimeFigureOut">
              <a:rPr lang="en-US" smtClean="0"/>
              <a:t>8/3/2016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31E272C-0D69-4B8C-8805-6CC4417B534A}" type="slidenum">
              <a:rPr lang="en-US" smtClean="0"/>
              <a:t>‹#›</a:t>
            </a:fld>
            <a:endParaRPr lang="en-US" dirty="0"/>
          </a:p>
        </p:txBody>
      </p:sp>
    </p:spTree>
    <p:extLst>
      <p:ext uri="{BB962C8B-B14F-4D97-AF65-F5344CB8AC3E}">
        <p14:creationId xmlns:p14="http://schemas.microsoft.com/office/powerpoint/2010/main" val="3414088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EB3DD3D-E88D-4D9E-8DDE-C39153F7565D}" type="datetimeFigureOut">
              <a:rPr lang="en-US" smtClean="0"/>
              <a:t>8/3/2016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31E272C-0D69-4B8C-8805-6CC4417B534A}" type="slidenum">
              <a:rPr lang="en-US" smtClean="0"/>
              <a:t>‹#›</a:t>
            </a:fld>
            <a:endParaRPr lang="en-US" dirty="0"/>
          </a:p>
        </p:txBody>
      </p:sp>
    </p:spTree>
    <p:extLst>
      <p:ext uri="{BB962C8B-B14F-4D97-AF65-F5344CB8AC3E}">
        <p14:creationId xmlns:p14="http://schemas.microsoft.com/office/powerpoint/2010/main" val="873252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B3DD3D-E88D-4D9E-8DDE-C39153F7565D}" type="datetimeFigureOut">
              <a:rPr lang="en-US" smtClean="0"/>
              <a:t>8/3/2016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31E272C-0D69-4B8C-8805-6CC4417B534A}" type="slidenum">
              <a:rPr lang="en-US" smtClean="0"/>
              <a:t>‹#›</a:t>
            </a:fld>
            <a:endParaRPr lang="en-US" dirty="0"/>
          </a:p>
        </p:txBody>
      </p:sp>
    </p:spTree>
    <p:extLst>
      <p:ext uri="{BB962C8B-B14F-4D97-AF65-F5344CB8AC3E}">
        <p14:creationId xmlns:p14="http://schemas.microsoft.com/office/powerpoint/2010/main" val="952444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B3DD3D-E88D-4D9E-8DDE-C39153F7565D}" type="datetimeFigureOut">
              <a:rPr lang="en-US" smtClean="0"/>
              <a:t>8/3/2016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1E272C-0D69-4B8C-8805-6CC4417B534A}" type="slidenum">
              <a:rPr lang="en-US" smtClean="0"/>
              <a:t>‹#›</a:t>
            </a:fld>
            <a:endParaRPr lang="en-US" dirty="0"/>
          </a:p>
        </p:txBody>
      </p:sp>
    </p:spTree>
    <p:extLst>
      <p:ext uri="{BB962C8B-B14F-4D97-AF65-F5344CB8AC3E}">
        <p14:creationId xmlns:p14="http://schemas.microsoft.com/office/powerpoint/2010/main" val="2878195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B3DD3D-E88D-4D9E-8DDE-C39153F7565D}" type="datetimeFigureOut">
              <a:rPr lang="en-US" smtClean="0"/>
              <a:t>8/3/2016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1E272C-0D69-4B8C-8805-6CC4417B534A}" type="slidenum">
              <a:rPr lang="en-US" smtClean="0"/>
              <a:t>‹#›</a:t>
            </a:fld>
            <a:endParaRPr lang="en-US" dirty="0"/>
          </a:p>
        </p:txBody>
      </p:sp>
    </p:spTree>
    <p:extLst>
      <p:ext uri="{BB962C8B-B14F-4D97-AF65-F5344CB8AC3E}">
        <p14:creationId xmlns:p14="http://schemas.microsoft.com/office/powerpoint/2010/main" val="2030053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EB3DD3D-E88D-4D9E-8DDE-C39153F7565D}" type="datetimeFigureOut">
              <a:rPr lang="en-US" smtClean="0"/>
              <a:t>8/3/2016</a:t>
            </a:fld>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31E272C-0D69-4B8C-8805-6CC4417B534A}" type="slidenum">
              <a:rPr lang="en-US" smtClean="0"/>
              <a:t>‹#›</a:t>
            </a:fld>
            <a:endParaRPr lang="en-US" dirty="0"/>
          </a:p>
        </p:txBody>
      </p:sp>
    </p:spTree>
    <p:extLst>
      <p:ext uri="{BB962C8B-B14F-4D97-AF65-F5344CB8AC3E}">
        <p14:creationId xmlns:p14="http://schemas.microsoft.com/office/powerpoint/2010/main" val="699029861"/>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relevantmagazine.com/user/249244" TargetMode="External"/><Relationship Id="rId2" Type="http://schemas.openxmlformats.org/officeDocument/2006/relationships/hyperlink" Target="https://plus.google.com/106820360412951739548/about?rel=autho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39673" y="914401"/>
            <a:ext cx="6947127" cy="1828799"/>
          </a:xfrm>
        </p:spPr>
        <p:txBody>
          <a:bodyPr>
            <a:normAutofit/>
          </a:bodyPr>
          <a:lstStyle/>
          <a:p>
            <a:pPr algn="ctr"/>
            <a:r>
              <a:rPr lang="en-US" sz="4800" dirty="0" smtClean="0"/>
              <a:t>Our Responsibility To </a:t>
            </a:r>
            <a:br>
              <a:rPr lang="en-US" sz="4800" dirty="0" smtClean="0"/>
            </a:br>
            <a:r>
              <a:rPr lang="en-US" sz="4800" dirty="0" smtClean="0"/>
              <a:t>Respect God’s Grace pt. 1</a:t>
            </a:r>
            <a:endParaRPr lang="en-US" sz="4800" dirty="0"/>
          </a:p>
        </p:txBody>
      </p:sp>
      <p:sp>
        <p:nvSpPr>
          <p:cNvPr id="3" name="Subtitle 2"/>
          <p:cNvSpPr>
            <a:spLocks noGrp="1"/>
          </p:cNvSpPr>
          <p:nvPr>
            <p:ph type="subTitle" idx="1"/>
          </p:nvPr>
        </p:nvSpPr>
        <p:spPr>
          <a:xfrm>
            <a:off x="1739673" y="3048000"/>
            <a:ext cx="7086600" cy="2226734"/>
          </a:xfrm>
        </p:spPr>
        <p:txBody>
          <a:bodyPr>
            <a:normAutofit fontScale="77500" lnSpcReduction="20000"/>
          </a:bodyPr>
          <a:lstStyle/>
          <a:p>
            <a:pPr algn="ctr"/>
            <a:r>
              <a:rPr lang="en-US" dirty="0"/>
              <a:t>“</a:t>
            </a:r>
            <a:r>
              <a:rPr lang="en-US" sz="3200" dirty="0"/>
              <a:t>For sin will have no dominion over you, since you are not under law but under grace. What then? Are we to sin because we are not under law but under grace? By no means! ... </a:t>
            </a:r>
            <a:r>
              <a:rPr lang="en-US" sz="3200" dirty="0" smtClean="0"/>
              <a:t>(</a:t>
            </a:r>
            <a:r>
              <a:rPr lang="en-US" sz="3200" dirty="0"/>
              <a:t>Romans </a:t>
            </a:r>
            <a:r>
              <a:rPr lang="en-US" sz="3200" dirty="0" smtClean="0"/>
              <a:t>6:14-15)</a:t>
            </a:r>
            <a:r>
              <a:rPr lang="en-US" sz="3200" b="1" dirty="0"/>
              <a:t> </a:t>
            </a:r>
            <a:endParaRPr lang="en-US" sz="3200" b="1" dirty="0" smtClean="0"/>
          </a:p>
          <a:p>
            <a:pPr algn="ctr"/>
            <a:r>
              <a:rPr lang="en-US" sz="3200" dirty="0" smtClean="0"/>
              <a:t>For </a:t>
            </a:r>
            <a:r>
              <a:rPr lang="en-US" sz="3200" dirty="0"/>
              <a:t>each will have to bear his own load. Galatians 6:5 (ESV)</a:t>
            </a:r>
          </a:p>
          <a:p>
            <a:pPr algn="ctr"/>
            <a:endParaRPr lang="en-US" sz="3200" dirty="0"/>
          </a:p>
          <a:p>
            <a:pPr algn="ctr"/>
            <a:endParaRPr lang="en-US" sz="3200" dirty="0"/>
          </a:p>
        </p:txBody>
      </p:sp>
    </p:spTree>
    <p:extLst>
      <p:ext uri="{BB962C8B-B14F-4D97-AF65-F5344CB8AC3E}">
        <p14:creationId xmlns:p14="http://schemas.microsoft.com/office/powerpoint/2010/main" val="4985222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838199"/>
          </a:xfrm>
        </p:spPr>
        <p:txBody>
          <a:bodyPr/>
          <a:lstStyle/>
          <a:p>
            <a:r>
              <a:rPr lang="en-US" dirty="0" smtClean="0"/>
              <a:t>Grace pt. 1</a:t>
            </a:r>
            <a:endParaRPr lang="en-US" dirty="0"/>
          </a:p>
        </p:txBody>
      </p:sp>
      <p:sp>
        <p:nvSpPr>
          <p:cNvPr id="3" name="Content Placeholder 2"/>
          <p:cNvSpPr>
            <a:spLocks noGrp="1"/>
          </p:cNvSpPr>
          <p:nvPr>
            <p:ph idx="1"/>
          </p:nvPr>
        </p:nvSpPr>
        <p:spPr>
          <a:xfrm>
            <a:off x="1143000" y="1295400"/>
            <a:ext cx="7619999" cy="4953000"/>
          </a:xfrm>
        </p:spPr>
        <p:txBody>
          <a:bodyPr>
            <a:normAutofit fontScale="92500"/>
          </a:bodyPr>
          <a:lstStyle/>
          <a:p>
            <a:r>
              <a:rPr lang="en-US" sz="2800" dirty="0" smtClean="0"/>
              <a:t>With that in mind, notice verse 10: “For we are His workmanship, created in Christ Jesus for good works, which God prepared beforehand that we should walk in them.”</a:t>
            </a:r>
          </a:p>
          <a:p>
            <a:r>
              <a:rPr lang="en-US" sz="2800" dirty="0" smtClean="0"/>
              <a:t>After a person repents of sin and is baptized and receives the Holy Spirit, he or she must begin to live by those “good works” as a new creature, whose mind is now focused on serving God and fellow man. </a:t>
            </a:r>
          </a:p>
          <a:p>
            <a:r>
              <a:rPr lang="en-US" sz="2800" dirty="0" smtClean="0"/>
              <a:t>We must choose and take responsibility for an outlook and lifestyle that is different from what it had been when we were not saved.</a:t>
            </a:r>
          </a:p>
          <a:p>
            <a:endParaRPr lang="en-US" dirty="0"/>
          </a:p>
        </p:txBody>
      </p:sp>
    </p:spTree>
    <p:extLst>
      <p:ext uri="{BB962C8B-B14F-4D97-AF65-F5344CB8AC3E}">
        <p14:creationId xmlns:p14="http://schemas.microsoft.com/office/powerpoint/2010/main" val="31226896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6865" y="0"/>
            <a:ext cx="7704667" cy="990599"/>
          </a:xfrm>
        </p:spPr>
        <p:txBody>
          <a:bodyPr/>
          <a:lstStyle/>
          <a:p>
            <a:r>
              <a:rPr lang="en-US" dirty="0" smtClean="0"/>
              <a:t>Grace pt. 1</a:t>
            </a:r>
            <a:endParaRPr lang="en-US" dirty="0"/>
          </a:p>
        </p:txBody>
      </p:sp>
      <p:sp>
        <p:nvSpPr>
          <p:cNvPr id="3" name="Content Placeholder 2"/>
          <p:cNvSpPr>
            <a:spLocks noGrp="1"/>
          </p:cNvSpPr>
          <p:nvPr>
            <p:ph idx="1"/>
          </p:nvPr>
        </p:nvSpPr>
        <p:spPr>
          <a:xfrm>
            <a:off x="1141696" y="969497"/>
            <a:ext cx="7772399" cy="4953000"/>
          </a:xfrm>
        </p:spPr>
        <p:txBody>
          <a:bodyPr>
            <a:normAutofit lnSpcReduction="10000"/>
          </a:bodyPr>
          <a:lstStyle/>
          <a:p>
            <a:r>
              <a:rPr lang="en-US" sz="3600" dirty="0"/>
              <a:t>We tend to use the phrase “we’re saved by faith and not works” as an excuse for not living “holy” lives. In reality, our faith should be what drives us to holy living.</a:t>
            </a:r>
          </a:p>
          <a:p>
            <a:r>
              <a:rPr lang="en-US" sz="3600" dirty="0" smtClean="0"/>
              <a:t>Trusting </a:t>
            </a:r>
            <a:r>
              <a:rPr lang="en-US" sz="3600" dirty="0"/>
              <a:t>that God’s wisdom and knowledge are superior to our own thoughts and desires will lead to obeying what He says.</a:t>
            </a:r>
          </a:p>
          <a:p>
            <a:endParaRPr lang="en-US" dirty="0"/>
          </a:p>
        </p:txBody>
      </p:sp>
    </p:spTree>
    <p:extLst>
      <p:ext uri="{BB962C8B-B14F-4D97-AF65-F5344CB8AC3E}">
        <p14:creationId xmlns:p14="http://schemas.microsoft.com/office/powerpoint/2010/main" val="20964988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3965" y="0"/>
            <a:ext cx="7704667" cy="990599"/>
          </a:xfrm>
        </p:spPr>
        <p:txBody>
          <a:bodyPr/>
          <a:lstStyle/>
          <a:p>
            <a:r>
              <a:rPr lang="en-US" dirty="0" smtClean="0"/>
              <a:t>Grace pt. 1</a:t>
            </a:r>
            <a:endParaRPr lang="en-US" dirty="0"/>
          </a:p>
        </p:txBody>
      </p:sp>
      <p:sp>
        <p:nvSpPr>
          <p:cNvPr id="3" name="Content Placeholder 2"/>
          <p:cNvSpPr>
            <a:spLocks noGrp="1"/>
          </p:cNvSpPr>
          <p:nvPr>
            <p:ph idx="1"/>
          </p:nvPr>
        </p:nvSpPr>
        <p:spPr>
          <a:xfrm>
            <a:off x="1066800" y="990599"/>
            <a:ext cx="7848599" cy="5029200"/>
          </a:xfrm>
        </p:spPr>
        <p:txBody>
          <a:bodyPr>
            <a:normAutofit/>
          </a:bodyPr>
          <a:lstStyle/>
          <a:p>
            <a:r>
              <a:rPr lang="en-US" sz="3200" dirty="0" smtClean="0"/>
              <a:t>Although disobedience certainly doesn’t make us lose our salvation, it should create conflict in our hearts because we are acting in a way that is contrary to what we believe.</a:t>
            </a:r>
          </a:p>
          <a:p>
            <a:r>
              <a:rPr lang="en-US" sz="3200" dirty="0"/>
              <a:t>The Gospel is inherently life-changing</a:t>
            </a:r>
          </a:p>
          <a:p>
            <a:r>
              <a:rPr lang="en-US" sz="3200" dirty="0"/>
              <a:t>A true encounter with saving grace will naturally radically change your heart to reflect more righteousness—not to permit more unrighteousness.</a:t>
            </a:r>
          </a:p>
          <a:p>
            <a:endParaRPr lang="en-US" dirty="0"/>
          </a:p>
        </p:txBody>
      </p:sp>
    </p:spTree>
    <p:extLst>
      <p:ext uri="{BB962C8B-B14F-4D97-AF65-F5344CB8AC3E}">
        <p14:creationId xmlns:p14="http://schemas.microsoft.com/office/powerpoint/2010/main" val="39240956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5865" y="0"/>
            <a:ext cx="7704667" cy="838199"/>
          </a:xfrm>
        </p:spPr>
        <p:txBody>
          <a:bodyPr/>
          <a:lstStyle/>
          <a:p>
            <a:r>
              <a:rPr lang="en-US" dirty="0" smtClean="0"/>
              <a:t>Grace pt. 1</a:t>
            </a:r>
            <a:endParaRPr lang="en-US" dirty="0"/>
          </a:p>
        </p:txBody>
      </p:sp>
      <p:sp>
        <p:nvSpPr>
          <p:cNvPr id="3" name="Content Placeholder 2"/>
          <p:cNvSpPr>
            <a:spLocks noGrp="1"/>
          </p:cNvSpPr>
          <p:nvPr>
            <p:ph idx="1"/>
          </p:nvPr>
        </p:nvSpPr>
        <p:spPr>
          <a:xfrm>
            <a:off x="1143000" y="1295400"/>
            <a:ext cx="7772399" cy="4495800"/>
          </a:xfrm>
        </p:spPr>
        <p:txBody>
          <a:bodyPr>
            <a:normAutofit fontScale="92500" lnSpcReduction="20000"/>
          </a:bodyPr>
          <a:lstStyle/>
          <a:p>
            <a:r>
              <a:rPr lang="en-US" sz="2800" dirty="0"/>
              <a:t>This doesn’t mean you will immediately stop sinning or never struggle. It just means that we shouldn't stop struggling. </a:t>
            </a:r>
            <a:endParaRPr lang="en-US" sz="2800" dirty="0" smtClean="0"/>
          </a:p>
          <a:p>
            <a:r>
              <a:rPr lang="en-US" sz="2800" dirty="0" smtClean="0"/>
              <a:t>Accepting </a:t>
            </a:r>
            <a:r>
              <a:rPr lang="en-US" sz="2800" dirty="0"/>
              <a:t>defeat isn't living as a slave to </a:t>
            </a:r>
            <a:r>
              <a:rPr lang="en-US" sz="2800" dirty="0" smtClean="0"/>
              <a:t>righteousness but it can mean we are lazy/slothful about our walk with God.</a:t>
            </a:r>
            <a:endParaRPr lang="en-US" sz="2800" dirty="0"/>
          </a:p>
          <a:p>
            <a:r>
              <a:rPr lang="en-US" sz="2800" dirty="0"/>
              <a:t>An encounter with this grace drastically alters your life.</a:t>
            </a:r>
          </a:p>
          <a:p>
            <a:r>
              <a:rPr lang="en-US" sz="2800" dirty="0"/>
              <a:t>Again, Paul points this out: “Or do you presume on the riches of his kindness and forbearance and patience, not knowing that God’s kindness is meant to lead you to repentance?” (Romans 2:4).</a:t>
            </a:r>
          </a:p>
          <a:p>
            <a:endParaRPr lang="en-US" dirty="0"/>
          </a:p>
        </p:txBody>
      </p:sp>
    </p:spTree>
    <p:extLst>
      <p:ext uri="{BB962C8B-B14F-4D97-AF65-F5344CB8AC3E}">
        <p14:creationId xmlns:p14="http://schemas.microsoft.com/office/powerpoint/2010/main" val="21215249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3965" y="1172"/>
            <a:ext cx="7704667" cy="1066799"/>
          </a:xfrm>
        </p:spPr>
        <p:txBody>
          <a:bodyPr/>
          <a:lstStyle/>
          <a:p>
            <a:r>
              <a:rPr lang="en-US" dirty="0" smtClean="0"/>
              <a:t>Grace pt. 1</a:t>
            </a:r>
            <a:endParaRPr lang="en-US" dirty="0"/>
          </a:p>
        </p:txBody>
      </p:sp>
      <p:sp>
        <p:nvSpPr>
          <p:cNvPr id="3" name="Content Placeholder 2"/>
          <p:cNvSpPr>
            <a:spLocks noGrp="1"/>
          </p:cNvSpPr>
          <p:nvPr>
            <p:ph idx="1"/>
          </p:nvPr>
        </p:nvSpPr>
        <p:spPr>
          <a:xfrm>
            <a:off x="990600" y="1067971"/>
            <a:ext cx="7924799" cy="5029200"/>
          </a:xfrm>
        </p:spPr>
        <p:txBody>
          <a:bodyPr>
            <a:normAutofit lnSpcReduction="10000"/>
          </a:bodyPr>
          <a:lstStyle/>
          <a:p>
            <a:r>
              <a:rPr lang="en-US" sz="3600" dirty="0"/>
              <a:t>You can’t intimately know the God of the universe and experience the extravagant grace He has poured out and yet, still be convinced that your sin is not a big deal and you’ve got something better going on than what He can offer you with righteousness</a:t>
            </a:r>
            <a:r>
              <a:rPr lang="en-US" sz="3600" dirty="0" smtClean="0"/>
              <a:t>.</a:t>
            </a:r>
          </a:p>
          <a:p>
            <a:r>
              <a:rPr lang="en-US" sz="3600" dirty="0" smtClean="0"/>
              <a:t>An encounter with God’s grace should drastically alter your life.</a:t>
            </a:r>
            <a:endParaRPr lang="en-US" sz="3600" dirty="0"/>
          </a:p>
          <a:p>
            <a:endParaRPr lang="en-US" dirty="0"/>
          </a:p>
        </p:txBody>
      </p:sp>
    </p:spTree>
    <p:extLst>
      <p:ext uri="{BB962C8B-B14F-4D97-AF65-F5344CB8AC3E}">
        <p14:creationId xmlns:p14="http://schemas.microsoft.com/office/powerpoint/2010/main" val="39141880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665" y="0"/>
            <a:ext cx="7704667" cy="1066799"/>
          </a:xfrm>
        </p:spPr>
        <p:txBody>
          <a:bodyPr/>
          <a:lstStyle/>
          <a:p>
            <a:r>
              <a:rPr lang="en-US" dirty="0" smtClean="0"/>
              <a:t>Grace pt. 1</a:t>
            </a:r>
            <a:endParaRPr lang="en-US" dirty="0"/>
          </a:p>
        </p:txBody>
      </p:sp>
      <p:sp>
        <p:nvSpPr>
          <p:cNvPr id="3" name="Content Placeholder 2"/>
          <p:cNvSpPr>
            <a:spLocks noGrp="1"/>
          </p:cNvSpPr>
          <p:nvPr>
            <p:ph idx="1"/>
          </p:nvPr>
        </p:nvSpPr>
        <p:spPr>
          <a:xfrm>
            <a:off x="1219200" y="1066799"/>
            <a:ext cx="7619999" cy="4572000"/>
          </a:xfrm>
        </p:spPr>
        <p:txBody>
          <a:bodyPr>
            <a:normAutofit/>
          </a:bodyPr>
          <a:lstStyle/>
          <a:p>
            <a:r>
              <a:rPr lang="en-US" sz="3200" dirty="0" smtClean="0"/>
              <a:t>The </a:t>
            </a:r>
            <a:r>
              <a:rPr lang="en-US" sz="3200" dirty="0"/>
              <a:t>understanding of what it has accomplished for you gives you a perspective beyond just your own pleasures and </a:t>
            </a:r>
            <a:r>
              <a:rPr lang="en-US" sz="3200" dirty="0" smtClean="0"/>
              <a:t>habits.</a:t>
            </a:r>
          </a:p>
          <a:p>
            <a:r>
              <a:rPr lang="en-US" sz="3200" dirty="0" smtClean="0"/>
              <a:t>Even </a:t>
            </a:r>
            <a:r>
              <a:rPr lang="en-US" sz="3200" dirty="0"/>
              <a:t>more than just changing the way you view life, it changes the way you live as it works in your heart over the course of your lifetime.</a:t>
            </a:r>
          </a:p>
        </p:txBody>
      </p:sp>
    </p:spTree>
    <p:extLst>
      <p:ext uri="{BB962C8B-B14F-4D97-AF65-F5344CB8AC3E}">
        <p14:creationId xmlns:p14="http://schemas.microsoft.com/office/powerpoint/2010/main" val="28883453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533400"/>
            <a:ext cx="7704667" cy="3332816"/>
          </a:xfrm>
        </p:spPr>
        <p:txBody>
          <a:bodyPr>
            <a:normAutofit/>
          </a:bodyPr>
          <a:lstStyle/>
          <a:p>
            <a:pPr marL="0" indent="0">
              <a:buNone/>
            </a:pPr>
            <a:r>
              <a:rPr lang="en-US" sz="3200" dirty="0" smtClean="0"/>
              <a:t>Next </a:t>
            </a:r>
            <a:r>
              <a:rPr lang="en-US" sz="3200" dirty="0" smtClean="0"/>
              <a:t>Week</a:t>
            </a:r>
          </a:p>
          <a:p>
            <a:r>
              <a:rPr lang="en-US" sz="3200" dirty="0" smtClean="0"/>
              <a:t>Topic: Our Responsibility To Respect God’s Grace pt. 2</a:t>
            </a:r>
          </a:p>
          <a:p>
            <a:r>
              <a:rPr lang="en-US" sz="3200" dirty="0" smtClean="0"/>
              <a:t>Scrip</a:t>
            </a:r>
            <a:r>
              <a:rPr lang="en-US" sz="3200" dirty="0" smtClean="0"/>
              <a:t>. Titus 2:7, Rom. 6:14-19; Heb. 12:28</a:t>
            </a:r>
          </a:p>
          <a:p>
            <a:endParaRPr lang="en-US" sz="3200" dirty="0"/>
          </a:p>
        </p:txBody>
      </p:sp>
    </p:spTree>
    <p:extLst>
      <p:ext uri="{BB962C8B-B14F-4D97-AF65-F5344CB8AC3E}">
        <p14:creationId xmlns:p14="http://schemas.microsoft.com/office/powerpoint/2010/main" val="15190693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81000"/>
            <a:ext cx="7704667" cy="3332816"/>
          </a:xfrm>
        </p:spPr>
        <p:txBody>
          <a:bodyPr/>
          <a:lstStyle/>
          <a:p>
            <a:pPr marL="0" indent="0">
              <a:buNone/>
            </a:pPr>
            <a:r>
              <a:rPr lang="en-US" b="1" dirty="0" smtClean="0"/>
              <a:t>Reference</a:t>
            </a:r>
          </a:p>
          <a:p>
            <a:r>
              <a:rPr lang="en-US" b="1" dirty="0" smtClean="0"/>
              <a:t>What Is Grace? </a:t>
            </a:r>
            <a:r>
              <a:rPr lang="en-US" dirty="0" smtClean="0"/>
              <a:t>by </a:t>
            </a:r>
            <a:r>
              <a:rPr lang="en-US" dirty="0" smtClean="0">
                <a:hlinkClick r:id="rId2"/>
              </a:rPr>
              <a:t>Florante Siopan</a:t>
            </a:r>
            <a:r>
              <a:rPr lang="en-US" dirty="0" smtClean="0"/>
              <a:t> and John Foster (life, hope &amp; truth)</a:t>
            </a:r>
          </a:p>
          <a:p>
            <a:r>
              <a:rPr lang="en-US" dirty="0" smtClean="0"/>
              <a:t>Grace </a:t>
            </a:r>
            <a:r>
              <a:rPr lang="en-US" dirty="0"/>
              <a:t>Doesn’t Mean You Get to Do Whatever You Want </a:t>
            </a:r>
            <a:r>
              <a:rPr lang="en-US" dirty="0" smtClean="0"/>
              <a:t>, By </a:t>
            </a:r>
            <a:r>
              <a:rPr lang="en-US" dirty="0">
                <a:hlinkClick r:id="rId3"/>
              </a:rPr>
              <a:t>Bethany Shaeffer</a:t>
            </a:r>
            <a:endParaRPr lang="en-US" dirty="0"/>
          </a:p>
          <a:p>
            <a:endParaRPr lang="en-US" dirty="0"/>
          </a:p>
        </p:txBody>
      </p:sp>
    </p:spTree>
    <p:extLst>
      <p:ext uri="{BB962C8B-B14F-4D97-AF65-F5344CB8AC3E}">
        <p14:creationId xmlns:p14="http://schemas.microsoft.com/office/powerpoint/2010/main" val="2796779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Grace pt. 1</a:t>
            </a:r>
            <a:endParaRPr lang="en-US" sz="5400" dirty="0"/>
          </a:p>
        </p:txBody>
      </p:sp>
      <p:sp>
        <p:nvSpPr>
          <p:cNvPr id="3" name="Content Placeholder 2"/>
          <p:cNvSpPr>
            <a:spLocks noGrp="1"/>
          </p:cNvSpPr>
          <p:nvPr>
            <p:ph idx="1"/>
          </p:nvPr>
        </p:nvSpPr>
        <p:spPr>
          <a:xfrm>
            <a:off x="966893" y="1066800"/>
            <a:ext cx="7704667" cy="3332816"/>
          </a:xfrm>
        </p:spPr>
        <p:txBody>
          <a:bodyPr>
            <a:normAutofit/>
          </a:bodyPr>
          <a:lstStyle/>
          <a:p>
            <a:r>
              <a:rPr lang="en-US" sz="4400" dirty="0" smtClean="0"/>
              <a:t>What is Grace?</a:t>
            </a:r>
            <a:endParaRPr lang="en-US" sz="4400" dirty="0"/>
          </a:p>
        </p:txBody>
      </p:sp>
    </p:spTree>
    <p:extLst>
      <p:ext uri="{BB962C8B-B14F-4D97-AF65-F5344CB8AC3E}">
        <p14:creationId xmlns:p14="http://schemas.microsoft.com/office/powerpoint/2010/main" val="29254794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8548" y="-35169"/>
            <a:ext cx="7704667" cy="1981200"/>
          </a:xfrm>
        </p:spPr>
        <p:txBody>
          <a:bodyPr/>
          <a:lstStyle/>
          <a:p>
            <a:r>
              <a:rPr lang="en-US" dirty="0" smtClean="0"/>
              <a:t>Grace pt. 1</a:t>
            </a:r>
            <a:endParaRPr lang="en-US" dirty="0"/>
          </a:p>
        </p:txBody>
      </p:sp>
      <p:sp>
        <p:nvSpPr>
          <p:cNvPr id="3" name="Content Placeholder 2"/>
          <p:cNvSpPr>
            <a:spLocks noGrp="1"/>
          </p:cNvSpPr>
          <p:nvPr>
            <p:ph idx="1"/>
          </p:nvPr>
        </p:nvSpPr>
        <p:spPr>
          <a:xfrm>
            <a:off x="685800" y="1828800"/>
            <a:ext cx="8530165" cy="3886200"/>
          </a:xfrm>
        </p:spPr>
        <p:txBody>
          <a:bodyPr>
            <a:noAutofit/>
          </a:bodyPr>
          <a:lstStyle/>
          <a:p>
            <a:r>
              <a:rPr lang="en-US" sz="3200" dirty="0" smtClean="0"/>
              <a:t>Grace is</a:t>
            </a:r>
            <a:r>
              <a:rPr kumimoji="0" lang="en-US" altLang="en-US" sz="3200" b="0" i="0" u="none" strike="noStrike" cap="none" normalizeH="0" baseline="0" dirty="0" smtClean="0">
                <a:ln>
                  <a:noFill/>
                </a:ln>
                <a:solidFill>
                  <a:schemeClr val="tx1"/>
                </a:solidFill>
                <a:effectLst/>
                <a:latin typeface="Arial" pitchFamily="34" charset="0"/>
                <a:cs typeface="Arial" pitchFamily="34" charset="0"/>
              </a:rPr>
              <a:t> the free and unmerited favor of God, as manifested in the salvation of sinners and the bestowal of blessings</a:t>
            </a:r>
            <a:endParaRPr lang="en-US" sz="3200" dirty="0" smtClean="0"/>
          </a:p>
          <a:p>
            <a:r>
              <a:rPr lang="en-US" sz="3200" dirty="0"/>
              <a:t>Grace is mind-blowing in that it shows us God loves us based on the simple fact that He has chosen to love us, not because we can contribute anything to Him or have earned His love. </a:t>
            </a:r>
            <a:endParaRPr lang="en-US" sz="3200" dirty="0" smtClean="0"/>
          </a:p>
        </p:txBody>
      </p:sp>
    </p:spTree>
    <p:extLst>
      <p:ext uri="{BB962C8B-B14F-4D97-AF65-F5344CB8AC3E}">
        <p14:creationId xmlns:p14="http://schemas.microsoft.com/office/powerpoint/2010/main" val="17864608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Grace pt. 1</a:t>
            </a:r>
          </a:p>
        </p:txBody>
      </p:sp>
      <p:sp>
        <p:nvSpPr>
          <p:cNvPr id="3" name="Content Placeholder 2"/>
          <p:cNvSpPr>
            <a:spLocks noGrp="1"/>
          </p:cNvSpPr>
          <p:nvPr>
            <p:ph idx="1"/>
          </p:nvPr>
        </p:nvSpPr>
        <p:spPr>
          <a:xfrm>
            <a:off x="1006751" y="1066800"/>
            <a:ext cx="7704667" cy="3332816"/>
          </a:xfrm>
        </p:spPr>
        <p:txBody>
          <a:bodyPr>
            <a:normAutofit/>
          </a:bodyPr>
          <a:lstStyle/>
          <a:p>
            <a:r>
              <a:rPr lang="en-US" sz="4000" dirty="0" smtClean="0"/>
              <a:t>How can we misuse God’s grace?</a:t>
            </a:r>
            <a:endParaRPr lang="en-US" sz="4000" dirty="0"/>
          </a:p>
        </p:txBody>
      </p:sp>
    </p:spTree>
    <p:extLst>
      <p:ext uri="{BB962C8B-B14F-4D97-AF65-F5344CB8AC3E}">
        <p14:creationId xmlns:p14="http://schemas.microsoft.com/office/powerpoint/2010/main" val="1921162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4999" y="-18757"/>
            <a:ext cx="5181600" cy="1219201"/>
          </a:xfrm>
        </p:spPr>
        <p:txBody>
          <a:bodyPr/>
          <a:lstStyle/>
          <a:p>
            <a:r>
              <a:rPr lang="en-US" dirty="0" smtClean="0"/>
              <a:t>Grace pt. 1</a:t>
            </a:r>
            <a:endParaRPr lang="en-US" dirty="0"/>
          </a:p>
        </p:txBody>
      </p:sp>
      <p:sp>
        <p:nvSpPr>
          <p:cNvPr id="3" name="Content Placeholder 2"/>
          <p:cNvSpPr>
            <a:spLocks noGrp="1"/>
          </p:cNvSpPr>
          <p:nvPr>
            <p:ph idx="1"/>
          </p:nvPr>
        </p:nvSpPr>
        <p:spPr>
          <a:xfrm>
            <a:off x="685801" y="1371600"/>
            <a:ext cx="8305800" cy="4191000"/>
          </a:xfrm>
        </p:spPr>
        <p:txBody>
          <a:bodyPr>
            <a:normAutofit fontScale="92500" lnSpcReduction="10000"/>
          </a:bodyPr>
          <a:lstStyle/>
          <a:p>
            <a:r>
              <a:rPr lang="en-US" sz="3200" dirty="0" smtClean="0"/>
              <a:t>Notice Romans 3:24: “Being justified freely by His grace through the redemption that is in Christ Jesus.” It is through Christ that we receive God’s grace; and if we didn’t receive that grace, we would die in our sins and never have an opportunity to live forever.</a:t>
            </a:r>
          </a:p>
          <a:p>
            <a:r>
              <a:rPr lang="en-US" sz="3200" dirty="0" smtClean="0"/>
              <a:t>That's the actual story of grace, and it's a million times better than the cheap "sin now/pray later" mentality many of us settle for.</a:t>
            </a:r>
          </a:p>
          <a:p>
            <a:endParaRPr lang="en-US" dirty="0"/>
          </a:p>
        </p:txBody>
      </p:sp>
    </p:spTree>
    <p:extLst>
      <p:ext uri="{BB962C8B-B14F-4D97-AF65-F5344CB8AC3E}">
        <p14:creationId xmlns:p14="http://schemas.microsoft.com/office/powerpoint/2010/main" val="10754410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199" y="0"/>
            <a:ext cx="4648200" cy="762000"/>
          </a:xfrm>
        </p:spPr>
        <p:txBody>
          <a:bodyPr/>
          <a:lstStyle/>
          <a:p>
            <a:r>
              <a:rPr lang="en-US" dirty="0" smtClean="0"/>
              <a:t>Grace pt. 1</a:t>
            </a:r>
            <a:endParaRPr lang="en-US" dirty="0"/>
          </a:p>
        </p:txBody>
      </p:sp>
      <p:sp>
        <p:nvSpPr>
          <p:cNvPr id="3" name="Content Placeholder 2"/>
          <p:cNvSpPr>
            <a:spLocks noGrp="1"/>
          </p:cNvSpPr>
          <p:nvPr>
            <p:ph idx="1"/>
          </p:nvPr>
        </p:nvSpPr>
        <p:spPr>
          <a:xfrm>
            <a:off x="1066800" y="914400"/>
            <a:ext cx="7848599" cy="5105400"/>
          </a:xfrm>
        </p:spPr>
        <p:txBody>
          <a:bodyPr>
            <a:normAutofit lnSpcReduction="10000"/>
          </a:bodyPr>
          <a:lstStyle/>
          <a:p>
            <a:r>
              <a:rPr lang="en-US" sz="3200" dirty="0" smtClean="0"/>
              <a:t>Grace is a free gift. It cannot be earned, but neither can one automatically receive it. Notice some examples of those who receive God’s grace.</a:t>
            </a:r>
          </a:p>
          <a:p>
            <a:r>
              <a:rPr lang="en-US" sz="3200" b="1" dirty="0" smtClean="0"/>
              <a:t>Those who have faith</a:t>
            </a:r>
            <a:r>
              <a:rPr lang="en-US" sz="3200" dirty="0" smtClean="0"/>
              <a:t>: “Therefore, having been justified by faith, we have peace with God through our Lord Jesus Christ, through whom also we have access by faith into this grace in which we stand, and rejoice in hope of the glory of God” (Romans 5:1-2).</a:t>
            </a:r>
          </a:p>
          <a:p>
            <a:endParaRPr lang="en-US" sz="3200" dirty="0"/>
          </a:p>
        </p:txBody>
      </p:sp>
    </p:spTree>
    <p:extLst>
      <p:ext uri="{BB962C8B-B14F-4D97-AF65-F5344CB8AC3E}">
        <p14:creationId xmlns:p14="http://schemas.microsoft.com/office/powerpoint/2010/main" val="6783458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299" y="0"/>
            <a:ext cx="4495800" cy="685800"/>
          </a:xfrm>
        </p:spPr>
        <p:txBody>
          <a:bodyPr>
            <a:normAutofit fontScale="90000"/>
          </a:bodyPr>
          <a:lstStyle/>
          <a:p>
            <a:r>
              <a:rPr lang="en-US" dirty="0" smtClean="0"/>
              <a:t>Grace pt. 1</a:t>
            </a:r>
            <a:endParaRPr lang="en-US" dirty="0"/>
          </a:p>
        </p:txBody>
      </p:sp>
      <p:sp>
        <p:nvSpPr>
          <p:cNvPr id="3" name="Content Placeholder 2"/>
          <p:cNvSpPr>
            <a:spLocks noGrp="1"/>
          </p:cNvSpPr>
          <p:nvPr>
            <p:ph idx="1"/>
          </p:nvPr>
        </p:nvSpPr>
        <p:spPr>
          <a:xfrm>
            <a:off x="990600" y="1066800"/>
            <a:ext cx="7848599" cy="4876800"/>
          </a:xfrm>
        </p:spPr>
        <p:txBody>
          <a:bodyPr>
            <a:normAutofit fontScale="92500" lnSpcReduction="20000"/>
          </a:bodyPr>
          <a:lstStyle/>
          <a:p>
            <a:r>
              <a:rPr lang="en-US" sz="3200" dirty="0" smtClean="0"/>
              <a:t>Grace-examples of those who receive it</a:t>
            </a:r>
          </a:p>
          <a:p>
            <a:r>
              <a:rPr lang="en-US" sz="3200" b="1" dirty="0" smtClean="0"/>
              <a:t>Those who are humble</a:t>
            </a:r>
            <a:r>
              <a:rPr lang="en-US" sz="3200" dirty="0" smtClean="0"/>
              <a:t>: 1 Peter 5:5 says, “God resists the proud, but gives grace to the humble.” James also confirmed this: “But He gives more grace. Therefore He says: ‘God resists the proud, but gives grace to </a:t>
            </a:r>
            <a:r>
              <a:rPr lang="en-US" sz="3200" b="1" dirty="0" smtClean="0"/>
              <a:t>the humble’” (James 4:6).</a:t>
            </a:r>
          </a:p>
          <a:p>
            <a:r>
              <a:rPr lang="en-US" sz="3200" b="1" dirty="0" smtClean="0"/>
              <a:t>Those who are forgiven</a:t>
            </a:r>
            <a:r>
              <a:rPr lang="en-US" sz="3200" dirty="0" smtClean="0"/>
              <a:t>: “In Him we have redemption through His blood, the forgiveness of sins, according to the riches of His grace” (Ephesians 1:7).</a:t>
            </a:r>
          </a:p>
          <a:p>
            <a:endParaRPr lang="en-US" dirty="0"/>
          </a:p>
        </p:txBody>
      </p:sp>
    </p:spTree>
    <p:extLst>
      <p:ext uri="{BB962C8B-B14F-4D97-AF65-F5344CB8AC3E}">
        <p14:creationId xmlns:p14="http://schemas.microsoft.com/office/powerpoint/2010/main" val="18550411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3965" y="0"/>
            <a:ext cx="7704667" cy="914399"/>
          </a:xfrm>
        </p:spPr>
        <p:txBody>
          <a:bodyPr/>
          <a:lstStyle/>
          <a:p>
            <a:r>
              <a:rPr lang="en-US" dirty="0" smtClean="0"/>
              <a:t>Grace pt. 1</a:t>
            </a:r>
            <a:endParaRPr lang="en-US" dirty="0"/>
          </a:p>
        </p:txBody>
      </p:sp>
      <p:sp>
        <p:nvSpPr>
          <p:cNvPr id="3" name="Content Placeholder 2"/>
          <p:cNvSpPr>
            <a:spLocks noGrp="1"/>
          </p:cNvSpPr>
          <p:nvPr>
            <p:ph idx="1"/>
          </p:nvPr>
        </p:nvSpPr>
        <p:spPr>
          <a:xfrm>
            <a:off x="914397" y="1143000"/>
            <a:ext cx="7624235" cy="4419600"/>
          </a:xfrm>
        </p:spPr>
        <p:txBody>
          <a:bodyPr>
            <a:normAutofit/>
          </a:bodyPr>
          <a:lstStyle/>
          <a:p>
            <a:r>
              <a:rPr lang="en-US" sz="3200" dirty="0"/>
              <a:t>While we shouldn’t obey God to earn His love or out of fear, we neglect that we are to obey out of faith. </a:t>
            </a:r>
            <a:endParaRPr lang="en-US" sz="3200" dirty="0" smtClean="0"/>
          </a:p>
          <a:p>
            <a:r>
              <a:rPr lang="en-US" sz="3200" dirty="0" smtClean="0"/>
              <a:t>We </a:t>
            </a:r>
            <a:r>
              <a:rPr lang="en-US" sz="3200" dirty="0"/>
              <a:t>believe, and His Word proves, that what He says is better than what we want.</a:t>
            </a:r>
          </a:p>
          <a:p>
            <a:r>
              <a:rPr lang="en-US" sz="3200" dirty="0"/>
              <a:t>We’re saved by faith alone, but our faith should lead to obedience</a:t>
            </a:r>
          </a:p>
          <a:p>
            <a:endParaRPr lang="en-US" sz="3200" dirty="0"/>
          </a:p>
        </p:txBody>
      </p:sp>
    </p:spTree>
    <p:extLst>
      <p:ext uri="{BB962C8B-B14F-4D97-AF65-F5344CB8AC3E}">
        <p14:creationId xmlns:p14="http://schemas.microsoft.com/office/powerpoint/2010/main" val="8620002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065" y="0"/>
            <a:ext cx="7704667" cy="838199"/>
          </a:xfrm>
        </p:spPr>
        <p:txBody>
          <a:bodyPr/>
          <a:lstStyle/>
          <a:p>
            <a:r>
              <a:rPr lang="en-US" dirty="0" smtClean="0"/>
              <a:t>Grace pt. 1</a:t>
            </a:r>
            <a:endParaRPr lang="en-US" dirty="0"/>
          </a:p>
        </p:txBody>
      </p:sp>
      <p:sp>
        <p:nvSpPr>
          <p:cNvPr id="3" name="Content Placeholder 2"/>
          <p:cNvSpPr>
            <a:spLocks noGrp="1"/>
          </p:cNvSpPr>
          <p:nvPr>
            <p:ph idx="1"/>
          </p:nvPr>
        </p:nvSpPr>
        <p:spPr>
          <a:xfrm>
            <a:off x="1143000" y="1066800"/>
            <a:ext cx="7696199" cy="4724400"/>
          </a:xfrm>
        </p:spPr>
        <p:txBody>
          <a:bodyPr>
            <a:normAutofit fontScale="92500" lnSpcReduction="20000"/>
          </a:bodyPr>
          <a:lstStyle/>
          <a:p>
            <a:r>
              <a:rPr lang="en-US" sz="3200" dirty="0" smtClean="0"/>
              <a:t>God, through His grace, gives us the blessing of having our sins forgiven and eventually receiving eternal life. </a:t>
            </a:r>
          </a:p>
          <a:p>
            <a:r>
              <a:rPr lang="en-US" sz="3200" dirty="0" smtClean="0"/>
              <a:t>But we now have to take the responsibility to change direction in our walk of life, leaving behind our old and sinful ways of life.</a:t>
            </a:r>
          </a:p>
          <a:p>
            <a:r>
              <a:rPr lang="en-US" sz="3200" dirty="0" smtClean="0"/>
              <a:t>We can never earn God’s grace, as Ephesians 2:8-9 points out: “For by grace you have been saved through faith, and that not of yourselves, it is the gift of God, not of works, lest anyone should boast.”</a:t>
            </a:r>
          </a:p>
          <a:p>
            <a:endParaRPr lang="en-US" dirty="0"/>
          </a:p>
        </p:txBody>
      </p:sp>
    </p:spTree>
    <p:extLst>
      <p:ext uri="{BB962C8B-B14F-4D97-AF65-F5344CB8AC3E}">
        <p14:creationId xmlns:p14="http://schemas.microsoft.com/office/powerpoint/2010/main" val="37580340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Parallax</Template>
  <TotalTime>127</TotalTime>
  <Words>974</Words>
  <Application>Microsoft Office PowerPoint</Application>
  <PresentationFormat>On-screen Show (4:3)</PresentationFormat>
  <Paragraphs>56</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Corbel</vt:lpstr>
      <vt:lpstr>Parallax</vt:lpstr>
      <vt:lpstr>Our Responsibility To  Respect God’s Grace pt. 1</vt:lpstr>
      <vt:lpstr>Grace pt. 1</vt:lpstr>
      <vt:lpstr>Grace pt. 1</vt:lpstr>
      <vt:lpstr>Grace pt. 1</vt:lpstr>
      <vt:lpstr>Grace pt. 1</vt:lpstr>
      <vt:lpstr>Grace pt. 1</vt:lpstr>
      <vt:lpstr>Grace pt. 1</vt:lpstr>
      <vt:lpstr>Grace pt. 1</vt:lpstr>
      <vt:lpstr>Grace pt. 1</vt:lpstr>
      <vt:lpstr>Grace pt. 1</vt:lpstr>
      <vt:lpstr>Grace pt. 1</vt:lpstr>
      <vt:lpstr>Grace pt. 1</vt:lpstr>
      <vt:lpstr>Grace pt. 1</vt:lpstr>
      <vt:lpstr>Grace pt. 1</vt:lpstr>
      <vt:lpstr>Grace pt. 1</vt:lpstr>
      <vt:lpstr>PowerPoint Presentation</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Grace</dc:title>
  <dc:creator>vhanflstubbp</dc:creator>
  <cp:lastModifiedBy>AFCC</cp:lastModifiedBy>
  <cp:revision>13</cp:revision>
  <cp:lastPrinted>2016-04-20T20:39:56Z</cp:lastPrinted>
  <dcterms:created xsi:type="dcterms:W3CDTF">2016-04-20T19:22:30Z</dcterms:created>
  <dcterms:modified xsi:type="dcterms:W3CDTF">2016-08-03T22:58:16Z</dcterms:modified>
</cp:coreProperties>
</file>