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22"/>
  </p:notesMasterIdLst>
  <p:sldIdLst>
    <p:sldId id="256" r:id="rId2"/>
    <p:sldId id="257" r:id="rId3"/>
    <p:sldId id="274" r:id="rId4"/>
    <p:sldId id="258" r:id="rId5"/>
    <p:sldId id="275"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088ED-7FE6-4F17-ABF8-3DDCF7AC9E58}" type="datetimeFigureOut">
              <a:rPr lang="en-US" smtClean="0"/>
              <a:t>8/10/2016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9454F-02E3-49E6-B926-BF319F3D31D1}" type="slidenum">
              <a:rPr lang="en-US" smtClean="0"/>
              <a:t>‹#›</a:t>
            </a:fld>
            <a:endParaRPr lang="en-US"/>
          </a:p>
        </p:txBody>
      </p:sp>
    </p:spTree>
    <p:extLst>
      <p:ext uri="{BB962C8B-B14F-4D97-AF65-F5344CB8AC3E}">
        <p14:creationId xmlns:p14="http://schemas.microsoft.com/office/powerpoint/2010/main" val="247613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go to a garden saying we</a:t>
            </a:r>
            <a:r>
              <a:rPr lang="en-US" baseline="0" dirty="0" smtClean="0"/>
              <a:t> are going to pull up the flowers for the weeds to grow. Weed grow on their own. It’s the flowers we have to work with and cultivate for them to grow. The same with our spirit live, we have to do those things that feed our spirit and not the flesh.</a:t>
            </a:r>
            <a:endParaRPr lang="en-US" dirty="0"/>
          </a:p>
        </p:txBody>
      </p:sp>
      <p:sp>
        <p:nvSpPr>
          <p:cNvPr id="4" name="Slide Number Placeholder 3"/>
          <p:cNvSpPr>
            <a:spLocks noGrp="1"/>
          </p:cNvSpPr>
          <p:nvPr>
            <p:ph type="sldNum" sz="quarter" idx="10"/>
          </p:nvPr>
        </p:nvSpPr>
        <p:spPr/>
        <p:txBody>
          <a:bodyPr/>
          <a:lstStyle/>
          <a:p>
            <a:fld id="{6D59454F-02E3-49E6-B926-BF319F3D31D1}" type="slidenum">
              <a:rPr lang="en-US" smtClean="0"/>
              <a:t>9</a:t>
            </a:fld>
            <a:endParaRPr lang="en-US"/>
          </a:p>
        </p:txBody>
      </p:sp>
    </p:spTree>
    <p:extLst>
      <p:ext uri="{BB962C8B-B14F-4D97-AF65-F5344CB8AC3E}">
        <p14:creationId xmlns:p14="http://schemas.microsoft.com/office/powerpoint/2010/main" val="25475498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144EF007-C967-4AEE-934E-17C29EA398A3}"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4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12151-8E3B-4281-9832-FF2C82C9F020}"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EF007-C967-4AEE-934E-17C29EA398A3}" type="slidenum">
              <a:rPr lang="en-US" smtClean="0"/>
              <a:t>‹#›</a:t>
            </a:fld>
            <a:endParaRPr lang="en-US"/>
          </a:p>
        </p:txBody>
      </p:sp>
    </p:spTree>
    <p:extLst>
      <p:ext uri="{BB962C8B-B14F-4D97-AF65-F5344CB8AC3E}">
        <p14:creationId xmlns:p14="http://schemas.microsoft.com/office/powerpoint/2010/main" val="380859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31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85605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spTree>
    <p:extLst>
      <p:ext uri="{BB962C8B-B14F-4D97-AF65-F5344CB8AC3E}">
        <p14:creationId xmlns:p14="http://schemas.microsoft.com/office/powerpoint/2010/main" val="4279044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2782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676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1618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397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spTree>
    <p:extLst>
      <p:ext uri="{BB962C8B-B14F-4D97-AF65-F5344CB8AC3E}">
        <p14:creationId xmlns:p14="http://schemas.microsoft.com/office/powerpoint/2010/main" val="236553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312151-8E3B-4281-9832-FF2C82C9F020}"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EF007-C967-4AEE-934E-17C29EA398A3}"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1743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312151-8E3B-4281-9832-FF2C82C9F020}"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EF007-C967-4AEE-934E-17C29EA398A3}" type="slidenum">
              <a:rPr lang="en-US" smtClean="0"/>
              <a:t>‹#›</a:t>
            </a:fld>
            <a:endParaRPr lang="en-US"/>
          </a:p>
        </p:txBody>
      </p:sp>
    </p:spTree>
    <p:extLst>
      <p:ext uri="{BB962C8B-B14F-4D97-AF65-F5344CB8AC3E}">
        <p14:creationId xmlns:p14="http://schemas.microsoft.com/office/powerpoint/2010/main" val="260036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312151-8E3B-4281-9832-FF2C82C9F020}" type="datetimeFigureOut">
              <a:rPr lang="en-US" smtClean="0"/>
              <a:t>8/10/2016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EF007-C967-4AEE-934E-17C29EA398A3}"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130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312151-8E3B-4281-9832-FF2C82C9F020}" type="datetimeFigureOut">
              <a:rPr lang="en-US" smtClean="0"/>
              <a:t>8/10/2016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EF007-C967-4AEE-934E-17C29EA398A3}"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812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12151-8E3B-4281-9832-FF2C82C9F020}" type="datetimeFigureOut">
              <a:rPr lang="en-US" smtClean="0"/>
              <a:t>8/10/2016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EF007-C967-4AEE-934E-17C29EA398A3}" type="slidenum">
              <a:rPr lang="en-US" smtClean="0"/>
              <a:t>‹#›</a:t>
            </a:fld>
            <a:endParaRPr lang="en-US"/>
          </a:p>
        </p:txBody>
      </p:sp>
    </p:spTree>
    <p:extLst>
      <p:ext uri="{BB962C8B-B14F-4D97-AF65-F5344CB8AC3E}">
        <p14:creationId xmlns:p14="http://schemas.microsoft.com/office/powerpoint/2010/main" val="149855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12151-8E3B-4281-9832-FF2C82C9F020}"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EF007-C967-4AEE-934E-17C29EA398A3}"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020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12151-8E3B-4281-9832-FF2C82C9F020}"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EF007-C967-4AEE-934E-17C29EA398A3}" type="slidenum">
              <a:rPr lang="en-US" smtClean="0"/>
              <a:t>‹#›</a:t>
            </a:fld>
            <a:endParaRPr lang="en-US"/>
          </a:p>
        </p:txBody>
      </p:sp>
    </p:spTree>
    <p:extLst>
      <p:ext uri="{BB962C8B-B14F-4D97-AF65-F5344CB8AC3E}">
        <p14:creationId xmlns:p14="http://schemas.microsoft.com/office/powerpoint/2010/main" val="209679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0312151-8E3B-4281-9832-FF2C82C9F020}" type="datetimeFigureOut">
              <a:rPr lang="en-US" smtClean="0"/>
              <a:t>8/10/2016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44EF007-C967-4AEE-934E-17C29EA398A3}" type="slidenum">
              <a:rPr lang="en-US" smtClean="0"/>
              <a:t>‹#›</a:t>
            </a:fld>
            <a:endParaRPr lang="en-US"/>
          </a:p>
        </p:txBody>
      </p:sp>
    </p:spTree>
    <p:extLst>
      <p:ext uri="{BB962C8B-B14F-4D97-AF65-F5344CB8AC3E}">
        <p14:creationId xmlns:p14="http://schemas.microsoft.com/office/powerpoint/2010/main" val="255549206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elevantmagazine.com/user/249244" TargetMode="External"/><Relationship Id="rId2" Type="http://schemas.openxmlformats.org/officeDocument/2006/relationships/hyperlink" Target="https://plus.google.com/106820360412951739548/about?rel=auth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Responsibility To God’s Grace pt. 2</a:t>
            </a:r>
            <a:endParaRPr lang="en-US" dirty="0"/>
          </a:p>
        </p:txBody>
      </p:sp>
      <p:sp>
        <p:nvSpPr>
          <p:cNvPr id="3" name="Subtitle 2"/>
          <p:cNvSpPr>
            <a:spLocks noGrp="1"/>
          </p:cNvSpPr>
          <p:nvPr>
            <p:ph type="subTitle" idx="1"/>
          </p:nvPr>
        </p:nvSpPr>
        <p:spPr>
          <a:xfrm>
            <a:off x="1600200" y="3598327"/>
            <a:ext cx="6019800" cy="1735673"/>
          </a:xfrm>
        </p:spPr>
        <p:txBody>
          <a:bodyPr>
            <a:normAutofit fontScale="25000" lnSpcReduction="20000"/>
          </a:bodyPr>
          <a:lstStyle/>
          <a:p>
            <a:r>
              <a:rPr lang="en-US" sz="9600" dirty="0" smtClean="0"/>
              <a:t>Therefore, since we are receiving a kingdom which cannot be shaken, let us have grace, by which we may serve God acceptably with reverence and godly fear” </a:t>
            </a:r>
            <a:endParaRPr lang="en-US" sz="9600" dirty="0" smtClean="0"/>
          </a:p>
          <a:p>
            <a:r>
              <a:rPr lang="en-US" sz="9600" dirty="0" smtClean="0"/>
              <a:t>(</a:t>
            </a:r>
            <a:r>
              <a:rPr lang="en-US" sz="9600" dirty="0" smtClean="0"/>
              <a:t>Hebrews 12:28).</a:t>
            </a:r>
          </a:p>
          <a:p>
            <a:endParaRPr lang="en-US" dirty="0"/>
          </a:p>
        </p:txBody>
      </p:sp>
    </p:spTree>
    <p:extLst>
      <p:ext uri="{BB962C8B-B14F-4D97-AF65-F5344CB8AC3E}">
        <p14:creationId xmlns:p14="http://schemas.microsoft.com/office/powerpoint/2010/main" val="374215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0" y="2490135"/>
            <a:ext cx="7772399" cy="3758265"/>
          </a:xfrm>
        </p:spPr>
        <p:txBody>
          <a:bodyPr>
            <a:normAutofit/>
          </a:bodyPr>
          <a:lstStyle/>
          <a:p>
            <a:pPr marL="0" indent="0">
              <a:buNone/>
            </a:pPr>
            <a:r>
              <a:rPr lang="en-US" sz="2800" dirty="0" smtClean="0"/>
              <a:t>His grace is sufficient</a:t>
            </a:r>
          </a:p>
          <a:p>
            <a:r>
              <a:rPr lang="en-US" sz="2800" dirty="0" smtClean="0"/>
              <a:t>Carve out quiet places to remember what you're hoping for. </a:t>
            </a:r>
          </a:p>
          <a:p>
            <a:r>
              <a:rPr lang="en-US" sz="2800" dirty="0" smtClean="0"/>
              <a:t>Spend time with God. Be still and know that He is God.</a:t>
            </a:r>
          </a:p>
          <a:p>
            <a:r>
              <a:rPr lang="en-US" sz="2800" dirty="0" smtClean="0"/>
              <a:t>Protect </a:t>
            </a:r>
            <a:r>
              <a:rPr lang="en-US" sz="2800" dirty="0" smtClean="0"/>
              <a:t>that </a:t>
            </a:r>
            <a:r>
              <a:rPr lang="en-US" sz="2800" dirty="0" smtClean="0"/>
              <a:t>precious </a:t>
            </a:r>
            <a:r>
              <a:rPr lang="en-US" sz="2800" dirty="0" smtClean="0"/>
              <a:t>silence</a:t>
            </a:r>
            <a:r>
              <a:rPr lang="en-US" sz="2800" dirty="0" smtClean="0"/>
              <a:t> </a:t>
            </a:r>
            <a:r>
              <a:rPr lang="en-US" sz="2800" dirty="0" smtClean="0"/>
              <a:t>that God eventually </a:t>
            </a:r>
            <a:r>
              <a:rPr lang="en-US" sz="2800" dirty="0" smtClean="0"/>
              <a:t>speak </a:t>
            </a:r>
            <a:r>
              <a:rPr lang="en-US" sz="2800" dirty="0" smtClean="0"/>
              <a:t>into.</a:t>
            </a:r>
          </a:p>
          <a:p>
            <a:endParaRPr lang="en-US" sz="2800" dirty="0"/>
          </a:p>
        </p:txBody>
      </p:sp>
    </p:spTree>
    <p:extLst>
      <p:ext uri="{BB962C8B-B14F-4D97-AF65-F5344CB8AC3E}">
        <p14:creationId xmlns:p14="http://schemas.microsoft.com/office/powerpoint/2010/main" val="483621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762000" y="2490135"/>
            <a:ext cx="7619999" cy="3758265"/>
          </a:xfrm>
        </p:spPr>
        <p:txBody>
          <a:bodyPr>
            <a:normAutofit lnSpcReduction="10000"/>
          </a:bodyPr>
          <a:lstStyle/>
          <a:p>
            <a:pPr marL="0" indent="0">
              <a:buNone/>
            </a:pPr>
            <a:r>
              <a:rPr lang="en-US" sz="2800" dirty="0" smtClean="0"/>
              <a:t>God’s grace</a:t>
            </a:r>
          </a:p>
          <a:p>
            <a:r>
              <a:rPr lang="en-US" sz="2800" dirty="0"/>
              <a:t>S</a:t>
            </a:r>
            <a:r>
              <a:rPr lang="en-US" sz="2800" dirty="0" smtClean="0"/>
              <a:t>o </a:t>
            </a:r>
            <a:r>
              <a:rPr lang="en-US" sz="2800" dirty="0" smtClean="0"/>
              <a:t>many psalms echo some version of the same rolling questions: </a:t>
            </a:r>
            <a:r>
              <a:rPr lang="en-US" sz="2800" i="1" dirty="0" smtClean="0"/>
              <a:t>Why haven't you moved sooner? Or in quite the way we'd hoped?</a:t>
            </a:r>
            <a:endParaRPr lang="en-US" sz="2800" dirty="0" smtClean="0"/>
          </a:p>
          <a:p>
            <a:r>
              <a:rPr lang="en-US" sz="2800" dirty="0" smtClean="0"/>
              <a:t>On the surface, they might seem presumptuous, but at their heartbeat, these questions are actually something different: They are appeals to God's good character. </a:t>
            </a:r>
          </a:p>
          <a:p>
            <a:endParaRPr lang="en-US" dirty="0"/>
          </a:p>
        </p:txBody>
      </p:sp>
    </p:spTree>
    <p:extLst>
      <p:ext uri="{BB962C8B-B14F-4D97-AF65-F5344CB8AC3E}">
        <p14:creationId xmlns:p14="http://schemas.microsoft.com/office/powerpoint/2010/main" val="3085497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762000" y="2490135"/>
            <a:ext cx="7619999" cy="3758265"/>
          </a:xfrm>
        </p:spPr>
        <p:txBody>
          <a:bodyPr/>
          <a:lstStyle/>
          <a:p>
            <a:r>
              <a:rPr lang="en-US" sz="2800" dirty="0" smtClean="0"/>
              <a:t>They're sincere questions that finger a perceived disconnect between who God says He is and why His action—or seeming lack of action—seems out of step with his nature.</a:t>
            </a:r>
          </a:p>
          <a:p>
            <a:r>
              <a:rPr lang="en-US" sz="2800" dirty="0" smtClean="0"/>
              <a:t>Sometimes, we confuse waiting on God with being upset with Him until we are handed crisp itineraries with every detail of what is to come..</a:t>
            </a:r>
          </a:p>
          <a:p>
            <a:endParaRPr lang="en-US" dirty="0"/>
          </a:p>
        </p:txBody>
      </p:sp>
    </p:spTree>
    <p:extLst>
      <p:ext uri="{BB962C8B-B14F-4D97-AF65-F5344CB8AC3E}">
        <p14:creationId xmlns:p14="http://schemas.microsoft.com/office/powerpoint/2010/main" val="327360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0" y="2490135"/>
            <a:ext cx="7772399" cy="3834465"/>
          </a:xfrm>
        </p:spPr>
        <p:txBody>
          <a:bodyPr>
            <a:normAutofit/>
          </a:bodyPr>
          <a:lstStyle/>
          <a:p>
            <a:r>
              <a:rPr lang="en-US" dirty="0" smtClean="0"/>
              <a:t>God can use pyrotechnics such as a burning bush to get our attention, of course, but our brushes with Him aren't always so theatrical. </a:t>
            </a:r>
          </a:p>
          <a:p>
            <a:r>
              <a:rPr lang="en-US" dirty="0" smtClean="0"/>
              <a:t>When we knock, ask and seek, sometimes He doesn't match our decibel level.</a:t>
            </a:r>
          </a:p>
          <a:p>
            <a:r>
              <a:rPr lang="en-US" dirty="0" smtClean="0"/>
              <a:t>God honors and often uplifts the quietly faithful, and what's more: He often comes in the quiet. </a:t>
            </a:r>
          </a:p>
          <a:p>
            <a:r>
              <a:rPr lang="en-US" dirty="0" smtClean="0"/>
              <a:t>His grace is sufficient.</a:t>
            </a:r>
          </a:p>
          <a:p>
            <a:endParaRPr lang="en-US" dirty="0"/>
          </a:p>
        </p:txBody>
      </p:sp>
    </p:spTree>
    <p:extLst>
      <p:ext uri="{BB962C8B-B14F-4D97-AF65-F5344CB8AC3E}">
        <p14:creationId xmlns:p14="http://schemas.microsoft.com/office/powerpoint/2010/main" val="56429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762000" y="2490135"/>
            <a:ext cx="7772399" cy="3758265"/>
          </a:xfrm>
        </p:spPr>
        <p:txBody>
          <a:bodyPr>
            <a:normAutofit lnSpcReduction="10000"/>
          </a:bodyPr>
          <a:lstStyle/>
          <a:p>
            <a:r>
              <a:rPr lang="en-US" dirty="0" smtClean="0"/>
              <a:t>When God tells Elijah to wait before Him on the mountaintop, we witness something remarkable: God doesn't show up where we think He'd appear. </a:t>
            </a:r>
          </a:p>
          <a:p>
            <a:r>
              <a:rPr lang="en-US" dirty="0" smtClean="0"/>
              <a:t>He's not in the snapping windstorm, or the earthquake or the blaze. Elijah can't find God's voice in any of them. </a:t>
            </a:r>
          </a:p>
          <a:p>
            <a:r>
              <a:rPr lang="en-US" dirty="0" smtClean="0"/>
              <a:t>Then comes a gentle whisper, and it is so divinely flooded that Elijah covers his face with his cloak.</a:t>
            </a:r>
          </a:p>
          <a:p>
            <a:r>
              <a:rPr lang="en-US" dirty="0" smtClean="0"/>
              <a:t>What if God intends to meet us precisely in the places we'd least imagine?</a:t>
            </a:r>
          </a:p>
          <a:p>
            <a:endParaRPr lang="en-US" dirty="0"/>
          </a:p>
        </p:txBody>
      </p:sp>
    </p:spTree>
    <p:extLst>
      <p:ext uri="{BB962C8B-B14F-4D97-AF65-F5344CB8AC3E}">
        <p14:creationId xmlns:p14="http://schemas.microsoft.com/office/powerpoint/2010/main" val="591835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Law and grace</a:t>
            </a:r>
          </a:p>
          <a:p>
            <a:r>
              <a:rPr lang="en-US" dirty="0" smtClean="0"/>
              <a:t>There is often misunderstanding concerning the law of God and the grace of God. The two are actually interconnected. It is not a matter of law </a:t>
            </a:r>
            <a:r>
              <a:rPr lang="en-US" i="1" dirty="0" smtClean="0"/>
              <a:t>or</a:t>
            </a:r>
            <a:r>
              <a:rPr lang="en-US" dirty="0" smtClean="0"/>
              <a:t> grace, but rather </a:t>
            </a:r>
            <a:r>
              <a:rPr lang="en-US" dirty="0" smtClean="0"/>
              <a:t>law and grace.</a:t>
            </a:r>
            <a:endParaRPr lang="en-US" dirty="0" smtClean="0"/>
          </a:p>
          <a:p>
            <a:r>
              <a:rPr lang="en-US" dirty="0" smtClean="0"/>
              <a:t>This is how the apostle Paul explains this subject in Romans 6:1-2: “What shall we say then? Shall we continue in sin that grace may abound? Certainly not! How shall we who died to sin live any longer in it?”</a:t>
            </a:r>
            <a:endParaRPr lang="en-US" dirty="0"/>
          </a:p>
        </p:txBody>
      </p:sp>
    </p:spTree>
    <p:extLst>
      <p:ext uri="{BB962C8B-B14F-4D97-AF65-F5344CB8AC3E}">
        <p14:creationId xmlns:p14="http://schemas.microsoft.com/office/powerpoint/2010/main" val="1831576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1" y="2490135"/>
            <a:ext cx="7772400" cy="3834465"/>
          </a:xfrm>
        </p:spPr>
        <p:txBody>
          <a:bodyPr>
            <a:normAutofit fontScale="92500" lnSpcReduction="20000"/>
          </a:bodyPr>
          <a:lstStyle/>
          <a:p>
            <a:pPr marL="0" indent="0">
              <a:buNone/>
            </a:pPr>
            <a:r>
              <a:rPr lang="en-US" b="1" dirty="0" smtClean="0"/>
              <a:t>Law &amp; Grace</a:t>
            </a:r>
          </a:p>
          <a:p>
            <a:r>
              <a:rPr lang="en-US" dirty="0" smtClean="0"/>
              <a:t>In verses 14-15, he further explains: “For sin shall not have dominion over you, for you are not under law but under grace. What then? Shall we sin because we are not under law but under grace? Certainly not!”</a:t>
            </a:r>
          </a:p>
          <a:p>
            <a:r>
              <a:rPr lang="en-US" dirty="0" smtClean="0"/>
              <a:t>Notice James 2:17, 20: “Thus also faith by itself, if it does not have works, is dead. … But do you want to know, O foolish man, that faith without works is dead?”</a:t>
            </a:r>
          </a:p>
          <a:p>
            <a:r>
              <a:rPr lang="en-US" dirty="0" smtClean="0"/>
              <a:t>So, just as the grace of God is necessary for salvation, so, too, are the good works “which God prepared beforehand that we should walk in them” (Ephesians 2:10).</a:t>
            </a:r>
          </a:p>
          <a:p>
            <a:endParaRPr lang="en-US" dirty="0"/>
          </a:p>
        </p:txBody>
      </p:sp>
    </p:spTree>
    <p:extLst>
      <p:ext uri="{BB962C8B-B14F-4D97-AF65-F5344CB8AC3E}">
        <p14:creationId xmlns:p14="http://schemas.microsoft.com/office/powerpoint/2010/main" val="3006529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762000" y="2490135"/>
            <a:ext cx="7696199" cy="3758265"/>
          </a:xfrm>
        </p:spPr>
        <p:txBody>
          <a:bodyPr>
            <a:normAutofit/>
          </a:bodyPr>
          <a:lstStyle/>
          <a:p>
            <a:r>
              <a:rPr lang="en-US" dirty="0" smtClean="0"/>
              <a:t>As we’ve seen, grace is the unmerited, loving favor and graciousness of our Creator. It is a wonderful gift that should motivate us to live in the way that pleases our gracious God.</a:t>
            </a:r>
          </a:p>
          <a:p>
            <a:r>
              <a:rPr lang="en-US" dirty="0" smtClean="0"/>
              <a:t>What will become of those who live by God’s grace? They will be saved, and they will be in God’s coming Kingdom! </a:t>
            </a:r>
          </a:p>
          <a:p>
            <a:r>
              <a:rPr lang="en-US" dirty="0" smtClean="0"/>
              <a:t>In due time, Christ will return and will establish the Kingdom of God on this earth. The world will then learn of the mercy and grace of God, and they will accept His ways.</a:t>
            </a:r>
          </a:p>
          <a:p>
            <a:endParaRPr lang="en-US" dirty="0"/>
          </a:p>
        </p:txBody>
      </p:sp>
    </p:spTree>
    <p:extLst>
      <p:ext uri="{BB962C8B-B14F-4D97-AF65-F5344CB8AC3E}">
        <p14:creationId xmlns:p14="http://schemas.microsoft.com/office/powerpoint/2010/main" val="2008315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0" y="2490135"/>
            <a:ext cx="7772399" cy="3758265"/>
          </a:xfrm>
        </p:spPr>
        <p:txBody>
          <a:bodyPr/>
          <a:lstStyle/>
          <a:p>
            <a:r>
              <a:rPr lang="en-US" sz="3600" dirty="0" smtClean="0"/>
              <a:t>Therefore, since we are receiving a kingdom which cannot be shaken, let us have grace, by which we may serve God acceptably with reverence and godly fear” (Hebrews 12:28).</a:t>
            </a:r>
          </a:p>
          <a:p>
            <a:endParaRPr lang="en-US" dirty="0"/>
          </a:p>
        </p:txBody>
      </p:sp>
    </p:spTree>
    <p:extLst>
      <p:ext uri="{BB962C8B-B14F-4D97-AF65-F5344CB8AC3E}">
        <p14:creationId xmlns:p14="http://schemas.microsoft.com/office/powerpoint/2010/main" val="1305182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Next Week</a:t>
            </a:r>
          </a:p>
          <a:p>
            <a:r>
              <a:rPr lang="en-US" dirty="0" smtClean="0"/>
              <a:t>Topic: Responsibility To Our Faith</a:t>
            </a:r>
          </a:p>
          <a:p>
            <a:r>
              <a:rPr lang="en-US" dirty="0" smtClean="0"/>
              <a:t>Scripture: Ps. 106:12-15</a:t>
            </a:r>
            <a:endParaRPr lang="en-US" dirty="0"/>
          </a:p>
        </p:txBody>
      </p:sp>
    </p:spTree>
    <p:extLst>
      <p:ext uri="{BB962C8B-B14F-4D97-AF65-F5344CB8AC3E}">
        <p14:creationId xmlns:p14="http://schemas.microsoft.com/office/powerpoint/2010/main" val="71158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838200" y="2490135"/>
            <a:ext cx="7543799" cy="3444997"/>
          </a:xfrm>
        </p:spPr>
        <p:txBody>
          <a:bodyPr/>
          <a:lstStyle/>
          <a:p>
            <a:r>
              <a:rPr lang="en-US" sz="3200" dirty="0"/>
              <a:t>Just what is grace anyway, and how is it related to man’s </a:t>
            </a:r>
            <a:r>
              <a:rPr lang="en-US" sz="3200" dirty="0" smtClean="0"/>
              <a:t>salvation?</a:t>
            </a:r>
          </a:p>
          <a:p>
            <a:endParaRPr lang="en-US" dirty="0"/>
          </a:p>
        </p:txBody>
      </p:sp>
    </p:spTree>
    <p:extLst>
      <p:ext uri="{BB962C8B-B14F-4D97-AF65-F5344CB8AC3E}">
        <p14:creationId xmlns:p14="http://schemas.microsoft.com/office/powerpoint/2010/main" val="42631569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Reference</a:t>
            </a:r>
          </a:p>
          <a:p>
            <a:r>
              <a:rPr lang="en-US" b="1" dirty="0" smtClean="0"/>
              <a:t>What Is Grace? </a:t>
            </a:r>
            <a:r>
              <a:rPr lang="en-US" dirty="0" smtClean="0"/>
              <a:t>by </a:t>
            </a:r>
            <a:r>
              <a:rPr lang="en-US" dirty="0" err="1" smtClean="0">
                <a:hlinkClick r:id="rId2"/>
              </a:rPr>
              <a:t>Florante</a:t>
            </a:r>
            <a:r>
              <a:rPr lang="en-US" dirty="0" smtClean="0">
                <a:hlinkClick r:id="rId2"/>
              </a:rPr>
              <a:t> </a:t>
            </a:r>
            <a:r>
              <a:rPr lang="en-US" dirty="0" err="1" smtClean="0">
                <a:hlinkClick r:id="rId2"/>
              </a:rPr>
              <a:t>Siopan</a:t>
            </a:r>
            <a:r>
              <a:rPr lang="en-US" dirty="0" smtClean="0"/>
              <a:t> and John Foster (life, hope &amp; truth)</a:t>
            </a:r>
          </a:p>
          <a:p>
            <a:r>
              <a:rPr lang="en-US" dirty="0" smtClean="0"/>
              <a:t>Grace Doesn’t Mean You Get to Do Whatever You Want , By </a:t>
            </a:r>
            <a:r>
              <a:rPr lang="en-US" dirty="0" smtClean="0">
                <a:hlinkClick r:id="rId3"/>
              </a:rPr>
              <a:t>Bethany </a:t>
            </a:r>
            <a:r>
              <a:rPr lang="en-US" dirty="0" err="1" smtClean="0">
                <a:hlinkClick r:id="rId3"/>
              </a:rPr>
              <a:t>Shaeffer</a:t>
            </a:r>
            <a:endParaRPr lang="en-US" dirty="0" smtClean="0"/>
          </a:p>
          <a:p>
            <a:endParaRPr lang="en-US" dirty="0"/>
          </a:p>
        </p:txBody>
      </p:sp>
    </p:spTree>
    <p:extLst>
      <p:ext uri="{BB962C8B-B14F-4D97-AF65-F5344CB8AC3E}">
        <p14:creationId xmlns:p14="http://schemas.microsoft.com/office/powerpoint/2010/main" val="149430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Grace </a:t>
            </a:r>
            <a:r>
              <a:rPr lang="en-US" dirty="0"/>
              <a:t>pt. 2</a:t>
            </a:r>
            <a:endParaRPr lang="en-US" dirty="0"/>
          </a:p>
        </p:txBody>
      </p:sp>
      <p:sp>
        <p:nvSpPr>
          <p:cNvPr id="3" name="Content Placeholder 2"/>
          <p:cNvSpPr>
            <a:spLocks noGrp="1"/>
          </p:cNvSpPr>
          <p:nvPr>
            <p:ph idx="1"/>
          </p:nvPr>
        </p:nvSpPr>
        <p:spPr>
          <a:xfrm>
            <a:off x="685800" y="2490135"/>
            <a:ext cx="7848599" cy="3605865"/>
          </a:xfrm>
        </p:spPr>
        <p:txBody>
          <a:bodyPr>
            <a:normAutofit/>
          </a:bodyPr>
          <a:lstStyle/>
          <a:p>
            <a:r>
              <a:rPr lang="en-US" dirty="0"/>
              <a:t>The Bible explicitly says that grace is a gift from God. </a:t>
            </a:r>
          </a:p>
          <a:p>
            <a:r>
              <a:rPr lang="en-US" dirty="0"/>
              <a:t>It is the unmerited, loving favor and graciousness of our Creator.</a:t>
            </a:r>
          </a:p>
          <a:p>
            <a:r>
              <a:rPr lang="en-US" dirty="0"/>
              <a:t>God is </a:t>
            </a:r>
            <a:r>
              <a:rPr lang="en-US" dirty="0" smtClean="0"/>
              <a:t>gracious</a:t>
            </a:r>
          </a:p>
          <a:p>
            <a:r>
              <a:rPr lang="en-US" dirty="0"/>
              <a:t>Grace is mind-blowing in that it shows us God loves us based on the simple fact that He has chosen to love us, not because we can contribute anything to Him or have earned His love. </a:t>
            </a:r>
          </a:p>
          <a:p>
            <a:endParaRPr lang="en-US" dirty="0"/>
          </a:p>
          <a:p>
            <a:endParaRPr lang="en-US" dirty="0"/>
          </a:p>
        </p:txBody>
      </p:sp>
    </p:spTree>
    <p:extLst>
      <p:ext uri="{BB962C8B-B14F-4D97-AF65-F5344CB8AC3E}">
        <p14:creationId xmlns:p14="http://schemas.microsoft.com/office/powerpoint/2010/main" val="3978199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09600" y="2490135"/>
            <a:ext cx="7924799" cy="3758265"/>
          </a:xfrm>
        </p:spPr>
        <p:txBody>
          <a:bodyPr>
            <a:normAutofit/>
          </a:bodyPr>
          <a:lstStyle/>
          <a:p>
            <a:pPr marL="0" indent="0">
              <a:buNone/>
            </a:pPr>
            <a:r>
              <a:rPr lang="en-US" dirty="0" smtClean="0"/>
              <a:t>Titus 2:11-13 (TLB)</a:t>
            </a:r>
          </a:p>
          <a:p>
            <a:r>
              <a:rPr lang="en-US" baseline="30000" dirty="0" smtClean="0"/>
              <a:t>11</a:t>
            </a:r>
            <a:r>
              <a:rPr lang="en-US" baseline="30000" dirty="0"/>
              <a:t> </a:t>
            </a:r>
            <a:r>
              <a:rPr lang="en-US" dirty="0"/>
              <a:t>For the free gift of eternal salvation is now being offered to everyone; </a:t>
            </a:r>
            <a:r>
              <a:rPr lang="en-US" baseline="30000" dirty="0"/>
              <a:t>12 </a:t>
            </a:r>
            <a:r>
              <a:rPr lang="en-US" dirty="0"/>
              <a:t>and along with this gift comes the realization that God wants us to turn from godless living and sinful pleasures and to live good, God-fearing lives day after day, </a:t>
            </a:r>
            <a:r>
              <a:rPr lang="en-US" baseline="30000" dirty="0"/>
              <a:t>13 </a:t>
            </a:r>
            <a:r>
              <a:rPr lang="en-US" dirty="0"/>
              <a:t>looking forward to that wonderful time we’ve been expecting, when his glory shall be seen—the glory of our great God and Savior Jesus Christ. </a:t>
            </a:r>
          </a:p>
        </p:txBody>
      </p:sp>
    </p:spTree>
    <p:extLst>
      <p:ext uri="{BB962C8B-B14F-4D97-AF65-F5344CB8AC3E}">
        <p14:creationId xmlns:p14="http://schemas.microsoft.com/office/powerpoint/2010/main" val="281879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2362200"/>
            <a:ext cx="8001000" cy="3886200"/>
          </a:xfrm>
        </p:spPr>
        <p:txBody>
          <a:bodyPr>
            <a:normAutofit fontScale="25000" lnSpcReduction="20000"/>
          </a:bodyPr>
          <a:lstStyle/>
          <a:p>
            <a:pPr marL="0" indent="0">
              <a:buNone/>
            </a:pPr>
            <a:endParaRPr lang="en-US" sz="4800" baseline="30000" dirty="0" smtClean="0"/>
          </a:p>
          <a:p>
            <a:pPr marL="0" indent="0">
              <a:buNone/>
            </a:pPr>
            <a:endParaRPr lang="en-US" sz="11200" b="1" baseline="30000" dirty="0" smtClean="0"/>
          </a:p>
          <a:p>
            <a:pPr marL="0" indent="0">
              <a:buNone/>
            </a:pPr>
            <a:r>
              <a:rPr lang="en-US" sz="11200" b="1" baseline="30000" dirty="0" smtClean="0"/>
              <a:t>Titus </a:t>
            </a:r>
            <a:r>
              <a:rPr lang="en-US" sz="11200" b="1" baseline="30000" dirty="0" smtClean="0"/>
              <a:t>2:14-15 (TLB)</a:t>
            </a:r>
          </a:p>
          <a:p>
            <a:r>
              <a:rPr lang="en-US" sz="11200" baseline="30000" dirty="0" smtClean="0"/>
              <a:t>14</a:t>
            </a:r>
            <a:r>
              <a:rPr lang="en-US" sz="11200" baseline="30000" dirty="0"/>
              <a:t> </a:t>
            </a:r>
            <a:r>
              <a:rPr lang="en-US" sz="11200" dirty="0"/>
              <a:t>He died under God’s judgment against our sins so that he could rescue us from constant falling into sin and make us his very own people, with cleansed hearts and real enthusiasm for doing kind things for others. </a:t>
            </a:r>
            <a:r>
              <a:rPr lang="en-US" sz="11200" baseline="30000" dirty="0"/>
              <a:t>15 </a:t>
            </a:r>
            <a:r>
              <a:rPr lang="en-US" sz="11200" dirty="0"/>
              <a:t>You must teach these things and encourage your people to do them, correcting them when necessary as one who has every right to do so. Don’t let anyone think that what you say is not important. </a:t>
            </a:r>
          </a:p>
          <a:p>
            <a:endParaRPr lang="en-US" dirty="0"/>
          </a:p>
        </p:txBody>
      </p:sp>
    </p:spTree>
    <p:extLst>
      <p:ext uri="{BB962C8B-B14F-4D97-AF65-F5344CB8AC3E}">
        <p14:creationId xmlns:p14="http://schemas.microsoft.com/office/powerpoint/2010/main" val="100499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0" y="2490135"/>
            <a:ext cx="7772400" cy="3834465"/>
          </a:xfrm>
        </p:spPr>
        <p:txBody>
          <a:bodyPr/>
          <a:lstStyle/>
          <a:p>
            <a:r>
              <a:rPr lang="en-US" sz="3200" dirty="0" smtClean="0"/>
              <a:t>The understanding of what it has accomplished for you gives you a perspective beyond just your own pleasures and habits.</a:t>
            </a:r>
          </a:p>
          <a:p>
            <a:r>
              <a:rPr lang="en-US" sz="3200" dirty="0" smtClean="0"/>
              <a:t>Even more than just changing the way you view life, it changes the way you live as it works in your heart over the course of your lifetime.</a:t>
            </a:r>
          </a:p>
          <a:p>
            <a:endParaRPr lang="en-US" dirty="0"/>
          </a:p>
        </p:txBody>
      </p:sp>
    </p:spTree>
    <p:extLst>
      <p:ext uri="{BB962C8B-B14F-4D97-AF65-F5344CB8AC3E}">
        <p14:creationId xmlns:p14="http://schemas.microsoft.com/office/powerpoint/2010/main" val="1563857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0" y="2362200"/>
            <a:ext cx="7772400" cy="3962399"/>
          </a:xfrm>
        </p:spPr>
        <p:txBody>
          <a:bodyPr/>
          <a:lstStyle/>
          <a:p>
            <a:pPr marL="0" indent="0">
              <a:buNone/>
            </a:pPr>
            <a:r>
              <a:rPr lang="en-US" b="1" dirty="0" smtClean="0"/>
              <a:t>Our Responsibility</a:t>
            </a:r>
          </a:p>
          <a:p>
            <a:r>
              <a:rPr lang="en-US" sz="2800" dirty="0" smtClean="0"/>
              <a:t>And those who belong to Christ Jesus have crucified the flesh with its passions and desires.” (Galatians 2:4). </a:t>
            </a:r>
          </a:p>
          <a:p>
            <a:r>
              <a:rPr lang="en-US" sz="2800" dirty="0" smtClean="0"/>
              <a:t>Grace strips you of your idols and sinfulness, beginning the process of making your life reflect the righteousness that was declared over you at the cross. </a:t>
            </a:r>
          </a:p>
          <a:p>
            <a:endParaRPr lang="en-US" dirty="0"/>
          </a:p>
        </p:txBody>
      </p:sp>
    </p:spTree>
    <p:extLst>
      <p:ext uri="{BB962C8B-B14F-4D97-AF65-F5344CB8AC3E}">
        <p14:creationId xmlns:p14="http://schemas.microsoft.com/office/powerpoint/2010/main" val="154327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685800" y="2490135"/>
            <a:ext cx="7696199" cy="3758265"/>
          </a:xfrm>
        </p:spPr>
        <p:txBody>
          <a:bodyPr>
            <a:normAutofit lnSpcReduction="10000"/>
          </a:bodyPr>
          <a:lstStyle/>
          <a:p>
            <a:r>
              <a:rPr lang="en-US" dirty="0" smtClean="0"/>
              <a:t>Grace doesn’t cover up the sinfulness in your life—it shines a spotlight on it and gently prompts change because of the price at which you were bought.</a:t>
            </a:r>
          </a:p>
          <a:p>
            <a:r>
              <a:rPr lang="en-US" dirty="0" smtClean="0"/>
              <a:t>Today's temptation are very distracting in our walks with God but His grace is sufficient.</a:t>
            </a:r>
          </a:p>
          <a:p>
            <a:r>
              <a:rPr lang="en-US" dirty="0" smtClean="0"/>
              <a:t>We are categorically bad at waiting, at welcoming quiet, at actively wanting from God. </a:t>
            </a:r>
          </a:p>
          <a:p>
            <a:r>
              <a:rPr lang="en-US" dirty="0" smtClean="0"/>
              <a:t>We are much better at filling in downtime and numbing our aches with Pinterest, Twitter and Netflix.</a:t>
            </a:r>
          </a:p>
          <a:p>
            <a:endParaRPr lang="en-US" dirty="0"/>
          </a:p>
        </p:txBody>
      </p:sp>
    </p:spTree>
    <p:extLst>
      <p:ext uri="{BB962C8B-B14F-4D97-AF65-F5344CB8AC3E}">
        <p14:creationId xmlns:p14="http://schemas.microsoft.com/office/powerpoint/2010/main" val="43815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pt. 2</a:t>
            </a:r>
            <a:endParaRPr lang="en-US" dirty="0"/>
          </a:p>
        </p:txBody>
      </p:sp>
      <p:sp>
        <p:nvSpPr>
          <p:cNvPr id="3" name="Content Placeholder 2"/>
          <p:cNvSpPr>
            <a:spLocks noGrp="1"/>
          </p:cNvSpPr>
          <p:nvPr>
            <p:ph idx="1"/>
          </p:nvPr>
        </p:nvSpPr>
        <p:spPr>
          <a:xfrm>
            <a:off x="762000" y="2490135"/>
            <a:ext cx="7619999" cy="3758265"/>
          </a:xfrm>
        </p:spPr>
        <p:txBody>
          <a:bodyPr>
            <a:normAutofit/>
          </a:bodyPr>
          <a:lstStyle/>
          <a:p>
            <a:pPr marL="0" indent="0">
              <a:buNone/>
            </a:pPr>
            <a:r>
              <a:rPr lang="en-US" dirty="0" smtClean="0"/>
              <a:t>God dares us to do something different: </a:t>
            </a:r>
          </a:p>
          <a:p>
            <a:r>
              <a:rPr lang="en-US" dirty="0" smtClean="0"/>
              <a:t>To stay expectant. </a:t>
            </a:r>
          </a:p>
          <a:p>
            <a:r>
              <a:rPr lang="en-US" dirty="0" smtClean="0"/>
              <a:t>To stay hungry for the right things. </a:t>
            </a:r>
          </a:p>
          <a:p>
            <a:r>
              <a:rPr lang="en-US" dirty="0" smtClean="0"/>
              <a:t>To practice hope, as Paul says, by patiently and confidently fixing our attention on the promises we don't yet possess (Romans 8:24-25).</a:t>
            </a:r>
          </a:p>
          <a:p>
            <a:r>
              <a:rPr lang="en-US" dirty="0" smtClean="0"/>
              <a:t>To grow spiritually, we have to focus on the things of the Spirit (e.g. prayer, fasting, reading the bible).</a:t>
            </a:r>
            <a:endParaRPr lang="en-US" dirty="0"/>
          </a:p>
        </p:txBody>
      </p:sp>
    </p:spTree>
    <p:extLst>
      <p:ext uri="{BB962C8B-B14F-4D97-AF65-F5344CB8AC3E}">
        <p14:creationId xmlns:p14="http://schemas.microsoft.com/office/powerpoint/2010/main" val="1498166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147</TotalTime>
  <Words>1191</Words>
  <Application>Microsoft Office PowerPoint</Application>
  <PresentationFormat>On-screen Show (4:3)</PresentationFormat>
  <Paragraphs>80</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Garamond</vt:lpstr>
      <vt:lpstr>Organic</vt:lpstr>
      <vt:lpstr>Our Responsibility To God’s Grace pt. 2</vt:lpstr>
      <vt:lpstr>Grace pt. 2</vt:lpstr>
      <vt:lpstr>Grace pt. 2</vt:lpstr>
      <vt:lpstr>Grace pt. 2</vt:lpstr>
      <vt:lpstr>PowerPoint Presentation</vt:lpstr>
      <vt:lpstr>Grace pt. 2</vt:lpstr>
      <vt:lpstr>Grace pt. 2</vt:lpstr>
      <vt:lpstr>Grace pt. 2</vt:lpstr>
      <vt:lpstr>Grace pt. 2</vt:lpstr>
      <vt:lpstr>Grace pt. 2</vt:lpstr>
      <vt:lpstr>Grace pt. 2</vt:lpstr>
      <vt:lpstr>Grace pt. 2</vt:lpstr>
      <vt:lpstr>Grace pt. 2</vt:lpstr>
      <vt:lpstr>Grace pt. 2</vt:lpstr>
      <vt:lpstr>Grace pt. 2</vt:lpstr>
      <vt:lpstr>Grace pt. 2</vt:lpstr>
      <vt:lpstr>Grace pt. 2</vt:lpstr>
      <vt:lpstr>Grace pt. 2</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pt. 2</dc:title>
  <dc:creator>vhanflstubbp</dc:creator>
  <cp:lastModifiedBy>AFCC</cp:lastModifiedBy>
  <cp:revision>9</cp:revision>
  <dcterms:created xsi:type="dcterms:W3CDTF">2016-04-20T20:07:35Z</dcterms:created>
  <dcterms:modified xsi:type="dcterms:W3CDTF">2016-08-11T00:08:38Z</dcterms:modified>
</cp:coreProperties>
</file>