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35"/>
  </p:handoutMasterIdLst>
  <p:sldIdLst>
    <p:sldId id="256" r:id="rId2"/>
    <p:sldId id="257" r:id="rId3"/>
    <p:sldId id="265" r:id="rId4"/>
    <p:sldId id="268" r:id="rId5"/>
    <p:sldId id="276" r:id="rId6"/>
    <p:sldId id="266" r:id="rId7"/>
    <p:sldId id="278" r:id="rId8"/>
    <p:sldId id="277" r:id="rId9"/>
    <p:sldId id="286" r:id="rId10"/>
    <p:sldId id="292" r:id="rId11"/>
    <p:sldId id="280" r:id="rId12"/>
    <p:sldId id="283" r:id="rId13"/>
    <p:sldId id="289" r:id="rId14"/>
    <p:sldId id="287" r:id="rId15"/>
    <p:sldId id="288" r:id="rId16"/>
    <p:sldId id="301" r:id="rId17"/>
    <p:sldId id="290" r:id="rId18"/>
    <p:sldId id="302" r:id="rId19"/>
    <p:sldId id="306" r:id="rId20"/>
    <p:sldId id="295" r:id="rId21"/>
    <p:sldId id="299" r:id="rId22"/>
    <p:sldId id="303" r:id="rId23"/>
    <p:sldId id="297" r:id="rId24"/>
    <p:sldId id="305" r:id="rId25"/>
    <p:sldId id="296" r:id="rId26"/>
    <p:sldId id="300" r:id="rId27"/>
    <p:sldId id="298" r:id="rId28"/>
    <p:sldId id="307" r:id="rId29"/>
    <p:sldId id="308" r:id="rId30"/>
    <p:sldId id="269" r:id="rId31"/>
    <p:sldId id="272" r:id="rId32"/>
    <p:sldId id="275" r:id="rId33"/>
    <p:sldId id="27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3" autoAdjust="0"/>
    <p:restoredTop sz="94660"/>
  </p:normalViewPr>
  <p:slideViewPr>
    <p:cSldViewPr>
      <p:cViewPr varScale="1">
        <p:scale>
          <a:sx n="72" d="100"/>
          <a:sy n="72" d="100"/>
        </p:scale>
        <p:origin x="1320"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50BC35-DCB7-4BF0-A36B-FD350DD336E8}" type="datetimeFigureOut">
              <a:rPr lang="en-US" smtClean="0"/>
              <a:t>6/10/2015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FAB13B-1C63-470D-A8DF-5FCB63C6533B}" type="slidenum">
              <a:rPr lang="en-US" smtClean="0"/>
              <a:t>‹#›</a:t>
            </a:fld>
            <a:endParaRPr lang="en-US"/>
          </a:p>
        </p:txBody>
      </p:sp>
    </p:spTree>
    <p:extLst>
      <p:ext uri="{BB962C8B-B14F-4D97-AF65-F5344CB8AC3E}">
        <p14:creationId xmlns:p14="http://schemas.microsoft.com/office/powerpoint/2010/main" val="38696648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6000" spc="-3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0"/>
            <a:ext cx="7543800" cy="1143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143C36-BFC3-49EF-918A-8B007630A6B0}" type="datetimeFigureOut">
              <a:rPr lang="en-US" smtClean="0"/>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0828E5-1FF8-4070-AB3F-15658A378CE3}"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0727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143C36-BFC3-49EF-918A-8B007630A6B0}" type="datetimeFigureOut">
              <a:rPr lang="en-US" smtClean="0"/>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4076165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8"/>
            <a:ext cx="5800725"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143C36-BFC3-49EF-918A-8B007630A6B0}" type="datetimeFigureOut">
              <a:rPr lang="en-US" smtClean="0"/>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4266241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143C36-BFC3-49EF-918A-8B007630A6B0}" type="datetimeFigureOut">
              <a:rPr lang="en-US" smtClean="0"/>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1368570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6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143C36-BFC3-49EF-918A-8B007630A6B0}" type="datetimeFigureOut">
              <a:rPr lang="en-US" smtClean="0"/>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0828E5-1FF8-4070-AB3F-15658A378CE3}"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33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59"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143C36-BFC3-49EF-918A-8B007630A6B0}" type="datetimeFigureOut">
              <a:rPr lang="en-US" smtClean="0"/>
              <a:t>6/10/2015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1869854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143C36-BFC3-49EF-918A-8B007630A6B0}" type="datetimeFigureOut">
              <a:rPr lang="en-US" smtClean="0"/>
              <a:t>6/10/2015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1317370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143C36-BFC3-49EF-918A-8B007630A6B0}" type="datetimeFigureOut">
              <a:rPr lang="en-US" smtClean="0"/>
              <a:t>6/10/2015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1406910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6143C36-BFC3-49EF-918A-8B007630A6B0}" type="datetimeFigureOut">
              <a:rPr lang="en-US" smtClean="0"/>
              <a:t>6/10/2015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852833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6143C36-BFC3-49EF-918A-8B007630A6B0}" type="datetimeFigureOut">
              <a:rPr lang="en-US" smtClean="0"/>
              <a:t>6/10/2015</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10828E5-1FF8-4070-AB3F-15658A378CE3}" type="slidenum">
              <a:rPr lang="en-US" smtClean="0"/>
              <a:t>‹#›</a:t>
            </a:fld>
            <a:endParaRPr lang="en-US" dirty="0"/>
          </a:p>
        </p:txBody>
      </p:sp>
    </p:spTree>
    <p:extLst>
      <p:ext uri="{BB962C8B-B14F-4D97-AF65-F5344CB8AC3E}">
        <p14:creationId xmlns:p14="http://schemas.microsoft.com/office/powerpoint/2010/main" val="729411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4948" cy="822960"/>
          </a:xfrm>
        </p:spPr>
        <p:txBody>
          <a:bodyPr lIns="91440" tIns="0" rIns="91440" bIns="0" anchor="b">
            <a:noAutofit/>
          </a:bodyPr>
          <a:lstStyle>
            <a:lvl1pPr>
              <a:defRPr sz="27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3"/>
            <a:ext cx="7584948"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143C36-BFC3-49EF-918A-8B007630A6B0}" type="datetimeFigureOut">
              <a:rPr lang="en-US" smtClean="0"/>
              <a:t>6/10/2015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0828E5-1FF8-4070-AB3F-15658A378CE3}" type="slidenum">
              <a:rPr lang="en-US" smtClean="0"/>
              <a:t>‹#›</a:t>
            </a:fld>
            <a:endParaRPr lang="en-US" dirty="0"/>
          </a:p>
        </p:txBody>
      </p:sp>
    </p:spTree>
    <p:extLst>
      <p:ext uri="{BB962C8B-B14F-4D97-AF65-F5344CB8AC3E}">
        <p14:creationId xmlns:p14="http://schemas.microsoft.com/office/powerpoint/2010/main" val="2020214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675">
                <a:solidFill>
                  <a:srgbClr val="FFFFFF"/>
                </a:solidFill>
              </a:defRPr>
            </a:lvl1pPr>
          </a:lstStyle>
          <a:p>
            <a:fld id="{F6143C36-BFC3-49EF-918A-8B007630A6B0}" type="datetimeFigureOut">
              <a:rPr lang="en-US" smtClean="0"/>
              <a:t>6/10/2015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788">
                <a:solidFill>
                  <a:srgbClr val="FFFFFF"/>
                </a:solidFill>
              </a:defRPr>
            </a:lvl1pPr>
          </a:lstStyle>
          <a:p>
            <a:fld id="{010828E5-1FF8-4070-AB3F-15658A378CE3}"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10586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biblestudytools.com/search/?t=niv&amp;q=jas+5:13-1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biblestudytools.com/search/?t=niv&amp;q=ge+1:31-3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ible.us/john10.10.am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biblestudytools.com/search/?t=niv&amp;q=jas+5:15-1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Healing Covenant</a:t>
            </a:r>
            <a:br>
              <a:rPr lang="en-US" dirty="0" smtClean="0"/>
            </a:br>
            <a:r>
              <a:rPr lang="en-US" dirty="0" smtClean="0"/>
              <a:t>pt. </a:t>
            </a:r>
            <a:r>
              <a:rPr lang="en-US" smtClean="0"/>
              <a:t>2</a:t>
            </a:r>
            <a:endParaRPr lang="en-US" dirty="0"/>
          </a:p>
        </p:txBody>
      </p:sp>
      <p:sp>
        <p:nvSpPr>
          <p:cNvPr id="3" name="Subtitle 2"/>
          <p:cNvSpPr>
            <a:spLocks noGrp="1"/>
          </p:cNvSpPr>
          <p:nvPr>
            <p:ph type="subTitle" idx="1"/>
          </p:nvPr>
        </p:nvSpPr>
        <p:spPr>
          <a:xfrm>
            <a:off x="825038" y="4455620"/>
            <a:ext cx="7543800" cy="1564180"/>
          </a:xfrm>
        </p:spPr>
        <p:txBody>
          <a:bodyPr>
            <a:normAutofit fontScale="92500"/>
          </a:bodyPr>
          <a:lstStyle/>
          <a:p>
            <a:r>
              <a:rPr lang="en-US" sz="2000" dirty="0" smtClean="0"/>
              <a:t>16…..And He cast out the spirits with a word, and healed all who were sick, </a:t>
            </a:r>
            <a:endParaRPr lang="en-US" sz="2000" dirty="0" smtClean="0"/>
          </a:p>
          <a:p>
            <a:r>
              <a:rPr lang="en-US" sz="2000" dirty="0" smtClean="0"/>
              <a:t>17</a:t>
            </a:r>
            <a:r>
              <a:rPr lang="en-US" sz="2000" dirty="0" smtClean="0"/>
              <a:t>. that it might be fulfilled which was spoken by Isaiah the prophet say: He Himself took our infirmities and bore our sicknesses. Matt. 8:16-17 (NKJV)</a:t>
            </a:r>
            <a:endParaRPr lang="en-US" sz="2000" dirty="0"/>
          </a:p>
        </p:txBody>
      </p:sp>
    </p:spTree>
    <p:extLst>
      <p:ext uri="{BB962C8B-B14F-4D97-AF65-F5344CB8AC3E}">
        <p14:creationId xmlns:p14="http://schemas.microsoft.com/office/powerpoint/2010/main" val="1678317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a:bodyPr>
          <a:lstStyle/>
          <a:p>
            <a:r>
              <a:rPr lang="en-US" sz="2800" dirty="0"/>
              <a:t>Your healing was paid for by the Blood of Jesus!</a:t>
            </a:r>
          </a:p>
          <a:p>
            <a:r>
              <a:rPr lang="en-US" sz="2800" dirty="0"/>
              <a:t>Just because Jesus paid for our healing, doesn't mean you will automatically manifest the benefits. </a:t>
            </a:r>
            <a:endParaRPr lang="en-US" sz="2800" dirty="0" smtClean="0"/>
          </a:p>
          <a:p>
            <a:r>
              <a:rPr lang="en-US" sz="2800" dirty="0" smtClean="0"/>
              <a:t>You </a:t>
            </a:r>
            <a:r>
              <a:rPr lang="en-US" sz="2800" dirty="0"/>
              <a:t>need to reach out and receive what Jesus did for you by faith! </a:t>
            </a:r>
            <a:endParaRPr lang="en-US" sz="2800" dirty="0" smtClean="0"/>
          </a:p>
          <a:p>
            <a:r>
              <a:rPr lang="en-US" sz="2800" dirty="0" smtClean="0"/>
              <a:t>Jesus </a:t>
            </a:r>
            <a:r>
              <a:rPr lang="en-US" sz="2800" dirty="0"/>
              <a:t>died for the sins of the world, but that doesn't mean that the world will be </a:t>
            </a:r>
            <a:r>
              <a:rPr lang="en-US" sz="2800" dirty="0" smtClean="0"/>
              <a:t>saved.</a:t>
            </a:r>
          </a:p>
          <a:p>
            <a:r>
              <a:rPr lang="en-US" sz="2800" dirty="0" smtClean="0"/>
              <a:t>They have to ask Jesus to come in to their lives. </a:t>
            </a:r>
            <a:endParaRPr lang="en-US" sz="2800" dirty="0"/>
          </a:p>
        </p:txBody>
      </p:sp>
    </p:spTree>
    <p:extLst>
      <p:ext uri="{BB962C8B-B14F-4D97-AF65-F5344CB8AC3E}">
        <p14:creationId xmlns:p14="http://schemas.microsoft.com/office/powerpoint/2010/main" val="2638662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a:bodyPr>
          <a:lstStyle/>
          <a:p>
            <a:r>
              <a:rPr lang="en-US" sz="2800" dirty="0" smtClean="0"/>
              <a:t>God’s word is medicine.</a:t>
            </a:r>
          </a:p>
          <a:p>
            <a:r>
              <a:rPr lang="en-US" sz="2800" dirty="0" smtClean="0"/>
              <a:t>One </a:t>
            </a:r>
            <a:r>
              <a:rPr lang="en-US" sz="2800" dirty="0"/>
              <a:t>of the ways we can choose life is through prayer and by speaking His </a:t>
            </a:r>
            <a:r>
              <a:rPr lang="en-US" sz="2800" dirty="0" smtClean="0"/>
              <a:t>truth (the word of God) </a:t>
            </a:r>
            <a:r>
              <a:rPr lang="en-US" sz="2800" dirty="0"/>
              <a:t>over our lives. </a:t>
            </a:r>
            <a:endParaRPr lang="en-US" sz="2800" dirty="0" smtClean="0"/>
          </a:p>
          <a:p>
            <a:r>
              <a:rPr lang="en-US" sz="2800" dirty="0" smtClean="0"/>
              <a:t>You </a:t>
            </a:r>
            <a:r>
              <a:rPr lang="en-US" sz="2800" dirty="0"/>
              <a:t>can speak these scriptures and confessions over your life to strengthen your faith in God for the healing and wholeness you need. </a:t>
            </a:r>
            <a:r>
              <a:rPr lang="en-US" sz="2800" dirty="0" smtClean="0"/>
              <a:t>You have to choose health. Life and death is in your tongue.</a:t>
            </a:r>
            <a:endParaRPr lang="en-US" sz="2800" dirty="0"/>
          </a:p>
        </p:txBody>
      </p:sp>
    </p:spTree>
    <p:extLst>
      <p:ext uri="{BB962C8B-B14F-4D97-AF65-F5344CB8AC3E}">
        <p14:creationId xmlns:p14="http://schemas.microsoft.com/office/powerpoint/2010/main" val="1727890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a:bodyPr>
          <a:lstStyle/>
          <a:p>
            <a:r>
              <a:rPr lang="en-US" sz="2800" b="1" dirty="0"/>
              <a:t>Isaiah 58:8</a:t>
            </a:r>
            <a:r>
              <a:rPr lang="en-US" sz="2800" dirty="0"/>
              <a:t/>
            </a:r>
            <a:br>
              <a:rPr lang="en-US" sz="2800" dirty="0"/>
            </a:br>
            <a:r>
              <a:rPr lang="en-US" sz="2800" dirty="0"/>
              <a:t>Then shall your light break forth like the morning, and your healing (your restoration and the power of a new life) shall spring forth speedily; your righteousness (your rightness, your justice, and your right relationship with God) shall go before you [conducting you to peace and prosperity], and the glory of the Lord shall be your rear guard.</a:t>
            </a:r>
          </a:p>
        </p:txBody>
      </p:sp>
    </p:spTree>
    <p:extLst>
      <p:ext uri="{BB962C8B-B14F-4D97-AF65-F5344CB8AC3E}">
        <p14:creationId xmlns:p14="http://schemas.microsoft.com/office/powerpoint/2010/main" val="2723575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a:bodyPr>
          <a:lstStyle/>
          <a:p>
            <a:r>
              <a:rPr lang="en-US" sz="3200" dirty="0" smtClean="0"/>
              <a:t>Attempt to pray for anything.</a:t>
            </a:r>
          </a:p>
          <a:p>
            <a:r>
              <a:rPr lang="en-US" sz="3200" dirty="0"/>
              <a:t>W</a:t>
            </a:r>
            <a:r>
              <a:rPr lang="en-US" sz="3200" dirty="0" smtClean="0"/>
              <a:t>e </a:t>
            </a:r>
            <a:r>
              <a:rPr lang="en-US" sz="3200" dirty="0"/>
              <a:t>leave it </a:t>
            </a:r>
            <a:r>
              <a:rPr lang="en-US" sz="3200" dirty="0" smtClean="0"/>
              <a:t>up to </a:t>
            </a:r>
            <a:r>
              <a:rPr lang="en-US" sz="3200" dirty="0"/>
              <a:t>God to do </a:t>
            </a:r>
            <a:r>
              <a:rPr lang="en-US" sz="3200" dirty="0" smtClean="0"/>
              <a:t>His </a:t>
            </a:r>
            <a:r>
              <a:rPr lang="en-US" sz="3200" dirty="0"/>
              <a:t>will as </a:t>
            </a:r>
            <a:r>
              <a:rPr lang="en-US" sz="3200" dirty="0" smtClean="0"/>
              <a:t>He </a:t>
            </a:r>
            <a:r>
              <a:rPr lang="en-US" sz="3200" dirty="0"/>
              <a:t>pleases, when </a:t>
            </a:r>
            <a:r>
              <a:rPr lang="en-US" sz="3200" dirty="0" smtClean="0"/>
              <a:t>He </a:t>
            </a:r>
            <a:r>
              <a:rPr lang="en-US" sz="3200" dirty="0"/>
              <a:t>pleases</a:t>
            </a:r>
          </a:p>
        </p:txBody>
      </p:sp>
    </p:spTree>
    <p:extLst>
      <p:ext uri="{BB962C8B-B14F-4D97-AF65-F5344CB8AC3E}">
        <p14:creationId xmlns:p14="http://schemas.microsoft.com/office/powerpoint/2010/main" val="3709483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822960" y="1845734"/>
            <a:ext cx="7543800" cy="4402666"/>
          </a:xfrm>
        </p:spPr>
        <p:txBody>
          <a:bodyPr>
            <a:noAutofit/>
          </a:bodyPr>
          <a:lstStyle/>
          <a:p>
            <a:pPr marL="0" indent="0">
              <a:buNone/>
            </a:pPr>
            <a:r>
              <a:rPr lang="en-US" sz="2400" b="1" dirty="0" smtClean="0"/>
              <a:t>Instructions On How To Receive Healing</a:t>
            </a:r>
          </a:p>
          <a:p>
            <a:r>
              <a:rPr lang="en-US" sz="2400" dirty="0" smtClean="0"/>
              <a:t>Pray: What</a:t>
            </a:r>
            <a:r>
              <a:rPr lang="en-US" sz="2400" dirty="0"/>
              <a:t>, then, does James mean when he says that “the prayer offered in faith will make the sick person well”? </a:t>
            </a:r>
            <a:endParaRPr lang="en-US" sz="2400" dirty="0" smtClean="0"/>
          </a:p>
          <a:p>
            <a:r>
              <a:rPr lang="en-US" sz="2400" dirty="0" smtClean="0"/>
              <a:t>First</a:t>
            </a:r>
            <a:r>
              <a:rPr lang="en-US" sz="2400" dirty="0"/>
              <a:t>, he is affirming, as he is throughout </a:t>
            </a:r>
            <a:r>
              <a:rPr lang="en-US" sz="2400" dirty="0">
                <a:hlinkClick r:id="rId2"/>
              </a:rPr>
              <a:t>5:13-18</a:t>
            </a:r>
            <a:r>
              <a:rPr lang="en-US" sz="2400" dirty="0"/>
              <a:t>, that we should pray; </a:t>
            </a:r>
            <a:r>
              <a:rPr lang="en-US" sz="2400" dirty="0" smtClean="0"/>
              <a:t>the </a:t>
            </a:r>
            <a:r>
              <a:rPr lang="en-US" sz="2400" dirty="0"/>
              <a:t>word </a:t>
            </a:r>
            <a:r>
              <a:rPr lang="en-US" sz="2400" i="1" dirty="0"/>
              <a:t>pray</a:t>
            </a:r>
            <a:r>
              <a:rPr lang="en-US" sz="2400" dirty="0"/>
              <a:t> or some form of it is found in every single verse in this section. </a:t>
            </a:r>
            <a:endParaRPr lang="en-US" sz="2400" dirty="0" smtClean="0"/>
          </a:p>
          <a:p>
            <a:r>
              <a:rPr lang="en-US" sz="2400" dirty="0" smtClean="0"/>
              <a:t>Second</a:t>
            </a:r>
            <a:r>
              <a:rPr lang="en-US" sz="2400" dirty="0"/>
              <a:t>, he is affirming that God can and does heal. </a:t>
            </a:r>
            <a:endParaRPr lang="en-US" sz="2400" dirty="0" smtClean="0"/>
          </a:p>
          <a:p>
            <a:r>
              <a:rPr lang="en-US" sz="2400" dirty="0" smtClean="0"/>
              <a:t>Third</a:t>
            </a:r>
            <a:r>
              <a:rPr lang="en-US" sz="2400" dirty="0"/>
              <a:t>, he is affirming that God works in concert with our prayers. </a:t>
            </a:r>
            <a:endParaRPr lang="en-US" sz="2400" dirty="0" smtClean="0"/>
          </a:p>
          <a:p>
            <a:r>
              <a:rPr lang="en-US" sz="2400" dirty="0" smtClean="0"/>
              <a:t>Fourth</a:t>
            </a:r>
            <a:r>
              <a:rPr lang="en-US" sz="2400" dirty="0"/>
              <a:t>, he makes clear that we do not heal. God is the one who “will raise up” the sick person.</a:t>
            </a:r>
          </a:p>
        </p:txBody>
      </p:sp>
    </p:spTree>
    <p:extLst>
      <p:ext uri="{BB962C8B-B14F-4D97-AF65-F5344CB8AC3E}">
        <p14:creationId xmlns:p14="http://schemas.microsoft.com/office/powerpoint/2010/main" val="22278765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a:bodyPr>
          <a:lstStyle/>
          <a:p>
            <a:pPr marL="0" indent="0">
              <a:buNone/>
            </a:pPr>
            <a:r>
              <a:rPr lang="en-US" sz="2800" b="1" dirty="0" smtClean="0"/>
              <a:t>Instructions On How To Receive Your Healing</a:t>
            </a:r>
          </a:p>
          <a:p>
            <a:r>
              <a:rPr lang="en-US" sz="2800" dirty="0" smtClean="0"/>
              <a:t>James 5: 14-in </a:t>
            </a:r>
            <a:r>
              <a:rPr lang="en-US" sz="2800" dirty="0"/>
              <a:t>particular, offers some clarification. In that verse James instructs, “Is anyone among you sick? </a:t>
            </a:r>
            <a:endParaRPr lang="en-US" sz="2800" dirty="0" smtClean="0"/>
          </a:p>
          <a:p>
            <a:r>
              <a:rPr lang="en-US" sz="2800" dirty="0" smtClean="0"/>
              <a:t>Let </a:t>
            </a:r>
            <a:r>
              <a:rPr lang="en-US" sz="2800" dirty="0"/>
              <a:t>them call the elders of the church to pray over them and anoint them with oil in the name of the Lord.” What does it mean to anoint “in the name of the Lord”? </a:t>
            </a:r>
            <a:endParaRPr lang="en-US" sz="2800" dirty="0" smtClean="0"/>
          </a:p>
          <a:p>
            <a:r>
              <a:rPr lang="en-US" sz="2800" dirty="0" smtClean="0"/>
              <a:t>This </a:t>
            </a:r>
            <a:r>
              <a:rPr lang="en-US" sz="2800" dirty="0"/>
              <a:t>is not </a:t>
            </a:r>
            <a:r>
              <a:rPr lang="en-US" sz="2800" dirty="0" smtClean="0"/>
              <a:t>to </a:t>
            </a:r>
            <a:r>
              <a:rPr lang="en-US" sz="2800" dirty="0"/>
              <a:t>somehow force God’s hand.</a:t>
            </a:r>
          </a:p>
          <a:p>
            <a:endParaRPr lang="en-US" dirty="0"/>
          </a:p>
          <a:p>
            <a:endParaRPr lang="en-US" dirty="0"/>
          </a:p>
        </p:txBody>
      </p:sp>
    </p:spTree>
    <p:extLst>
      <p:ext uri="{BB962C8B-B14F-4D97-AF65-F5344CB8AC3E}">
        <p14:creationId xmlns:p14="http://schemas.microsoft.com/office/powerpoint/2010/main" val="36197692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a:bodyPr>
          <a:lstStyle/>
          <a:p>
            <a:r>
              <a:rPr lang="en-US" sz="2400" dirty="0"/>
              <a:t>At base, to do something “in the name of” another means to act by the authority or will of someone else. </a:t>
            </a:r>
            <a:endParaRPr lang="en-US" sz="2400" dirty="0" smtClean="0"/>
          </a:p>
          <a:p>
            <a:r>
              <a:rPr lang="en-US" sz="2400" dirty="0" smtClean="0"/>
              <a:t>As an ambassador of Christ we </a:t>
            </a:r>
            <a:r>
              <a:rPr lang="en-US" sz="2400" dirty="0"/>
              <a:t>act according to the instructions of </a:t>
            </a:r>
            <a:r>
              <a:rPr lang="en-US" sz="2400" dirty="0" smtClean="0"/>
              <a:t>our leader/Savior; we </a:t>
            </a:r>
            <a:r>
              <a:rPr lang="en-US" sz="2400" dirty="0"/>
              <a:t>do not have independent authority. </a:t>
            </a:r>
            <a:r>
              <a:rPr lang="en-US" sz="2400" dirty="0" smtClean="0"/>
              <a:t>Jesus paid the ultimate sacrifice for our healing, so </a:t>
            </a:r>
            <a:r>
              <a:rPr lang="en-US" sz="2400" dirty="0"/>
              <a:t>to pray for healing means we must take into account </a:t>
            </a:r>
            <a:r>
              <a:rPr lang="en-US" sz="2400" dirty="0" smtClean="0"/>
              <a:t>His authority in </a:t>
            </a:r>
            <a:r>
              <a:rPr lang="en-US" sz="2400" dirty="0"/>
              <a:t>the matter.</a:t>
            </a:r>
          </a:p>
          <a:p>
            <a:r>
              <a:rPr lang="en-US" sz="2400" dirty="0"/>
              <a:t>While we can be confident that God’s will for us is to be whole people—body, soul and spirit—we should not be arrogant in assuming we know what God’s total will is in particular situations. </a:t>
            </a:r>
          </a:p>
          <a:p>
            <a:endParaRPr lang="en-US" sz="2400" dirty="0"/>
          </a:p>
        </p:txBody>
      </p:sp>
    </p:spTree>
    <p:extLst>
      <p:ext uri="{BB962C8B-B14F-4D97-AF65-F5344CB8AC3E}">
        <p14:creationId xmlns:p14="http://schemas.microsoft.com/office/powerpoint/2010/main" val="37640808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a:bodyPr>
          <a:lstStyle/>
          <a:p>
            <a:r>
              <a:rPr lang="en-US" sz="2800" dirty="0"/>
              <a:t>God designed us to be whole people—body, soul and spirit. </a:t>
            </a:r>
          </a:p>
          <a:p>
            <a:r>
              <a:rPr lang="en-US" sz="2800" dirty="0" smtClean="0"/>
              <a:t> </a:t>
            </a:r>
            <a:r>
              <a:rPr lang="en-US" sz="2800" dirty="0"/>
              <a:t>God cares about the totality of who we are, not just our spiritual side. </a:t>
            </a:r>
            <a:endParaRPr lang="en-US" sz="2800" dirty="0" smtClean="0"/>
          </a:p>
          <a:p>
            <a:r>
              <a:rPr lang="en-US" sz="2800" dirty="0" smtClean="0"/>
              <a:t>He </a:t>
            </a:r>
            <a:r>
              <a:rPr lang="en-US" sz="2800" dirty="0"/>
              <a:t>is the one who gave us bodies, after all, and all he made he declared to be good (</a:t>
            </a:r>
            <a:r>
              <a:rPr lang="en-US" sz="2800" dirty="0">
                <a:hlinkClick r:id="rId2"/>
              </a:rPr>
              <a:t>Genesis 1:31</a:t>
            </a:r>
            <a:r>
              <a:rPr lang="en-US" sz="2800" dirty="0"/>
              <a:t>). </a:t>
            </a:r>
            <a:endParaRPr lang="en-US" sz="2800" dirty="0" smtClean="0"/>
          </a:p>
          <a:p>
            <a:r>
              <a:rPr lang="en-US" sz="2800" dirty="0" smtClean="0"/>
              <a:t>The </a:t>
            </a:r>
            <a:r>
              <a:rPr lang="en-US" sz="2800" dirty="0"/>
              <a:t>health of our bodies matters to him; he knows and cares when we’re sick.</a:t>
            </a:r>
          </a:p>
          <a:p>
            <a:endParaRPr lang="en-US" sz="2800" dirty="0"/>
          </a:p>
        </p:txBody>
      </p:sp>
    </p:spTree>
    <p:extLst>
      <p:ext uri="{BB962C8B-B14F-4D97-AF65-F5344CB8AC3E}">
        <p14:creationId xmlns:p14="http://schemas.microsoft.com/office/powerpoint/2010/main" val="15825794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lstStyle/>
          <a:p>
            <a:r>
              <a:rPr lang="en-US" sz="2800" dirty="0"/>
              <a:t>Obviously, sickness can have physical causes that require physical treatment—broken arms, infections, disorders. </a:t>
            </a:r>
            <a:endParaRPr lang="en-US" sz="2800" dirty="0" smtClean="0"/>
          </a:p>
          <a:p>
            <a:r>
              <a:rPr lang="en-US" sz="2800" dirty="0" smtClean="0"/>
              <a:t>But </a:t>
            </a:r>
            <a:r>
              <a:rPr lang="en-US" sz="2800" dirty="0"/>
              <a:t>lifestyle (what and how much we put into our bodies, the amount of exercise we get, where we live, etc.) can also affect health. </a:t>
            </a:r>
            <a:endParaRPr lang="en-US" sz="2800" dirty="0" smtClean="0"/>
          </a:p>
          <a:p>
            <a:r>
              <a:rPr lang="en-US" sz="2800" dirty="0" smtClean="0"/>
              <a:t>So </a:t>
            </a:r>
            <a:r>
              <a:rPr lang="en-US" sz="2800" dirty="0"/>
              <a:t>can emotional factors like stress at work or in our relationships.</a:t>
            </a:r>
          </a:p>
          <a:p>
            <a:endParaRPr lang="en-US" dirty="0"/>
          </a:p>
        </p:txBody>
      </p:sp>
    </p:spTree>
    <p:extLst>
      <p:ext uri="{BB962C8B-B14F-4D97-AF65-F5344CB8AC3E}">
        <p14:creationId xmlns:p14="http://schemas.microsoft.com/office/powerpoint/2010/main" val="3040720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a:bodyPr>
          <a:lstStyle/>
          <a:p>
            <a:r>
              <a:rPr lang="en-US" sz="3200" dirty="0" smtClean="0"/>
              <a:t>What Are Somethings That Can Hinder Our Healing?</a:t>
            </a:r>
            <a:endParaRPr lang="en-US" sz="3200" dirty="0"/>
          </a:p>
        </p:txBody>
      </p:sp>
    </p:spTree>
    <p:extLst>
      <p:ext uri="{BB962C8B-B14F-4D97-AF65-F5344CB8AC3E}">
        <p14:creationId xmlns:p14="http://schemas.microsoft.com/office/powerpoint/2010/main" val="2254240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822960" y="1845734"/>
            <a:ext cx="7711440" cy="4555066"/>
          </a:xfrm>
        </p:spPr>
        <p:txBody>
          <a:bodyPr>
            <a:noAutofit/>
          </a:bodyPr>
          <a:lstStyle/>
          <a:p>
            <a:pPr marL="0" indent="0">
              <a:lnSpc>
                <a:spcPct val="120000"/>
              </a:lnSpc>
              <a:buNone/>
            </a:pPr>
            <a:endParaRPr lang="en-US" sz="600" b="0" dirty="0" smtClean="0">
              <a:solidFill>
                <a:srgbClr val="0C0F60"/>
              </a:solidFill>
              <a:effectLst/>
              <a:latin typeface="Arial"/>
            </a:endParaRPr>
          </a:p>
          <a:p>
            <a:pPr>
              <a:lnSpc>
                <a:spcPct val="120000"/>
              </a:lnSpc>
            </a:pPr>
            <a:r>
              <a:rPr lang="en-US" sz="2800" b="0" dirty="0" smtClean="0">
                <a:effectLst/>
                <a:latin typeface="Arial"/>
              </a:rPr>
              <a:t>The purpose of this study is to show you that healing is a part of God’s divine nature that is being poured into the hearts of His people. </a:t>
            </a:r>
          </a:p>
          <a:p>
            <a:pPr>
              <a:lnSpc>
                <a:spcPct val="120000"/>
              </a:lnSpc>
            </a:pPr>
            <a:r>
              <a:rPr lang="en-US" sz="2800" b="0" dirty="0" smtClean="0">
                <a:effectLst/>
                <a:latin typeface="Arial"/>
              </a:rPr>
              <a:t>Healing was a part of the Old Covenant under the law and is also a part of the New Covenant under grace that was established through the blood of Jesus Christ.</a:t>
            </a:r>
          </a:p>
          <a:p>
            <a:pPr>
              <a:lnSpc>
                <a:spcPct val="120000"/>
              </a:lnSpc>
            </a:pPr>
            <a:r>
              <a:rPr lang="en-US" sz="600" b="0" dirty="0" smtClean="0">
                <a:solidFill>
                  <a:srgbClr val="FFFFFF"/>
                </a:solidFill>
                <a:effectLst/>
                <a:latin typeface="Arial"/>
              </a:rPr>
              <a:t> Blessed are the people who know the joyful sound! They walk, O LORD, in the light of Your Countenance - Psalm 89:15 </a:t>
            </a:r>
          </a:p>
          <a:p>
            <a:pPr>
              <a:lnSpc>
                <a:spcPct val="120000"/>
              </a:lnSpc>
            </a:pPr>
            <a:r>
              <a:rPr lang="en-US" sz="600" b="0" dirty="0" smtClean="0">
                <a:solidFill>
                  <a:srgbClr val="FFFFFF"/>
                </a:solidFill>
                <a:effectLst/>
                <a:latin typeface="Arial"/>
              </a:rPr>
              <a:t>d are the people who know the joyful sound! They walk, O LORD, in the light of Your Countenance - Psalm 89:15 </a:t>
            </a:r>
          </a:p>
          <a:p>
            <a:pPr>
              <a:lnSpc>
                <a:spcPct val="120000"/>
              </a:lnSpc>
            </a:pPr>
            <a:endParaRPr lang="en-US" sz="600" dirty="0" smtClean="0"/>
          </a:p>
          <a:p>
            <a:pPr>
              <a:lnSpc>
                <a:spcPct val="120000"/>
              </a:lnSpc>
            </a:pPr>
            <a:endParaRPr lang="en-US" sz="600" dirty="0"/>
          </a:p>
        </p:txBody>
      </p:sp>
    </p:spTree>
    <p:extLst>
      <p:ext uri="{BB962C8B-B14F-4D97-AF65-F5344CB8AC3E}">
        <p14:creationId xmlns:p14="http://schemas.microsoft.com/office/powerpoint/2010/main" val="4205666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457200" y="1600200"/>
            <a:ext cx="8229600" cy="4724400"/>
          </a:xfrm>
        </p:spPr>
        <p:txBody>
          <a:bodyPr>
            <a:normAutofit fontScale="25000" lnSpcReduction="20000"/>
          </a:bodyPr>
          <a:lstStyle/>
          <a:p>
            <a:pPr marL="0" indent="0">
              <a:buNone/>
            </a:pPr>
            <a:endParaRPr lang="en-US" sz="9600" b="1" dirty="0" smtClean="0"/>
          </a:p>
          <a:p>
            <a:pPr marL="0" indent="0">
              <a:buNone/>
            </a:pPr>
            <a:r>
              <a:rPr lang="en-US" sz="9600" b="1" dirty="0" smtClean="0"/>
              <a:t>Common </a:t>
            </a:r>
            <a:r>
              <a:rPr lang="en-US" sz="9600" b="1" dirty="0"/>
              <a:t>blockages to healing</a:t>
            </a:r>
          </a:p>
          <a:p>
            <a:r>
              <a:rPr lang="en-US" sz="9600" b="1" u="sng" dirty="0"/>
              <a:t>Lack of Faith</a:t>
            </a:r>
            <a:r>
              <a:rPr lang="en-US" sz="9600" b="1" dirty="0"/>
              <a:t>:</a:t>
            </a:r>
            <a:r>
              <a:rPr lang="en-US" sz="9600" dirty="0"/>
              <a:t> This is one of the most common of blockages that can prevent a healing. Jesus made it clear in many healings, that faith is important for you to use in receiving your healing. </a:t>
            </a:r>
            <a:endParaRPr lang="en-US" sz="9600" dirty="0" smtClean="0"/>
          </a:p>
          <a:p>
            <a:r>
              <a:rPr lang="en-US" sz="9600" dirty="0" smtClean="0"/>
              <a:t>Matthew </a:t>
            </a:r>
            <a:r>
              <a:rPr lang="en-US" sz="9600" dirty="0"/>
              <a:t>9:29, "Then touched he their eyes, saying, According to your faith be it unto you." Also look at Matthew 9:22, "Daughter, be of good comfort; thy faith hath made thee whole." </a:t>
            </a:r>
            <a:endParaRPr lang="en-US" sz="9600" dirty="0" smtClean="0"/>
          </a:p>
          <a:p>
            <a:r>
              <a:rPr lang="en-US" sz="9600" dirty="0" smtClean="0"/>
              <a:t>Jesus </a:t>
            </a:r>
            <a:r>
              <a:rPr lang="en-US" sz="9600" dirty="0"/>
              <a:t>also made it clear that, "...If thou canst believe, all things are possible to him that believeth." (Mark 9:23). Mark 11:24, "Therefore I say unto you, What things soever ye desire, when ye pray, believe that ye receive them, and ye shall have them." Lack of faith can block us from receiving (James 1:6-7).</a:t>
            </a:r>
          </a:p>
          <a:p>
            <a:endParaRPr lang="en-US" sz="9600" dirty="0"/>
          </a:p>
        </p:txBody>
      </p:sp>
    </p:spTree>
    <p:extLst>
      <p:ext uri="{BB962C8B-B14F-4D97-AF65-F5344CB8AC3E}">
        <p14:creationId xmlns:p14="http://schemas.microsoft.com/office/powerpoint/2010/main" val="1735771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822960" y="1845734"/>
            <a:ext cx="7543800" cy="4326466"/>
          </a:xfrm>
        </p:spPr>
        <p:txBody>
          <a:bodyPr>
            <a:noAutofit/>
          </a:bodyPr>
          <a:lstStyle/>
          <a:p>
            <a:r>
              <a:rPr lang="en-US" sz="2400" b="1" u="sng" dirty="0" smtClean="0"/>
              <a:t>Our Choice To Hold On To Past Hurts</a:t>
            </a:r>
            <a:r>
              <a:rPr lang="en-US" sz="2400" b="1" dirty="0" smtClean="0"/>
              <a:t>:</a:t>
            </a:r>
            <a:r>
              <a:rPr lang="en-US" sz="2400" dirty="0" smtClean="0"/>
              <a:t> </a:t>
            </a:r>
            <a:r>
              <a:rPr lang="en-US" sz="2400" dirty="0"/>
              <a:t>If there's somebody who you are holding grudges or bitterness against, then you need to release that hurt and bitterness from your heart. </a:t>
            </a:r>
            <a:endParaRPr lang="en-US" sz="2400" dirty="0" smtClean="0"/>
          </a:p>
          <a:p>
            <a:r>
              <a:rPr lang="en-US" sz="2400" dirty="0" smtClean="0"/>
              <a:t>If </a:t>
            </a:r>
            <a:r>
              <a:rPr lang="en-US" sz="2400" dirty="0"/>
              <a:t>somebody has wronged you, and you still think about their wrong whenever you think of them, then it's time to give those feelings the Lord, and leave them there. </a:t>
            </a:r>
            <a:endParaRPr lang="en-US" sz="2400" dirty="0" smtClean="0"/>
          </a:p>
          <a:p>
            <a:r>
              <a:rPr lang="en-US" sz="2400" dirty="0" smtClean="0"/>
              <a:t>Release </a:t>
            </a:r>
            <a:r>
              <a:rPr lang="en-US" sz="2400" dirty="0"/>
              <a:t>the hurt from your heart that they have caused you, for unforgiveness can come between you and God and prevent your own sins from being forgiven (Matthew 6:15), and can give the enemy a legal ground to bring trouble upon you (Matthew 18:23-35), such as spirits of infirmity, sickness, diseases, etc.</a:t>
            </a:r>
          </a:p>
        </p:txBody>
      </p:sp>
    </p:spTree>
    <p:extLst>
      <p:ext uri="{BB962C8B-B14F-4D97-AF65-F5344CB8AC3E}">
        <p14:creationId xmlns:p14="http://schemas.microsoft.com/office/powerpoint/2010/main" val="29259591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lstStyle/>
          <a:p>
            <a:r>
              <a:rPr lang="en-US" sz="2800" dirty="0"/>
              <a:t>Release the hurt from your heart that they have caused you, for unforgiveness can come between you and God and prevent your own sins from being forgiven (Matthew 6:15), </a:t>
            </a:r>
          </a:p>
          <a:p>
            <a:r>
              <a:rPr lang="en-US" sz="2800" dirty="0" smtClean="0"/>
              <a:t>Holding on to pass hurts </a:t>
            </a:r>
            <a:r>
              <a:rPr lang="en-US" sz="2800" dirty="0"/>
              <a:t>can give the enemy a legal ground to bring trouble upon you (Matthew 18:23-35), such as spirits of infirmity, sickness, diseases, etc.</a:t>
            </a:r>
          </a:p>
          <a:p>
            <a:endParaRPr lang="en-US" dirty="0"/>
          </a:p>
        </p:txBody>
      </p:sp>
    </p:spTree>
    <p:extLst>
      <p:ext uri="{BB962C8B-B14F-4D97-AF65-F5344CB8AC3E}">
        <p14:creationId xmlns:p14="http://schemas.microsoft.com/office/powerpoint/2010/main" val="32471782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a:bodyPr>
          <a:lstStyle/>
          <a:p>
            <a:r>
              <a:rPr lang="en-US" sz="2400" b="1" u="sng" dirty="0"/>
              <a:t>Unconfessed sin</a:t>
            </a:r>
            <a:r>
              <a:rPr lang="en-US" sz="2400" b="1" dirty="0"/>
              <a:t>:</a:t>
            </a:r>
            <a:r>
              <a:rPr lang="en-US" sz="2400" dirty="0"/>
              <a:t> 1 John 1:9 tells us that if we confess our sins, He is faithful and just to forgive us our sins and cleanse us of all unrighteousness. If we don't confess our sins, they can remain lingering around in our lives. Different times Jesus would say to the person "your sins are forgiven" instead of saying "rise and walk</a:t>
            </a:r>
            <a:r>
              <a:rPr lang="en-US" sz="2400" dirty="0" smtClean="0"/>
              <a:t>".</a:t>
            </a:r>
          </a:p>
          <a:p>
            <a:r>
              <a:rPr lang="en-US" sz="2400" dirty="0" smtClean="0"/>
              <a:t> </a:t>
            </a:r>
            <a:r>
              <a:rPr lang="en-US" sz="2400" dirty="0"/>
              <a:t>In other words, Him forgiving their sins, opened them up to be healed as well. Pray and ask God to reveal to you any sins that you need to take before Him. </a:t>
            </a:r>
            <a:endParaRPr lang="en-US" sz="2400" dirty="0" smtClean="0"/>
          </a:p>
          <a:p>
            <a:r>
              <a:rPr lang="en-US" sz="2400" dirty="0" smtClean="0"/>
              <a:t>Once </a:t>
            </a:r>
            <a:r>
              <a:rPr lang="en-US" sz="2400" dirty="0"/>
              <a:t>you confess and repent of your sin, your heavenly Father welcomes you with open arms (Luke 15)! </a:t>
            </a:r>
            <a:endParaRPr lang="en-US" sz="2400" dirty="0" smtClean="0"/>
          </a:p>
        </p:txBody>
      </p:sp>
    </p:spTree>
    <p:extLst>
      <p:ext uri="{BB962C8B-B14F-4D97-AF65-F5344CB8AC3E}">
        <p14:creationId xmlns:p14="http://schemas.microsoft.com/office/powerpoint/2010/main" val="13099871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a:bodyPr>
          <a:lstStyle/>
          <a:p>
            <a:pPr marL="0" indent="0">
              <a:buNone/>
            </a:pPr>
            <a:r>
              <a:rPr lang="en-US" sz="2800" b="1" dirty="0" smtClean="0"/>
              <a:t>Unconfessed Sins</a:t>
            </a:r>
          </a:p>
          <a:p>
            <a:r>
              <a:rPr lang="en-US" sz="2800" dirty="0" smtClean="0"/>
              <a:t>Sometimes </a:t>
            </a:r>
            <a:r>
              <a:rPr lang="en-US" sz="2800" dirty="0"/>
              <a:t>a believer has walked away from God, and God is saying, "Come to me and forsake your sins and I'll heal you!" </a:t>
            </a:r>
            <a:endParaRPr lang="en-US" sz="2800" dirty="0" smtClean="0"/>
          </a:p>
          <a:p>
            <a:r>
              <a:rPr lang="en-US" sz="2800" dirty="0" smtClean="0"/>
              <a:t>2 </a:t>
            </a:r>
            <a:r>
              <a:rPr lang="en-US" sz="2800" dirty="0"/>
              <a:t>Chronicles 7:14, "If my people, which are called by my name, shall humble themselves, and pray, and seek my face, and turn from their wicked ways; then will I hear from heaven, and will forgive their sin, and will heal their land."</a:t>
            </a:r>
          </a:p>
        </p:txBody>
      </p:sp>
    </p:spTree>
    <p:extLst>
      <p:ext uri="{BB962C8B-B14F-4D97-AF65-F5344CB8AC3E}">
        <p14:creationId xmlns:p14="http://schemas.microsoft.com/office/powerpoint/2010/main" val="24695797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fontScale="47500" lnSpcReduction="20000"/>
          </a:bodyPr>
          <a:lstStyle/>
          <a:p>
            <a:r>
              <a:rPr lang="en-US" sz="5700" b="1" u="sng" dirty="0"/>
              <a:t>Wrong battle plan</a:t>
            </a:r>
            <a:r>
              <a:rPr lang="en-US" sz="5700" b="1" dirty="0"/>
              <a:t>:</a:t>
            </a:r>
            <a:r>
              <a:rPr lang="en-US" sz="5700" dirty="0"/>
              <a:t> Sometimes a healing is not what the person needs. There are many times when a person is being prayed over for a healing and yet the person doesn't need a healing at all; they need a deliverance. </a:t>
            </a:r>
            <a:endParaRPr lang="en-US" sz="5700" dirty="0" smtClean="0"/>
          </a:p>
          <a:p>
            <a:r>
              <a:rPr lang="en-US" sz="5700" dirty="0" smtClean="0"/>
              <a:t>A </a:t>
            </a:r>
            <a:r>
              <a:rPr lang="en-US" sz="5700" dirty="0"/>
              <a:t>spirit of </a:t>
            </a:r>
            <a:r>
              <a:rPr lang="en-US" sz="5700" dirty="0" smtClean="0"/>
              <a:t>infirmity (physical weakness or defect) </a:t>
            </a:r>
            <a:r>
              <a:rPr lang="en-US" sz="5700" dirty="0"/>
              <a:t>has attached itself to them, and is causing some sort of health problem. In Matthew, roughly half of all the 'healings' Jesus did were actually deliverances! Spirits were known to cause physical infirmities, blindness, deafness, etc.</a:t>
            </a:r>
          </a:p>
          <a:p>
            <a:pPr marL="0" indent="0">
              <a:buNone/>
            </a:pPr>
            <a:r>
              <a:rPr lang="en-US" dirty="0"/>
              <a:t/>
            </a:r>
            <a:br>
              <a:rPr lang="en-US" dirty="0"/>
            </a:br>
            <a:endParaRPr lang="en-US" dirty="0"/>
          </a:p>
        </p:txBody>
      </p:sp>
    </p:spTree>
    <p:extLst>
      <p:ext uri="{BB962C8B-B14F-4D97-AF65-F5344CB8AC3E}">
        <p14:creationId xmlns:p14="http://schemas.microsoft.com/office/powerpoint/2010/main" val="8971590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a:bodyPr>
          <a:lstStyle/>
          <a:p>
            <a:pPr marL="0" indent="0">
              <a:buNone/>
            </a:pPr>
            <a:r>
              <a:rPr lang="en-US" sz="2400" b="1" u="sng" dirty="0" smtClean="0"/>
              <a:t>Lack of Knowledge: </a:t>
            </a:r>
            <a:r>
              <a:rPr lang="en-US" sz="2400" b="1" dirty="0" smtClean="0"/>
              <a:t>Not </a:t>
            </a:r>
            <a:r>
              <a:rPr lang="en-US" sz="2400" b="1" dirty="0"/>
              <a:t>knowing it's God's will to heal </a:t>
            </a:r>
            <a:r>
              <a:rPr lang="en-US" sz="2400" b="1" dirty="0" smtClean="0"/>
              <a:t>us</a:t>
            </a:r>
            <a:endParaRPr lang="en-US" sz="2400" dirty="0" smtClean="0"/>
          </a:p>
          <a:p>
            <a:r>
              <a:rPr lang="en-US" sz="2400" dirty="0" smtClean="0"/>
              <a:t>My people our destroyed for lack of knowledge (Hosea 4:6)</a:t>
            </a:r>
          </a:p>
          <a:p>
            <a:r>
              <a:rPr lang="en-US" sz="2400" dirty="0" smtClean="0"/>
              <a:t>Our </a:t>
            </a:r>
            <a:r>
              <a:rPr lang="en-US" sz="2400" dirty="0"/>
              <a:t>Christian faith is based upon God's Word, and therefore if we don't know that it's God's will to heal us, then we will doubt when we ask for a healing, or beg for a healing, instead of confidently receiving it in the name of Jesus. </a:t>
            </a:r>
          </a:p>
          <a:p>
            <a:r>
              <a:rPr lang="en-US" sz="2400" dirty="0"/>
              <a:t>How are you supposed to ask in faith, and receive, if you aren't really sure that God will heal you? What kind of faith is that? It's not Biblical faith, because Jesus said that faith cometh by hearing and hearing of God's Word!</a:t>
            </a:r>
          </a:p>
          <a:p>
            <a:endParaRPr lang="en-US" dirty="0"/>
          </a:p>
        </p:txBody>
      </p:sp>
    </p:spTree>
    <p:extLst>
      <p:ext uri="{BB962C8B-B14F-4D97-AF65-F5344CB8AC3E}">
        <p14:creationId xmlns:p14="http://schemas.microsoft.com/office/powerpoint/2010/main" val="19166766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a:bodyPr>
          <a:lstStyle/>
          <a:p>
            <a:r>
              <a:rPr lang="en-US" sz="2800" dirty="0"/>
              <a:t>These are some of the common things that can block a healing. </a:t>
            </a:r>
            <a:endParaRPr lang="en-US" sz="2800" dirty="0" smtClean="0"/>
          </a:p>
          <a:p>
            <a:r>
              <a:rPr lang="en-US" sz="2800" dirty="0" smtClean="0"/>
              <a:t>This </a:t>
            </a:r>
            <a:r>
              <a:rPr lang="en-US" sz="2800" dirty="0"/>
              <a:t>spiritual realm is not a one-shot deal in every situation. There can be many reasons why a person is where they are. </a:t>
            </a:r>
          </a:p>
          <a:p>
            <a:r>
              <a:rPr lang="en-US" sz="2800" dirty="0"/>
              <a:t>T</a:t>
            </a:r>
            <a:r>
              <a:rPr lang="en-US" sz="2800" dirty="0" smtClean="0"/>
              <a:t>he </a:t>
            </a:r>
            <a:r>
              <a:rPr lang="en-US" sz="2800" dirty="0"/>
              <a:t>deliverance ministry has brought healing to </a:t>
            </a:r>
            <a:r>
              <a:rPr lang="en-US" sz="2800" dirty="0" smtClean="0"/>
              <a:t>many people</a:t>
            </a:r>
            <a:r>
              <a:rPr lang="en-US" sz="2800" dirty="0"/>
              <a:t>, because so many sickness and diseases are not really physical problems at all, but spiritual ones manifesting in the physical realm</a:t>
            </a:r>
            <a:r>
              <a:rPr lang="en-US" sz="2800" dirty="0" smtClean="0"/>
              <a:t>.</a:t>
            </a:r>
            <a:endParaRPr lang="en-US" sz="2800" dirty="0"/>
          </a:p>
        </p:txBody>
      </p:sp>
    </p:spTree>
    <p:extLst>
      <p:ext uri="{BB962C8B-B14F-4D97-AF65-F5344CB8AC3E}">
        <p14:creationId xmlns:p14="http://schemas.microsoft.com/office/powerpoint/2010/main" val="8622807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lnSpcReduction="10000"/>
          </a:bodyPr>
          <a:lstStyle/>
          <a:p>
            <a:r>
              <a:rPr lang="en-US" sz="2400" dirty="0"/>
              <a:t>Some people hold bitterness in their heart, and then when they seek a healing, they may not receive it, because in reality, that sickness or disease is there because of their bitterness, and if they don't deal with the root of the problem, it's likely they aren't going to receive a healing at all. </a:t>
            </a:r>
            <a:endParaRPr lang="en-US" sz="2400" dirty="0" smtClean="0"/>
          </a:p>
          <a:p>
            <a:r>
              <a:rPr lang="en-US" sz="2400" dirty="0" smtClean="0"/>
              <a:t>Then </a:t>
            </a:r>
            <a:r>
              <a:rPr lang="en-US" sz="2400" dirty="0"/>
              <a:t>they rush out and tell all their friends that God doesn't heal everybody, or that God wanted them to have their sickness. </a:t>
            </a:r>
            <a:endParaRPr lang="en-US" sz="2400" dirty="0" smtClean="0"/>
          </a:p>
          <a:p>
            <a:r>
              <a:rPr lang="en-US" sz="2400" dirty="0" smtClean="0"/>
              <a:t>What </a:t>
            </a:r>
            <a:r>
              <a:rPr lang="en-US" sz="2400" dirty="0"/>
              <a:t>a mess! All because they didn't understand the reason behind what hindered their healing. </a:t>
            </a:r>
            <a:r>
              <a:rPr lang="en-US" sz="2400" dirty="0" smtClean="0"/>
              <a:t>Don't </a:t>
            </a:r>
            <a:r>
              <a:rPr lang="en-US" sz="2400" dirty="0"/>
              <a:t>let this happen to you!</a:t>
            </a:r>
          </a:p>
          <a:p>
            <a:endParaRPr lang="en-US" dirty="0"/>
          </a:p>
        </p:txBody>
      </p:sp>
    </p:spTree>
    <p:extLst>
      <p:ext uri="{BB962C8B-B14F-4D97-AF65-F5344CB8AC3E}">
        <p14:creationId xmlns:p14="http://schemas.microsoft.com/office/powerpoint/2010/main" val="288206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a:bodyPr>
          <a:lstStyle/>
          <a:p>
            <a:r>
              <a:rPr lang="en-US" sz="2800" b="1" dirty="0"/>
              <a:t>The Greek words for salvation or </a:t>
            </a:r>
            <a:r>
              <a:rPr lang="en-US" sz="2800" b="1" dirty="0" smtClean="0"/>
              <a:t>saved</a:t>
            </a:r>
            <a:r>
              <a:rPr lang="en-US" sz="2800" dirty="0"/>
              <a:t/>
            </a:r>
            <a:br>
              <a:rPr lang="en-US" sz="2800" dirty="0"/>
            </a:br>
            <a:r>
              <a:rPr lang="en-US" sz="2800" dirty="0"/>
              <a:t>“</a:t>
            </a:r>
            <a:r>
              <a:rPr lang="en-US" sz="2800" dirty="0" err="1"/>
              <a:t>Sozo</a:t>
            </a:r>
            <a:r>
              <a:rPr lang="en-US" sz="2800" dirty="0"/>
              <a:t>” (verb) and “</a:t>
            </a:r>
            <a:r>
              <a:rPr lang="en-US" sz="2800" dirty="0" err="1"/>
              <a:t>Soteria</a:t>
            </a:r>
            <a:r>
              <a:rPr lang="en-US" sz="2800" dirty="0"/>
              <a:t>” (noun) are the two Greek words that are used for the term salvation or saved. They are also translated healed, healing, made whole, preserved,</a:t>
            </a:r>
          </a:p>
        </p:txBody>
      </p:sp>
    </p:spTree>
    <p:extLst>
      <p:ext uri="{BB962C8B-B14F-4D97-AF65-F5344CB8AC3E}">
        <p14:creationId xmlns:p14="http://schemas.microsoft.com/office/powerpoint/2010/main" val="3034814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lnSpcReduction="10000"/>
          </a:bodyPr>
          <a:lstStyle/>
          <a:p>
            <a:r>
              <a:rPr lang="en-US" sz="3600" dirty="0" smtClean="0"/>
              <a:t>Exodus 12:1-14-The </a:t>
            </a:r>
            <a:r>
              <a:rPr lang="en-US" sz="3600" dirty="0"/>
              <a:t>Passover lamb that Israel partook of was a type of Jesus Christ, who is the Lamb of God, our Passover Lamb</a:t>
            </a:r>
            <a:r>
              <a:rPr lang="en-US" sz="3600" dirty="0" smtClean="0"/>
              <a:t>.</a:t>
            </a:r>
          </a:p>
          <a:p>
            <a:r>
              <a:rPr lang="en-US" sz="3600" dirty="0" smtClean="0"/>
              <a:t> </a:t>
            </a:r>
            <a:r>
              <a:rPr lang="en-US" sz="3600" dirty="0"/>
              <a:t>Jesus, who is our Passover Lamb has come to heal the whole nation of spiritual Israel.</a:t>
            </a:r>
            <a:br>
              <a:rPr lang="en-US" sz="3600" dirty="0"/>
            </a:br>
            <a:r>
              <a:rPr lang="en-US" dirty="0"/>
              <a:t/>
            </a:r>
            <a:br>
              <a:rPr lang="en-US" dirty="0"/>
            </a:br>
            <a:endParaRPr lang="en-US" dirty="0"/>
          </a:p>
        </p:txBody>
      </p:sp>
    </p:spTree>
    <p:extLst>
      <p:ext uri="{BB962C8B-B14F-4D97-AF65-F5344CB8AC3E}">
        <p14:creationId xmlns:p14="http://schemas.microsoft.com/office/powerpoint/2010/main" val="27254185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lnSpcReduction="10000"/>
          </a:bodyPr>
          <a:lstStyle/>
          <a:p>
            <a:r>
              <a:rPr lang="en-US" sz="2400" dirty="0"/>
              <a:t>Healing is simply the salvation of Jesus Christ having its divine action in a man’s body the same as it had its divine action in a man’s soul.</a:t>
            </a:r>
          </a:p>
          <a:p>
            <a:r>
              <a:rPr lang="en-US" sz="2400" dirty="0"/>
              <a:t>Because of what Jesus did on the cross we have perfect liberty to press forward in healing</a:t>
            </a:r>
            <a:r>
              <a:rPr lang="en-US" sz="2400" dirty="0" smtClean="0"/>
              <a:t>.</a:t>
            </a:r>
          </a:p>
          <a:p>
            <a:r>
              <a:rPr lang="en-US" sz="2400" dirty="0" smtClean="0"/>
              <a:t> </a:t>
            </a:r>
            <a:r>
              <a:rPr lang="en-US" sz="2400" dirty="0"/>
              <a:t>Just because we fall short and sin at times, we don't say it's God's will for me to sin; we simply get back up as a righteous men and women without any condemnation and continue to go forward in his grace. We must do the same for healing.</a:t>
            </a:r>
            <a:br>
              <a:rPr lang="en-US" sz="2400" dirty="0"/>
            </a:br>
            <a:r>
              <a:rPr lang="en-US" sz="2400" dirty="0"/>
              <a:t/>
            </a:r>
            <a:br>
              <a:rPr lang="en-US" sz="2400" dirty="0"/>
            </a:br>
            <a:endParaRPr lang="en-US" sz="2400" dirty="0"/>
          </a:p>
          <a:p>
            <a:endParaRPr lang="en-US" dirty="0"/>
          </a:p>
        </p:txBody>
      </p:sp>
    </p:spTree>
    <p:extLst>
      <p:ext uri="{BB962C8B-B14F-4D97-AF65-F5344CB8AC3E}">
        <p14:creationId xmlns:p14="http://schemas.microsoft.com/office/powerpoint/2010/main" val="31062140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822960" y="1737361"/>
            <a:ext cx="7543800" cy="4358639"/>
          </a:xfrm>
        </p:spPr>
        <p:txBody>
          <a:bodyPr>
            <a:noAutofit/>
          </a:bodyPr>
          <a:lstStyle/>
          <a:p>
            <a:r>
              <a:rPr lang="en-US" sz="2800" dirty="0" smtClean="0"/>
              <a:t>We are not </a:t>
            </a:r>
            <a:r>
              <a:rPr lang="en-US" sz="2800" dirty="0"/>
              <a:t>perfected in </a:t>
            </a:r>
            <a:r>
              <a:rPr lang="en-US" sz="2800" dirty="0" smtClean="0"/>
              <a:t>our </a:t>
            </a:r>
            <a:r>
              <a:rPr lang="en-US" sz="2800" dirty="0"/>
              <a:t>salvation, </a:t>
            </a:r>
            <a:r>
              <a:rPr lang="en-US" sz="2800" dirty="0" smtClean="0"/>
              <a:t>we shouldn’t </a:t>
            </a:r>
            <a:r>
              <a:rPr lang="en-US" sz="2800" dirty="0"/>
              <a:t>get under condemnation because of </a:t>
            </a:r>
            <a:r>
              <a:rPr lang="en-US" sz="2800" dirty="0" smtClean="0"/>
              <a:t>our </a:t>
            </a:r>
            <a:r>
              <a:rPr lang="en-US" sz="2800" dirty="0"/>
              <a:t>imperfections. </a:t>
            </a:r>
            <a:endParaRPr lang="en-US" sz="2800" dirty="0" smtClean="0"/>
          </a:p>
          <a:p>
            <a:r>
              <a:rPr lang="en-US" sz="2800" dirty="0" smtClean="0"/>
              <a:t> keep </a:t>
            </a:r>
            <a:r>
              <a:rPr lang="en-US" sz="2800" dirty="0"/>
              <a:t>pressing forward</a:t>
            </a:r>
            <a:r>
              <a:rPr lang="en-US" sz="2800" dirty="0" smtClean="0"/>
              <a:t>. Knowing as we </a:t>
            </a:r>
            <a:r>
              <a:rPr lang="en-US" sz="2800" dirty="0"/>
              <a:t>keep pressing forward, </a:t>
            </a:r>
            <a:r>
              <a:rPr lang="en-US" sz="2800" dirty="0" smtClean="0"/>
              <a:t>we eventually </a:t>
            </a:r>
            <a:r>
              <a:rPr lang="en-US" sz="2800" dirty="0"/>
              <a:t>get the victory. It should be the same way in our healing. </a:t>
            </a:r>
            <a:endParaRPr lang="en-US" sz="2800" dirty="0" smtClean="0"/>
          </a:p>
          <a:p>
            <a:r>
              <a:rPr lang="en-US" sz="2800" dirty="0" smtClean="0"/>
              <a:t>If </a:t>
            </a:r>
            <a:r>
              <a:rPr lang="en-US" sz="2800" dirty="0"/>
              <a:t>we don't receive our healing right away, don't draw back and say, "It must be God's will for me to be sick." You should rather say, "I am continuing to believe God for my healing.</a:t>
            </a:r>
          </a:p>
        </p:txBody>
      </p:sp>
    </p:spTree>
    <p:extLst>
      <p:ext uri="{BB962C8B-B14F-4D97-AF65-F5344CB8AC3E}">
        <p14:creationId xmlns:p14="http://schemas.microsoft.com/office/powerpoint/2010/main" val="24742748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2800" b="1" dirty="0" smtClean="0"/>
              <a:t>Next Bible Study</a:t>
            </a:r>
          </a:p>
          <a:p>
            <a:r>
              <a:rPr lang="en-US" sz="2800" dirty="0" smtClean="0"/>
              <a:t>Topic: Purpose &amp; Destiny: Is There A Difference?</a:t>
            </a:r>
          </a:p>
          <a:p>
            <a:r>
              <a:rPr lang="en-US" sz="2800" dirty="0" smtClean="0"/>
              <a:t>Scriptures: Jer. 29:11-14, Phil. 1:6; Eph. 1:11, </a:t>
            </a:r>
          </a:p>
          <a:p>
            <a:r>
              <a:rPr lang="en-US" sz="2800" dirty="0" smtClean="0"/>
              <a:t>II Tim. 1:9; Phil 3:13, Hab. 2:3 &amp; Rom. 8:28-29</a:t>
            </a:r>
            <a:endParaRPr lang="en-US" sz="2800" dirty="0"/>
          </a:p>
        </p:txBody>
      </p:sp>
    </p:spTree>
    <p:extLst>
      <p:ext uri="{BB962C8B-B14F-4D97-AF65-F5344CB8AC3E}">
        <p14:creationId xmlns:p14="http://schemas.microsoft.com/office/powerpoint/2010/main" val="15725034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000" b="1" dirty="0" smtClean="0"/>
              <a:t>References:</a:t>
            </a:r>
          </a:p>
          <a:p>
            <a:r>
              <a:rPr lang="en-US" sz="2000" dirty="0" smtClean="0"/>
              <a:t>Ken Birks-The Healing Covenant</a:t>
            </a:r>
          </a:p>
          <a:p>
            <a:r>
              <a:rPr lang="en-US" sz="2000" dirty="0" smtClean="0"/>
              <a:t>The Healing Word-Joyce Meyers</a:t>
            </a:r>
          </a:p>
          <a:p>
            <a:r>
              <a:rPr lang="en-US" sz="2000" dirty="0" smtClean="0"/>
              <a:t>A Deeper Look At Healing-Andrew T. &amp; Phyllis  Le </a:t>
            </a:r>
            <a:r>
              <a:rPr lang="en-US" sz="2000" dirty="0"/>
              <a:t>P</a:t>
            </a:r>
            <a:r>
              <a:rPr lang="en-US" sz="2000" dirty="0" smtClean="0"/>
              <a:t>eau</a:t>
            </a:r>
            <a:endParaRPr lang="en-US" sz="2000" dirty="0"/>
          </a:p>
        </p:txBody>
      </p:sp>
    </p:spTree>
    <p:extLst>
      <p:ext uri="{BB962C8B-B14F-4D97-AF65-F5344CB8AC3E}">
        <p14:creationId xmlns:p14="http://schemas.microsoft.com/office/powerpoint/2010/main" val="3218263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a:bodyPr>
          <a:lstStyle/>
          <a:p>
            <a:r>
              <a:rPr lang="en-US" sz="3200" b="1" dirty="0"/>
              <a:t>The Testimony of Jesus Fulfilling the </a:t>
            </a:r>
            <a:r>
              <a:rPr lang="en-US" sz="3200" b="1" dirty="0" smtClean="0"/>
              <a:t>Atonement (paid for the covering for us).</a:t>
            </a:r>
            <a:r>
              <a:rPr lang="en-US" sz="3200" dirty="0"/>
              <a:t/>
            </a:r>
            <a:br>
              <a:rPr lang="en-US" sz="3200" dirty="0"/>
            </a:br>
            <a:r>
              <a:rPr lang="en-US" sz="3200" dirty="0" smtClean="0"/>
              <a:t>Matthew </a:t>
            </a:r>
            <a:r>
              <a:rPr lang="en-US" sz="3200" dirty="0"/>
              <a:t>8:16-17 very plainly illustrates to us that Jesus fulfilled the prophecy of Isaiah 53 by healing all who came unto Him. It says, “He took our infirmities and bore our sicknesses.” Jesus was committed to healing all because of the healing covenant.</a:t>
            </a:r>
          </a:p>
          <a:p>
            <a:endParaRPr lang="en-US" dirty="0"/>
          </a:p>
        </p:txBody>
      </p:sp>
    </p:spTree>
    <p:extLst>
      <p:ext uri="{BB962C8B-B14F-4D97-AF65-F5344CB8AC3E}">
        <p14:creationId xmlns:p14="http://schemas.microsoft.com/office/powerpoint/2010/main" val="3574756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The Healing Covenant</a:t>
            </a:r>
            <a:endParaRPr lang="en-US" dirty="0"/>
          </a:p>
        </p:txBody>
      </p:sp>
      <p:sp>
        <p:nvSpPr>
          <p:cNvPr id="3" name="Content Placeholder 2"/>
          <p:cNvSpPr>
            <a:spLocks noGrp="1"/>
          </p:cNvSpPr>
          <p:nvPr>
            <p:ph idx="1"/>
          </p:nvPr>
        </p:nvSpPr>
        <p:spPr/>
        <p:txBody>
          <a:bodyPr>
            <a:normAutofit fontScale="47500" lnSpcReduction="20000"/>
          </a:bodyPr>
          <a:lstStyle/>
          <a:p>
            <a:r>
              <a:rPr lang="en-US" sz="5400" b="1" dirty="0"/>
              <a:t>Isaiah </a:t>
            </a:r>
            <a:r>
              <a:rPr lang="en-US" sz="5400" b="1" dirty="0" smtClean="0"/>
              <a:t>53:4-5 &amp; 10</a:t>
            </a:r>
            <a:r>
              <a:rPr lang="en-US" sz="5400" dirty="0" smtClean="0"/>
              <a:t> (AMP)</a:t>
            </a:r>
            <a:r>
              <a:rPr lang="en-US" sz="5400" dirty="0"/>
              <a:t/>
            </a:r>
            <a:br>
              <a:rPr lang="en-US" sz="5400" dirty="0"/>
            </a:br>
            <a:r>
              <a:rPr lang="en-US" sz="5400" dirty="0"/>
              <a:t>Surely He has </a:t>
            </a:r>
            <a:r>
              <a:rPr lang="en-US" sz="5400" b="1" dirty="0"/>
              <a:t>borne our griefs </a:t>
            </a:r>
            <a:r>
              <a:rPr lang="en-US" sz="5400" dirty="0"/>
              <a:t>(sicknesses, weaknesses, and distresses) and </a:t>
            </a:r>
            <a:r>
              <a:rPr lang="en-US" sz="5400" b="1" dirty="0"/>
              <a:t>carried our sorrows and pains </a:t>
            </a:r>
            <a:r>
              <a:rPr lang="en-US" sz="5400" dirty="0"/>
              <a:t>[of punishment], yet we [ignorantly] considered Him stricken, smitten, and afflicted by God [as if with leprosy]. </a:t>
            </a:r>
            <a:endParaRPr lang="en-US" sz="5400" dirty="0" smtClean="0"/>
          </a:p>
          <a:p>
            <a:r>
              <a:rPr lang="en-US" sz="5400" dirty="0" smtClean="0"/>
              <a:t>But </a:t>
            </a:r>
            <a:r>
              <a:rPr lang="en-US" sz="5400" dirty="0"/>
              <a:t>He was </a:t>
            </a:r>
            <a:r>
              <a:rPr lang="en-US" sz="5400" b="1" dirty="0"/>
              <a:t>wounded for our transgressions</a:t>
            </a:r>
            <a:r>
              <a:rPr lang="en-US" sz="5400" dirty="0"/>
              <a:t>, He was </a:t>
            </a:r>
            <a:r>
              <a:rPr lang="en-US" sz="5400" b="1" dirty="0"/>
              <a:t>bruised for our guilt and iniquities</a:t>
            </a:r>
            <a:r>
              <a:rPr lang="en-US" sz="5400" dirty="0"/>
              <a:t>; the </a:t>
            </a:r>
            <a:r>
              <a:rPr lang="en-US" sz="5400" b="1" dirty="0"/>
              <a:t>chastisement </a:t>
            </a:r>
            <a:r>
              <a:rPr lang="en-US" sz="5400" dirty="0"/>
              <a:t>[needful </a:t>
            </a:r>
            <a:r>
              <a:rPr lang="en-US" sz="5400" b="1" dirty="0"/>
              <a:t>to obtain] peace </a:t>
            </a:r>
            <a:r>
              <a:rPr lang="en-US" sz="5400" dirty="0"/>
              <a:t>and well-being for us was upon Him, and </a:t>
            </a:r>
            <a:r>
              <a:rPr lang="en-US" sz="5400" b="1" dirty="0"/>
              <a:t>with the stripes </a:t>
            </a:r>
            <a:r>
              <a:rPr lang="en-US" sz="5400" dirty="0"/>
              <a:t>[that wounded] Him </a:t>
            </a:r>
            <a:r>
              <a:rPr lang="en-US" sz="5400" b="1" dirty="0"/>
              <a:t>we are hea</a:t>
            </a:r>
            <a:r>
              <a:rPr lang="en-US" sz="5400" dirty="0"/>
              <a:t>led and made whole</a:t>
            </a:r>
            <a:r>
              <a:rPr lang="en-US" sz="5400" dirty="0" smtClean="0"/>
              <a:t>.</a:t>
            </a:r>
          </a:p>
          <a:p>
            <a:r>
              <a:rPr lang="en-US" sz="5400" dirty="0" smtClean="0"/>
              <a:t>Yet is pleased the Lord to bruise Him; He has put Him to grief.</a:t>
            </a:r>
            <a:endParaRPr lang="en-US" sz="5400" dirty="0"/>
          </a:p>
        </p:txBody>
      </p:sp>
    </p:spTree>
    <p:extLst>
      <p:ext uri="{BB962C8B-B14F-4D97-AF65-F5344CB8AC3E}">
        <p14:creationId xmlns:p14="http://schemas.microsoft.com/office/powerpoint/2010/main" val="2730882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a:bodyPr>
          <a:lstStyle/>
          <a:p>
            <a:pPr marL="0" indent="0">
              <a:buNone/>
            </a:pPr>
            <a:r>
              <a:rPr lang="en-US" dirty="0"/>
              <a:t/>
            </a:r>
            <a:br>
              <a:rPr lang="en-US" dirty="0"/>
            </a:br>
            <a:r>
              <a:rPr lang="en-US" sz="2800" dirty="0"/>
              <a:t>The prophet Isaiah gives us a wonderful glimpse into the life and ministry of the coming Messiah. </a:t>
            </a:r>
            <a:endParaRPr lang="en-US" sz="2800" dirty="0" smtClean="0"/>
          </a:p>
          <a:p>
            <a:pPr marL="0" indent="0">
              <a:buNone/>
            </a:pPr>
            <a:r>
              <a:rPr lang="en-US" sz="2800" dirty="0" smtClean="0"/>
              <a:t>In </a:t>
            </a:r>
            <a:r>
              <a:rPr lang="en-US" sz="2800" dirty="0"/>
              <a:t>this prophecy he prophesies many things concerning the Messiah’s ministry </a:t>
            </a:r>
          </a:p>
          <a:p>
            <a:pPr marL="0" indent="0">
              <a:buNone/>
            </a:pPr>
            <a:r>
              <a:rPr lang="en-US" sz="2800" dirty="0"/>
              <a:t>A</a:t>
            </a:r>
            <a:r>
              <a:rPr lang="en-US" sz="2800" dirty="0" smtClean="0"/>
              <a:t>ll </a:t>
            </a:r>
            <a:r>
              <a:rPr lang="en-US" sz="2800" dirty="0"/>
              <a:t>that He would go through on behalf of God’s people, of which we find healing being very much a part of the atoning work of Christ.</a:t>
            </a:r>
            <a:br>
              <a:rPr lang="en-US" sz="2800" dirty="0"/>
            </a:br>
            <a:endParaRPr lang="en-US" sz="2800" dirty="0"/>
          </a:p>
        </p:txBody>
      </p:sp>
    </p:spTree>
    <p:extLst>
      <p:ext uri="{BB962C8B-B14F-4D97-AF65-F5344CB8AC3E}">
        <p14:creationId xmlns:p14="http://schemas.microsoft.com/office/powerpoint/2010/main" val="25260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a:bodyPr>
          <a:lstStyle/>
          <a:p>
            <a:r>
              <a:rPr lang="en-US" sz="3200" dirty="0"/>
              <a:t>God loves you. And because He loves you, He wants the best for your life—restoration and wholeness. </a:t>
            </a:r>
            <a:endParaRPr lang="en-US" sz="3200" dirty="0" smtClean="0"/>
          </a:p>
          <a:p>
            <a:r>
              <a:rPr lang="en-US" sz="3200" dirty="0" smtClean="0"/>
              <a:t>That’s </a:t>
            </a:r>
            <a:r>
              <a:rPr lang="en-US" sz="3200" dirty="0"/>
              <a:t>why Jesus Christ willingly laid down His life, died, and rose again. </a:t>
            </a:r>
            <a:endParaRPr lang="en-US" sz="3200" dirty="0" smtClean="0"/>
          </a:p>
          <a:p>
            <a:r>
              <a:rPr lang="en-US" sz="3200" dirty="0" smtClean="0"/>
              <a:t>His </a:t>
            </a:r>
            <a:r>
              <a:rPr lang="en-US" sz="3200" dirty="0"/>
              <a:t>sacrifice has provided the way for us to find and experience the healing and restoration we need. </a:t>
            </a:r>
          </a:p>
        </p:txBody>
      </p:sp>
    </p:spTree>
    <p:extLst>
      <p:ext uri="{BB962C8B-B14F-4D97-AF65-F5344CB8AC3E}">
        <p14:creationId xmlns:p14="http://schemas.microsoft.com/office/powerpoint/2010/main" val="2177862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p:txBody>
          <a:bodyPr>
            <a:normAutofit/>
          </a:bodyPr>
          <a:lstStyle/>
          <a:p>
            <a:r>
              <a:rPr lang="en-US" sz="2800" dirty="0"/>
              <a:t>God has a plan for your life, and He wants to heal you everywhere you hurt. John 10:10 says that </a:t>
            </a:r>
            <a:r>
              <a:rPr lang="en-US" sz="2800" dirty="0">
                <a:hlinkClick r:id="rId2"/>
              </a:rPr>
              <a:t>Jesus came to give us </a:t>
            </a:r>
            <a:r>
              <a:rPr lang="en-US" sz="2800" i="1" dirty="0">
                <a:hlinkClick r:id="rId2"/>
              </a:rPr>
              <a:t>abundant</a:t>
            </a:r>
            <a:r>
              <a:rPr lang="en-US" sz="2800" dirty="0">
                <a:hlinkClick r:id="rId2"/>
              </a:rPr>
              <a:t> life</a:t>
            </a:r>
            <a:r>
              <a:rPr lang="en-US" sz="2800" dirty="0" smtClean="0"/>
              <a:t>,</a:t>
            </a:r>
          </a:p>
          <a:p>
            <a:r>
              <a:rPr lang="en-US" sz="2800" dirty="0"/>
              <a:t>P</a:t>
            </a:r>
            <a:r>
              <a:rPr lang="en-US" sz="2800" dirty="0" smtClean="0"/>
              <a:t>art </a:t>
            </a:r>
            <a:r>
              <a:rPr lang="en-US" sz="2800" dirty="0"/>
              <a:t>of that abundant life is making sure you are healthy and whole—physically, spiritually, mentally and emotionally. </a:t>
            </a:r>
            <a:endParaRPr lang="en-US" sz="2800" dirty="0" smtClean="0"/>
          </a:p>
          <a:p>
            <a:r>
              <a:rPr lang="en-US" sz="2800" dirty="0"/>
              <a:t>We who believe upon Jesus are automatically entitled to the promises of the new covenant of Healing.</a:t>
            </a:r>
          </a:p>
          <a:p>
            <a:endParaRPr lang="en-US" dirty="0"/>
          </a:p>
        </p:txBody>
      </p:sp>
    </p:spTree>
    <p:extLst>
      <p:ext uri="{BB962C8B-B14F-4D97-AF65-F5344CB8AC3E}">
        <p14:creationId xmlns:p14="http://schemas.microsoft.com/office/powerpoint/2010/main" val="3374109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Healing Covenant</a:t>
            </a:r>
          </a:p>
        </p:txBody>
      </p:sp>
      <p:sp>
        <p:nvSpPr>
          <p:cNvPr id="3" name="Content Placeholder 2"/>
          <p:cNvSpPr>
            <a:spLocks noGrp="1"/>
          </p:cNvSpPr>
          <p:nvPr>
            <p:ph idx="1"/>
          </p:nvPr>
        </p:nvSpPr>
        <p:spPr>
          <a:xfrm>
            <a:off x="480060" y="1737361"/>
            <a:ext cx="8229600" cy="4800600"/>
          </a:xfrm>
        </p:spPr>
        <p:txBody>
          <a:bodyPr>
            <a:noAutofit/>
          </a:bodyPr>
          <a:lstStyle/>
          <a:p>
            <a:r>
              <a:rPr lang="en-US" sz="2400" dirty="0" smtClean="0"/>
              <a:t>Don’t assume sickness is caused by sin. Notice</a:t>
            </a:r>
            <a:r>
              <a:rPr lang="en-US" sz="2400" dirty="0"/>
              <a:t>, </a:t>
            </a:r>
            <a:r>
              <a:rPr lang="en-US" sz="2400" dirty="0" smtClean="0"/>
              <a:t>James </a:t>
            </a:r>
            <a:r>
              <a:rPr lang="en-US" sz="2400" dirty="0"/>
              <a:t>does not explicitly say that sin causes illness. </a:t>
            </a:r>
            <a:endParaRPr lang="en-US" sz="2400" dirty="0" smtClean="0"/>
          </a:p>
          <a:p>
            <a:r>
              <a:rPr lang="en-US" sz="2400" dirty="0" smtClean="0"/>
              <a:t>He </a:t>
            </a:r>
            <a:r>
              <a:rPr lang="en-US" sz="2400" dirty="0"/>
              <a:t>is very careful in how he puts it in </a:t>
            </a:r>
            <a:r>
              <a:rPr lang="en-US" sz="2400" dirty="0">
                <a:hlinkClick r:id="rId2"/>
              </a:rPr>
              <a:t>5:15</a:t>
            </a:r>
            <a:r>
              <a:rPr lang="en-US" sz="2400" dirty="0"/>
              <a:t>, “And the prayer offered in faith will make the sick person well; the Lord will raise them up. If they have sinned, they will be forgiven.” </a:t>
            </a:r>
            <a:r>
              <a:rPr lang="en-US" sz="2400" i="1" dirty="0"/>
              <a:t>If</a:t>
            </a:r>
            <a:r>
              <a:rPr lang="en-US" sz="2400" dirty="0"/>
              <a:t> the sick person has sinned, says James. </a:t>
            </a:r>
            <a:endParaRPr lang="en-US" sz="2400" dirty="0" smtClean="0"/>
          </a:p>
          <a:p>
            <a:r>
              <a:rPr lang="en-US" sz="2400" dirty="0" smtClean="0"/>
              <a:t>So </a:t>
            </a:r>
            <a:r>
              <a:rPr lang="en-US" sz="2400" dirty="0"/>
              <a:t>it is entirely possible to be sick and not have an issue of sin to deal with. </a:t>
            </a:r>
            <a:endParaRPr lang="en-US" sz="2400" dirty="0" smtClean="0"/>
          </a:p>
          <a:p>
            <a:r>
              <a:rPr lang="en-US" sz="2400" dirty="0" smtClean="0"/>
              <a:t>As </a:t>
            </a:r>
            <a:r>
              <a:rPr lang="en-US" sz="2400" dirty="0"/>
              <a:t>noted previously, in John 9 Jesus says the man’s blindness was not caused by sin. Likewise Job’s troubles were not caused by his sin either.</a:t>
            </a:r>
          </a:p>
          <a:p>
            <a:endParaRPr lang="en-US" sz="2400" dirty="0"/>
          </a:p>
        </p:txBody>
      </p:sp>
    </p:spTree>
    <p:extLst>
      <p:ext uri="{BB962C8B-B14F-4D97-AF65-F5344CB8AC3E}">
        <p14:creationId xmlns:p14="http://schemas.microsoft.com/office/powerpoint/2010/main" val="250408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466</TotalTime>
  <Words>2406</Words>
  <Application>Microsoft Office PowerPoint</Application>
  <PresentationFormat>On-screen Show (4:3)</PresentationFormat>
  <Paragraphs>133</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Retrospect</vt:lpstr>
      <vt:lpstr>The Healing Covenant pt. 2</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The Healing Covenant</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Healing Covenant</dc:title>
  <dc:creator>vhanflstubbp</dc:creator>
  <cp:lastModifiedBy>AFCC</cp:lastModifiedBy>
  <cp:revision>30</cp:revision>
  <cp:lastPrinted>2015-06-08T20:09:24Z</cp:lastPrinted>
  <dcterms:created xsi:type="dcterms:W3CDTF">2015-05-19T14:54:35Z</dcterms:created>
  <dcterms:modified xsi:type="dcterms:W3CDTF">2015-06-11T00:28:52Z</dcterms:modified>
</cp:coreProperties>
</file>