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handoutMasterIdLst>
    <p:handoutMasterId r:id="rId31"/>
  </p:handoutMasterIdLst>
  <p:sldIdLst>
    <p:sldId id="256" r:id="rId2"/>
    <p:sldId id="262" r:id="rId3"/>
    <p:sldId id="257" r:id="rId4"/>
    <p:sldId id="258" r:id="rId5"/>
    <p:sldId id="284" r:id="rId6"/>
    <p:sldId id="270" r:id="rId7"/>
    <p:sldId id="264" r:id="rId8"/>
    <p:sldId id="265" r:id="rId9"/>
    <p:sldId id="259" r:id="rId10"/>
    <p:sldId id="260" r:id="rId11"/>
    <p:sldId id="261" r:id="rId12"/>
    <p:sldId id="271" r:id="rId13"/>
    <p:sldId id="272" r:id="rId14"/>
    <p:sldId id="273" r:id="rId15"/>
    <p:sldId id="282" r:id="rId16"/>
    <p:sldId id="274" r:id="rId17"/>
    <p:sldId id="275" r:id="rId18"/>
    <p:sldId id="276" r:id="rId19"/>
    <p:sldId id="277" r:id="rId20"/>
    <p:sldId id="278" r:id="rId21"/>
    <p:sldId id="279" r:id="rId22"/>
    <p:sldId id="281" r:id="rId23"/>
    <p:sldId id="263" r:id="rId24"/>
    <p:sldId id="266" r:id="rId25"/>
    <p:sldId id="267" r:id="rId26"/>
    <p:sldId id="268" r:id="rId27"/>
    <p:sldId id="283" r:id="rId28"/>
    <p:sldId id="269"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0B58AB-909A-4352-8C97-C12E84459C64}" type="datetimeFigureOut">
              <a:rPr lang="en-US" smtClean="0"/>
              <a:t>11/5/2014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85193E-824A-4A78-BC1A-5E2152C8D1F5}" type="slidenum">
              <a:rPr lang="en-US" smtClean="0"/>
              <a:t>‹#›</a:t>
            </a:fld>
            <a:endParaRPr lang="en-US"/>
          </a:p>
        </p:txBody>
      </p:sp>
    </p:spTree>
    <p:extLst>
      <p:ext uri="{BB962C8B-B14F-4D97-AF65-F5344CB8AC3E}">
        <p14:creationId xmlns:p14="http://schemas.microsoft.com/office/powerpoint/2010/main" val="38234289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0F0414-52E5-4340-8F37-A474663DD3DE}"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E50A9-E726-4157-ADA6-5CB7F948EE9D}" type="slidenum">
              <a:rPr lang="en-US" smtClean="0"/>
              <a:t>‹#›</a:t>
            </a:fld>
            <a:endParaRPr lang="en-US"/>
          </a:p>
        </p:txBody>
      </p:sp>
    </p:spTree>
    <p:extLst>
      <p:ext uri="{BB962C8B-B14F-4D97-AF65-F5344CB8AC3E}">
        <p14:creationId xmlns:p14="http://schemas.microsoft.com/office/powerpoint/2010/main" val="122884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F0414-52E5-4340-8F37-A474663DD3DE}"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E50A9-E726-4157-ADA6-5CB7F948EE9D}" type="slidenum">
              <a:rPr lang="en-US" smtClean="0"/>
              <a:t>‹#›</a:t>
            </a:fld>
            <a:endParaRPr lang="en-US"/>
          </a:p>
        </p:txBody>
      </p:sp>
    </p:spTree>
    <p:extLst>
      <p:ext uri="{BB962C8B-B14F-4D97-AF65-F5344CB8AC3E}">
        <p14:creationId xmlns:p14="http://schemas.microsoft.com/office/powerpoint/2010/main" val="484294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F0414-52E5-4340-8F37-A474663DD3DE}"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E50A9-E726-4157-ADA6-5CB7F948EE9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83129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F0414-52E5-4340-8F37-A474663DD3DE}"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E50A9-E726-4157-ADA6-5CB7F948EE9D}" type="slidenum">
              <a:rPr lang="en-US" smtClean="0"/>
              <a:t>‹#›</a:t>
            </a:fld>
            <a:endParaRPr lang="en-US"/>
          </a:p>
        </p:txBody>
      </p:sp>
    </p:spTree>
    <p:extLst>
      <p:ext uri="{BB962C8B-B14F-4D97-AF65-F5344CB8AC3E}">
        <p14:creationId xmlns:p14="http://schemas.microsoft.com/office/powerpoint/2010/main" val="303642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F0414-52E5-4340-8F37-A474663DD3DE}"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E50A9-E726-4157-ADA6-5CB7F948EE9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9936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F0414-52E5-4340-8F37-A474663DD3DE}"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E50A9-E726-4157-ADA6-5CB7F948EE9D}" type="slidenum">
              <a:rPr lang="en-US" smtClean="0"/>
              <a:t>‹#›</a:t>
            </a:fld>
            <a:endParaRPr lang="en-US"/>
          </a:p>
        </p:txBody>
      </p:sp>
    </p:spTree>
    <p:extLst>
      <p:ext uri="{BB962C8B-B14F-4D97-AF65-F5344CB8AC3E}">
        <p14:creationId xmlns:p14="http://schemas.microsoft.com/office/powerpoint/2010/main" val="3469291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0F0414-52E5-4340-8F37-A474663DD3DE}"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E50A9-E726-4157-ADA6-5CB7F948EE9D}" type="slidenum">
              <a:rPr lang="en-US" smtClean="0"/>
              <a:t>‹#›</a:t>
            </a:fld>
            <a:endParaRPr lang="en-US"/>
          </a:p>
        </p:txBody>
      </p:sp>
    </p:spTree>
    <p:extLst>
      <p:ext uri="{BB962C8B-B14F-4D97-AF65-F5344CB8AC3E}">
        <p14:creationId xmlns:p14="http://schemas.microsoft.com/office/powerpoint/2010/main" val="2558106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0F0414-52E5-4340-8F37-A474663DD3DE}"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E50A9-E726-4157-ADA6-5CB7F948EE9D}" type="slidenum">
              <a:rPr lang="en-US" smtClean="0"/>
              <a:t>‹#›</a:t>
            </a:fld>
            <a:endParaRPr lang="en-US"/>
          </a:p>
        </p:txBody>
      </p:sp>
    </p:spTree>
    <p:extLst>
      <p:ext uri="{BB962C8B-B14F-4D97-AF65-F5344CB8AC3E}">
        <p14:creationId xmlns:p14="http://schemas.microsoft.com/office/powerpoint/2010/main" val="94741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0F0414-52E5-4340-8F37-A474663DD3DE}"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E50A9-E726-4157-ADA6-5CB7F948EE9D}" type="slidenum">
              <a:rPr lang="en-US" smtClean="0"/>
              <a:t>‹#›</a:t>
            </a:fld>
            <a:endParaRPr lang="en-US"/>
          </a:p>
        </p:txBody>
      </p:sp>
    </p:spTree>
    <p:extLst>
      <p:ext uri="{BB962C8B-B14F-4D97-AF65-F5344CB8AC3E}">
        <p14:creationId xmlns:p14="http://schemas.microsoft.com/office/powerpoint/2010/main" val="4212125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F0414-52E5-4340-8F37-A474663DD3DE}"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E50A9-E726-4157-ADA6-5CB7F948EE9D}" type="slidenum">
              <a:rPr lang="en-US" smtClean="0"/>
              <a:t>‹#›</a:t>
            </a:fld>
            <a:endParaRPr lang="en-US"/>
          </a:p>
        </p:txBody>
      </p:sp>
    </p:spTree>
    <p:extLst>
      <p:ext uri="{BB962C8B-B14F-4D97-AF65-F5344CB8AC3E}">
        <p14:creationId xmlns:p14="http://schemas.microsoft.com/office/powerpoint/2010/main" val="3567691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0F0414-52E5-4340-8F37-A474663DD3DE}"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E50A9-E726-4157-ADA6-5CB7F948EE9D}" type="slidenum">
              <a:rPr lang="en-US" smtClean="0"/>
              <a:t>‹#›</a:t>
            </a:fld>
            <a:endParaRPr lang="en-US"/>
          </a:p>
        </p:txBody>
      </p:sp>
    </p:spTree>
    <p:extLst>
      <p:ext uri="{BB962C8B-B14F-4D97-AF65-F5344CB8AC3E}">
        <p14:creationId xmlns:p14="http://schemas.microsoft.com/office/powerpoint/2010/main" val="3843329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0F0414-52E5-4340-8F37-A474663DD3DE}" type="datetimeFigureOut">
              <a:rPr lang="en-US" smtClean="0"/>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AE50A9-E726-4157-ADA6-5CB7F948EE9D}" type="slidenum">
              <a:rPr lang="en-US" smtClean="0"/>
              <a:t>‹#›</a:t>
            </a:fld>
            <a:endParaRPr lang="en-US"/>
          </a:p>
        </p:txBody>
      </p:sp>
    </p:spTree>
    <p:extLst>
      <p:ext uri="{BB962C8B-B14F-4D97-AF65-F5344CB8AC3E}">
        <p14:creationId xmlns:p14="http://schemas.microsoft.com/office/powerpoint/2010/main" val="3743816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0F0414-52E5-4340-8F37-A474663DD3DE}" type="datetimeFigureOut">
              <a:rPr lang="en-US" smtClean="0"/>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AE50A9-E726-4157-ADA6-5CB7F948EE9D}" type="slidenum">
              <a:rPr lang="en-US" smtClean="0"/>
              <a:t>‹#›</a:t>
            </a:fld>
            <a:endParaRPr lang="en-US"/>
          </a:p>
        </p:txBody>
      </p:sp>
    </p:spTree>
    <p:extLst>
      <p:ext uri="{BB962C8B-B14F-4D97-AF65-F5344CB8AC3E}">
        <p14:creationId xmlns:p14="http://schemas.microsoft.com/office/powerpoint/2010/main" val="385099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F0414-52E5-4340-8F37-A474663DD3DE}" type="datetimeFigureOut">
              <a:rPr lang="en-US" smtClean="0"/>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AE50A9-E726-4157-ADA6-5CB7F948EE9D}" type="slidenum">
              <a:rPr lang="en-US" smtClean="0"/>
              <a:t>‹#›</a:t>
            </a:fld>
            <a:endParaRPr lang="en-US"/>
          </a:p>
        </p:txBody>
      </p:sp>
    </p:spTree>
    <p:extLst>
      <p:ext uri="{BB962C8B-B14F-4D97-AF65-F5344CB8AC3E}">
        <p14:creationId xmlns:p14="http://schemas.microsoft.com/office/powerpoint/2010/main" val="26285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F0414-52E5-4340-8F37-A474663DD3DE}"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E50A9-E726-4157-ADA6-5CB7F948EE9D}" type="slidenum">
              <a:rPr lang="en-US" smtClean="0"/>
              <a:t>‹#›</a:t>
            </a:fld>
            <a:endParaRPr lang="en-US"/>
          </a:p>
        </p:txBody>
      </p:sp>
    </p:spTree>
    <p:extLst>
      <p:ext uri="{BB962C8B-B14F-4D97-AF65-F5344CB8AC3E}">
        <p14:creationId xmlns:p14="http://schemas.microsoft.com/office/powerpoint/2010/main" val="299029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F0414-52E5-4340-8F37-A474663DD3DE}"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E50A9-E726-4157-ADA6-5CB7F948EE9D}" type="slidenum">
              <a:rPr lang="en-US" smtClean="0"/>
              <a:t>‹#›</a:t>
            </a:fld>
            <a:endParaRPr lang="en-US"/>
          </a:p>
        </p:txBody>
      </p:sp>
    </p:spTree>
    <p:extLst>
      <p:ext uri="{BB962C8B-B14F-4D97-AF65-F5344CB8AC3E}">
        <p14:creationId xmlns:p14="http://schemas.microsoft.com/office/powerpoint/2010/main" val="1166396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20F0414-52E5-4340-8F37-A474663DD3DE}" type="datetimeFigureOut">
              <a:rPr lang="en-US" smtClean="0"/>
              <a:t>11/5/2014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5AE50A9-E726-4157-ADA6-5CB7F948EE9D}" type="slidenum">
              <a:rPr lang="en-US" smtClean="0"/>
              <a:t>‹#›</a:t>
            </a:fld>
            <a:endParaRPr lang="en-US"/>
          </a:p>
        </p:txBody>
      </p:sp>
    </p:spTree>
    <p:extLst>
      <p:ext uri="{BB962C8B-B14F-4D97-AF65-F5344CB8AC3E}">
        <p14:creationId xmlns:p14="http://schemas.microsoft.com/office/powerpoint/2010/main" val="20610752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blia.com/bible/esv/2%20Corinthians%205.1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blia.com/bible/esv/John%2014.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biblia.com/bible/esv/Hebrews%203.12" TargetMode="External"/><Relationship Id="rId2" Type="http://schemas.openxmlformats.org/officeDocument/2006/relationships/hyperlink" Target="http://biblia.com/bible/esv/Colossians%202.8" TargetMode="External"/><Relationship Id="rId1" Type="http://schemas.openxmlformats.org/officeDocument/2006/relationships/slideLayout" Target="../slideLayouts/slideLayout2.xml"/><Relationship Id="rId4" Type="http://schemas.openxmlformats.org/officeDocument/2006/relationships/hyperlink" Target="http://biblia.com/bible/esv/1%20Peter%203.15"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biblia.com/bible/esv/1%20John%202.16-19" TargetMode="External"/><Relationship Id="rId2" Type="http://schemas.openxmlformats.org/officeDocument/2006/relationships/hyperlink" Target="http://biblia.com/bible/esv/Acts%2020.3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biblia.com/bible/esv/John%205.41-44"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biblia.com/bible/esv/Matthew%206.24"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biblia.com/bible/esv/Acts%205.4"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iblia.com/bible/nlt/Psalm%20119.1-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biblia.com/bible/esv/Hebrews%204.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2404534"/>
            <a:ext cx="5826719" cy="1646302"/>
          </a:xfrm>
        </p:spPr>
        <p:txBody>
          <a:bodyPr/>
          <a:lstStyle/>
          <a:p>
            <a:r>
              <a:rPr lang="en-US" sz="7200" dirty="0" smtClean="0"/>
              <a:t>Integrity</a:t>
            </a:r>
            <a:endParaRPr lang="en-US" sz="7200" dirty="0"/>
          </a:p>
        </p:txBody>
      </p:sp>
      <p:sp>
        <p:nvSpPr>
          <p:cNvPr id="3" name="Subtitle 2"/>
          <p:cNvSpPr>
            <a:spLocks noGrp="1"/>
          </p:cNvSpPr>
          <p:nvPr>
            <p:ph type="subTitle" idx="1"/>
          </p:nvPr>
        </p:nvSpPr>
        <p:spPr>
          <a:xfrm>
            <a:off x="0" y="4050836"/>
            <a:ext cx="7543800" cy="1130764"/>
          </a:xfrm>
        </p:spPr>
        <p:txBody>
          <a:bodyPr>
            <a:noAutofit/>
          </a:bodyPr>
          <a:lstStyle/>
          <a:p>
            <a:r>
              <a:rPr lang="en-US" sz="2800" dirty="0"/>
              <a:t>A </a:t>
            </a:r>
            <a:r>
              <a:rPr lang="en-US" sz="2800" b="1" dirty="0"/>
              <a:t>good</a:t>
            </a:r>
            <a:r>
              <a:rPr lang="en-US" sz="2800" dirty="0"/>
              <a:t> </a:t>
            </a:r>
            <a:r>
              <a:rPr lang="en-US" sz="2800" b="1" dirty="0"/>
              <a:t>name</a:t>
            </a:r>
            <a:r>
              <a:rPr lang="en-US" sz="2800" dirty="0"/>
              <a:t> is rather to be chosen than great riches, and loving </a:t>
            </a:r>
            <a:r>
              <a:rPr lang="en-US" sz="2800" dirty="0" smtClean="0"/>
              <a:t>favor </a:t>
            </a:r>
            <a:r>
              <a:rPr lang="en-US" sz="2800" dirty="0"/>
              <a:t>rather than silver and gold</a:t>
            </a:r>
            <a:r>
              <a:rPr lang="en-US" sz="2800" dirty="0" smtClean="0"/>
              <a:t>. Prov. 22:1 (KJV)</a:t>
            </a:r>
            <a:endParaRPr lang="en-US" sz="2800" dirty="0"/>
          </a:p>
        </p:txBody>
      </p:sp>
    </p:spTree>
    <p:extLst>
      <p:ext uri="{BB962C8B-B14F-4D97-AF65-F5344CB8AC3E}">
        <p14:creationId xmlns:p14="http://schemas.microsoft.com/office/powerpoint/2010/main" val="181058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Integrity</a:t>
            </a:r>
          </a:p>
        </p:txBody>
      </p:sp>
      <p:sp>
        <p:nvSpPr>
          <p:cNvPr id="3" name="Content Placeholder 2"/>
          <p:cNvSpPr>
            <a:spLocks noGrp="1"/>
          </p:cNvSpPr>
          <p:nvPr>
            <p:ph idx="1"/>
          </p:nvPr>
        </p:nvSpPr>
        <p:spPr>
          <a:xfrm>
            <a:off x="152400" y="1828800"/>
            <a:ext cx="7315200" cy="4419600"/>
          </a:xfrm>
        </p:spPr>
        <p:txBody>
          <a:bodyPr>
            <a:normAutofit fontScale="92500" lnSpcReduction="10000"/>
          </a:bodyPr>
          <a:lstStyle/>
          <a:p>
            <a:r>
              <a:rPr lang="en-US" sz="2800" dirty="0" smtClean="0"/>
              <a:t>He is the only one who was ever without blemish, perfect, completely truthful, and always showing a pattern of good works. </a:t>
            </a:r>
          </a:p>
          <a:p>
            <a:r>
              <a:rPr lang="en-US" sz="2800" dirty="0" smtClean="0"/>
              <a:t>As sinful human beings, our integrity is flawed, but Jesus’ integrity is perfect. </a:t>
            </a:r>
          </a:p>
          <a:p>
            <a:r>
              <a:rPr lang="en-US" sz="2800" dirty="0" smtClean="0"/>
              <a:t>When we are “in Christ,” we partake of His divine nature, having been given new natures in Christ (</a:t>
            </a:r>
            <a:r>
              <a:rPr lang="en-US" sz="2800" dirty="0" smtClean="0">
                <a:hlinkClick r:id="rId2"/>
              </a:rPr>
              <a:t>2 Corinthians 5:17</a:t>
            </a:r>
            <a:r>
              <a:rPr lang="en-US" sz="2800" dirty="0" smtClean="0"/>
              <a:t>), and that new nature is one of integrity because it is His nature. </a:t>
            </a:r>
            <a:r>
              <a:rPr lang="en-US" dirty="0" smtClean="0"/>
              <a:t/>
            </a:r>
            <a:br>
              <a:rPr lang="en-US" dirty="0" smtClean="0"/>
            </a:br>
            <a:endParaRPr lang="en-US" dirty="0"/>
          </a:p>
        </p:txBody>
      </p:sp>
    </p:spTree>
    <p:extLst>
      <p:ext uri="{BB962C8B-B14F-4D97-AF65-F5344CB8AC3E}">
        <p14:creationId xmlns:p14="http://schemas.microsoft.com/office/powerpoint/2010/main" val="1920110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6347713" cy="1320800"/>
          </a:xfrm>
        </p:spPr>
        <p:txBody>
          <a:bodyPr>
            <a:normAutofit/>
          </a:bodyPr>
          <a:lstStyle/>
          <a:p>
            <a:r>
              <a:rPr lang="en-US" sz="5400" dirty="0"/>
              <a:t>Integrity</a:t>
            </a:r>
          </a:p>
        </p:txBody>
      </p:sp>
      <p:sp>
        <p:nvSpPr>
          <p:cNvPr id="3" name="Content Placeholder 2"/>
          <p:cNvSpPr>
            <a:spLocks noGrp="1"/>
          </p:cNvSpPr>
          <p:nvPr>
            <p:ph idx="1"/>
          </p:nvPr>
        </p:nvSpPr>
        <p:spPr>
          <a:xfrm>
            <a:off x="152400" y="1371600"/>
            <a:ext cx="6804913" cy="4669763"/>
          </a:xfrm>
        </p:spPr>
        <p:txBody>
          <a:bodyPr>
            <a:noAutofit/>
          </a:bodyPr>
          <a:lstStyle/>
          <a:p>
            <a:r>
              <a:rPr lang="en-US" sz="2400" dirty="0"/>
              <a:t>The Bible also describes integrity as the truth. What is the truth? Jesus is the only real truth and the only way to attain eternal life. </a:t>
            </a:r>
            <a:endParaRPr lang="en-US" sz="2400" dirty="0" smtClean="0"/>
          </a:p>
          <a:p>
            <a:r>
              <a:rPr lang="en-US" sz="2400" dirty="0" smtClean="0"/>
              <a:t>Nobody </a:t>
            </a:r>
            <a:r>
              <a:rPr lang="en-US" sz="2400" dirty="0"/>
              <a:t>comes to the Father unless he goes through Jesus who is the way, </a:t>
            </a:r>
            <a:r>
              <a:rPr lang="en-US" sz="2400" b="1" i="1" dirty="0"/>
              <a:t>the truth</a:t>
            </a:r>
            <a:r>
              <a:rPr lang="en-US" sz="2400" b="1" dirty="0"/>
              <a:t> </a:t>
            </a:r>
            <a:r>
              <a:rPr lang="en-US" sz="2400" dirty="0"/>
              <a:t>and the life (</a:t>
            </a:r>
            <a:r>
              <a:rPr lang="en-US" sz="2400" dirty="0">
                <a:hlinkClick r:id="rId2"/>
              </a:rPr>
              <a:t>John 14:6</a:t>
            </a:r>
            <a:r>
              <a:rPr lang="en-US" sz="2400" dirty="0"/>
              <a:t>). </a:t>
            </a:r>
            <a:endParaRPr lang="en-US" sz="2400" dirty="0" smtClean="0"/>
          </a:p>
          <a:p>
            <a:r>
              <a:rPr lang="en-US" sz="2400" dirty="0" smtClean="0"/>
              <a:t>Many </a:t>
            </a:r>
            <a:r>
              <a:rPr lang="en-US" sz="2400" dirty="0"/>
              <a:t>times, Jesus prefaced His words by saying, “Truly, I say to you,” which, in essence, means “I tell you the truth.” Jesus never lied, and His actions defined </a:t>
            </a:r>
            <a:r>
              <a:rPr lang="en-US" sz="2400" dirty="0" smtClean="0"/>
              <a:t>His integrity</a:t>
            </a:r>
            <a:r>
              <a:rPr lang="en-US" sz="2400" dirty="0"/>
              <a:t>. </a:t>
            </a:r>
          </a:p>
        </p:txBody>
      </p:sp>
    </p:spTree>
    <p:extLst>
      <p:ext uri="{BB962C8B-B14F-4D97-AF65-F5344CB8AC3E}">
        <p14:creationId xmlns:p14="http://schemas.microsoft.com/office/powerpoint/2010/main" val="3416657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6347713" cy="1320800"/>
          </a:xfrm>
        </p:spPr>
        <p:txBody>
          <a:bodyPr>
            <a:normAutofit/>
          </a:bodyPr>
          <a:lstStyle/>
          <a:p>
            <a:r>
              <a:rPr lang="en-US" sz="5400" dirty="0"/>
              <a:t>Integrity</a:t>
            </a:r>
          </a:p>
        </p:txBody>
      </p:sp>
      <p:sp>
        <p:nvSpPr>
          <p:cNvPr id="3" name="Content Placeholder 2"/>
          <p:cNvSpPr>
            <a:spLocks noGrp="1"/>
          </p:cNvSpPr>
          <p:nvPr>
            <p:ph idx="1"/>
          </p:nvPr>
        </p:nvSpPr>
        <p:spPr>
          <a:xfrm>
            <a:off x="228600" y="1371600"/>
            <a:ext cx="6728713" cy="4669763"/>
          </a:xfrm>
        </p:spPr>
        <p:txBody>
          <a:bodyPr>
            <a:noAutofit/>
          </a:bodyPr>
          <a:lstStyle/>
          <a:p>
            <a:pPr marL="0" indent="0">
              <a:buNone/>
            </a:pPr>
            <a:r>
              <a:rPr lang="en-US" sz="2400" b="1" dirty="0" smtClean="0"/>
              <a:t>A Story of A Seed</a:t>
            </a:r>
          </a:p>
          <a:p>
            <a:r>
              <a:rPr lang="en-US" sz="2400" dirty="0" smtClean="0"/>
              <a:t>A </a:t>
            </a:r>
            <a:r>
              <a:rPr lang="en-US" sz="2400" dirty="0"/>
              <a:t>successful business man was growing old and knew it was time to choose a successor to take over the business. Instead of choosing one of his Directors or his children, he decided to do something different. He called all the young executives in his company together.</a:t>
            </a:r>
            <a:br>
              <a:rPr lang="en-US" sz="2400" dirty="0"/>
            </a:br>
            <a:r>
              <a:rPr lang="en-US" sz="2400" dirty="0"/>
              <a:t/>
            </a:r>
            <a:br>
              <a:rPr lang="en-US" sz="2400" dirty="0"/>
            </a:br>
            <a:r>
              <a:rPr lang="en-US" sz="2400" dirty="0"/>
              <a:t>He said, 'It is time for me to step down and choose the next CEO.</a:t>
            </a:r>
          </a:p>
        </p:txBody>
      </p:sp>
    </p:spTree>
    <p:extLst>
      <p:ext uri="{BB962C8B-B14F-4D97-AF65-F5344CB8AC3E}">
        <p14:creationId xmlns:p14="http://schemas.microsoft.com/office/powerpoint/2010/main" val="3876526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6347713" cy="1320800"/>
          </a:xfrm>
        </p:spPr>
        <p:txBody>
          <a:bodyPr>
            <a:normAutofit/>
          </a:bodyPr>
          <a:lstStyle/>
          <a:p>
            <a:r>
              <a:rPr lang="en-US" sz="5400" dirty="0"/>
              <a:t>Integrity</a:t>
            </a:r>
          </a:p>
        </p:txBody>
      </p:sp>
      <p:sp>
        <p:nvSpPr>
          <p:cNvPr id="3" name="Content Placeholder 2"/>
          <p:cNvSpPr>
            <a:spLocks noGrp="1"/>
          </p:cNvSpPr>
          <p:nvPr>
            <p:ph idx="1"/>
          </p:nvPr>
        </p:nvSpPr>
        <p:spPr>
          <a:xfrm>
            <a:off x="152400" y="1549400"/>
            <a:ext cx="6804913" cy="4491963"/>
          </a:xfrm>
        </p:spPr>
        <p:txBody>
          <a:bodyPr>
            <a:normAutofit/>
          </a:bodyPr>
          <a:lstStyle/>
          <a:p>
            <a:r>
              <a:rPr lang="en-US" sz="2800" dirty="0"/>
              <a:t>'I am going to give each one of you a SEED today - one very special SEED. I want you to plant the seed, water it, and come back here one year from today with what you have grown from the seed I have given you. I will then judge the plants that you bring, and the one I choose will be the next CEO.'</a:t>
            </a:r>
            <a:r>
              <a:rPr lang="en-US" dirty="0"/>
              <a:t/>
            </a:r>
            <a:br>
              <a:rPr lang="en-US" dirty="0"/>
            </a:br>
            <a:endParaRPr lang="en-US" dirty="0"/>
          </a:p>
        </p:txBody>
      </p:sp>
    </p:spTree>
    <p:extLst>
      <p:ext uri="{BB962C8B-B14F-4D97-AF65-F5344CB8AC3E}">
        <p14:creationId xmlns:p14="http://schemas.microsoft.com/office/powerpoint/2010/main" val="2400192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Integrity</a:t>
            </a:r>
          </a:p>
        </p:txBody>
      </p:sp>
      <p:sp>
        <p:nvSpPr>
          <p:cNvPr id="3" name="Content Placeholder 2"/>
          <p:cNvSpPr>
            <a:spLocks noGrp="1"/>
          </p:cNvSpPr>
          <p:nvPr>
            <p:ph idx="1"/>
          </p:nvPr>
        </p:nvSpPr>
        <p:spPr>
          <a:xfrm>
            <a:off x="228600" y="1600200"/>
            <a:ext cx="6728713" cy="4441163"/>
          </a:xfrm>
        </p:spPr>
        <p:txBody>
          <a:bodyPr>
            <a:noAutofit/>
          </a:bodyPr>
          <a:lstStyle/>
          <a:p>
            <a:r>
              <a:rPr lang="en-US" sz="3200" dirty="0"/>
              <a:t>One man, named Jim, was there that day and he, like the others, received a seed. He went home and </a:t>
            </a:r>
            <a:r>
              <a:rPr lang="en-US" sz="3200" dirty="0" smtClean="0"/>
              <a:t>told </a:t>
            </a:r>
            <a:r>
              <a:rPr lang="en-US" sz="3200" dirty="0"/>
              <a:t>his wife the story. She helped him get a pot, soil and compost and he planted the seed. </a:t>
            </a:r>
            <a:endParaRPr lang="en-US" sz="3200" dirty="0" smtClean="0"/>
          </a:p>
          <a:p>
            <a:r>
              <a:rPr lang="en-US" sz="3200" dirty="0" smtClean="0"/>
              <a:t>Everyday</a:t>
            </a:r>
            <a:r>
              <a:rPr lang="en-US" sz="3200" dirty="0"/>
              <a:t>, he would water it and watch to see if it had grown. </a:t>
            </a:r>
          </a:p>
        </p:txBody>
      </p:sp>
    </p:spTree>
    <p:extLst>
      <p:ext uri="{BB962C8B-B14F-4D97-AF65-F5344CB8AC3E}">
        <p14:creationId xmlns:p14="http://schemas.microsoft.com/office/powerpoint/2010/main" val="3952064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04800"/>
            <a:ext cx="6347713" cy="1320800"/>
          </a:xfrm>
        </p:spPr>
        <p:txBody>
          <a:bodyPr>
            <a:normAutofit/>
          </a:bodyPr>
          <a:lstStyle/>
          <a:p>
            <a:r>
              <a:rPr lang="en-US" sz="5400" dirty="0"/>
              <a:t>Integrity</a:t>
            </a:r>
          </a:p>
        </p:txBody>
      </p:sp>
      <p:sp>
        <p:nvSpPr>
          <p:cNvPr id="3" name="Content Placeholder 2"/>
          <p:cNvSpPr>
            <a:spLocks noGrp="1"/>
          </p:cNvSpPr>
          <p:nvPr>
            <p:ph idx="1"/>
          </p:nvPr>
        </p:nvSpPr>
        <p:spPr>
          <a:xfrm>
            <a:off x="228600" y="1371601"/>
            <a:ext cx="7391400" cy="4495800"/>
          </a:xfrm>
        </p:spPr>
        <p:txBody>
          <a:bodyPr>
            <a:noAutofit/>
          </a:bodyPr>
          <a:lstStyle/>
          <a:p>
            <a:r>
              <a:rPr lang="en-US" sz="3200" dirty="0"/>
              <a:t>After about three weeks, some of the other executives began to talk about their seeds and the plants that were beginning to grow. </a:t>
            </a:r>
            <a:endParaRPr lang="en-US" sz="3200" dirty="0" smtClean="0"/>
          </a:p>
          <a:p>
            <a:r>
              <a:rPr lang="en-US" sz="3200" dirty="0" smtClean="0"/>
              <a:t>Jim </a:t>
            </a:r>
            <a:r>
              <a:rPr lang="en-US" sz="3200" dirty="0"/>
              <a:t>kept checking his seed, but nothing ever grew</a:t>
            </a:r>
            <a:r>
              <a:rPr lang="en-US" sz="3200" dirty="0" smtClean="0"/>
              <a:t>.</a:t>
            </a:r>
          </a:p>
          <a:p>
            <a:r>
              <a:rPr lang="en-US" sz="3200" dirty="0"/>
              <a:t>Six months went by -- still nothing in Jim's pot. He just knew he had killed his seed.</a:t>
            </a:r>
          </a:p>
        </p:txBody>
      </p:sp>
    </p:spTree>
    <p:extLst>
      <p:ext uri="{BB962C8B-B14F-4D97-AF65-F5344CB8AC3E}">
        <p14:creationId xmlns:p14="http://schemas.microsoft.com/office/powerpoint/2010/main" val="3246890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Integrity</a:t>
            </a:r>
          </a:p>
        </p:txBody>
      </p:sp>
      <p:sp>
        <p:nvSpPr>
          <p:cNvPr id="3" name="Content Placeholder 2"/>
          <p:cNvSpPr>
            <a:spLocks noGrp="1"/>
          </p:cNvSpPr>
          <p:nvPr>
            <p:ph idx="1"/>
          </p:nvPr>
        </p:nvSpPr>
        <p:spPr>
          <a:xfrm>
            <a:off x="228600" y="1752600"/>
            <a:ext cx="7315200" cy="4876799"/>
          </a:xfrm>
        </p:spPr>
        <p:txBody>
          <a:bodyPr>
            <a:normAutofit fontScale="92500" lnSpcReduction="10000"/>
          </a:bodyPr>
          <a:lstStyle/>
          <a:p>
            <a:r>
              <a:rPr lang="en-US" sz="3000" dirty="0" smtClean="0"/>
              <a:t>Everyone </a:t>
            </a:r>
            <a:r>
              <a:rPr lang="en-US" sz="3000" dirty="0"/>
              <a:t>else had trees and tall plants, but he had nothing. Jim didn't say anything to his colleagues, however. He just kept watering and fertilizing the soil - He so wanted the seed to grow</a:t>
            </a:r>
            <a:r>
              <a:rPr lang="en-US" sz="3000" dirty="0" smtClean="0"/>
              <a:t>.</a:t>
            </a:r>
          </a:p>
          <a:p>
            <a:r>
              <a:rPr lang="en-US" sz="3000" dirty="0" smtClean="0"/>
              <a:t>A </a:t>
            </a:r>
            <a:r>
              <a:rPr lang="en-US" sz="3000" dirty="0"/>
              <a:t>year finally went by and all the young executives of the company brought their plants to the CEO for inspection. Jim told his wife that he wasn't going to take an empty pot...</a:t>
            </a:r>
            <a:br>
              <a:rPr lang="en-US" sz="3000" dirty="0"/>
            </a:br>
            <a:r>
              <a:rPr lang="en-US" dirty="0"/>
              <a:t/>
            </a:r>
            <a:br>
              <a:rPr lang="en-US" dirty="0"/>
            </a:br>
            <a:endParaRPr lang="en-US" dirty="0"/>
          </a:p>
        </p:txBody>
      </p:sp>
    </p:spTree>
    <p:extLst>
      <p:ext uri="{BB962C8B-B14F-4D97-AF65-F5344CB8AC3E}">
        <p14:creationId xmlns:p14="http://schemas.microsoft.com/office/powerpoint/2010/main" val="655464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Integrity</a:t>
            </a:r>
          </a:p>
        </p:txBody>
      </p:sp>
      <p:sp>
        <p:nvSpPr>
          <p:cNvPr id="3" name="Content Placeholder 2"/>
          <p:cNvSpPr>
            <a:spLocks noGrp="1"/>
          </p:cNvSpPr>
          <p:nvPr>
            <p:ph idx="1"/>
          </p:nvPr>
        </p:nvSpPr>
        <p:spPr>
          <a:xfrm>
            <a:off x="228600" y="1600200"/>
            <a:ext cx="6728713" cy="4441163"/>
          </a:xfrm>
        </p:spPr>
        <p:txBody>
          <a:bodyPr>
            <a:noAutofit/>
          </a:bodyPr>
          <a:lstStyle/>
          <a:p>
            <a:r>
              <a:rPr lang="en-US" sz="2800" dirty="0" smtClean="0"/>
              <a:t>But </a:t>
            </a:r>
            <a:r>
              <a:rPr lang="en-US" sz="2800" dirty="0"/>
              <a:t>she asked him to be honest about what happened. I</a:t>
            </a:r>
            <a:r>
              <a:rPr lang="en-US" sz="2800" dirty="0" smtClean="0"/>
              <a:t>t </a:t>
            </a:r>
            <a:r>
              <a:rPr lang="en-US" sz="2800" dirty="0"/>
              <a:t>was going to be the most embarrassing moment of his life, but he knew his wife was right. He took his empty pot to the boardroom. </a:t>
            </a:r>
            <a:endParaRPr lang="en-US" sz="2800" dirty="0" smtClean="0"/>
          </a:p>
          <a:p>
            <a:r>
              <a:rPr lang="en-US" sz="2800" dirty="0" smtClean="0"/>
              <a:t>When </a:t>
            </a:r>
            <a:r>
              <a:rPr lang="en-US" sz="2800" dirty="0"/>
              <a:t>Jim arrived, he was amazed at the variety of plants grown by the other executives. They were beautiful -- in all shapes and sizes.</a:t>
            </a:r>
          </a:p>
        </p:txBody>
      </p:sp>
    </p:spTree>
    <p:extLst>
      <p:ext uri="{BB962C8B-B14F-4D97-AF65-F5344CB8AC3E}">
        <p14:creationId xmlns:p14="http://schemas.microsoft.com/office/powerpoint/2010/main" val="3611596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Integrity</a:t>
            </a:r>
          </a:p>
        </p:txBody>
      </p:sp>
      <p:sp>
        <p:nvSpPr>
          <p:cNvPr id="3" name="Content Placeholder 2"/>
          <p:cNvSpPr>
            <a:spLocks noGrp="1"/>
          </p:cNvSpPr>
          <p:nvPr>
            <p:ph idx="1"/>
          </p:nvPr>
        </p:nvSpPr>
        <p:spPr>
          <a:xfrm>
            <a:off x="152400" y="1676400"/>
            <a:ext cx="6804913" cy="4364963"/>
          </a:xfrm>
        </p:spPr>
        <p:txBody>
          <a:bodyPr>
            <a:normAutofit fontScale="92500"/>
          </a:bodyPr>
          <a:lstStyle/>
          <a:p>
            <a:r>
              <a:rPr lang="en-US" sz="2800" dirty="0" smtClean="0"/>
              <a:t>Jim </a:t>
            </a:r>
            <a:r>
              <a:rPr lang="en-US" sz="2800" dirty="0"/>
              <a:t>put his empty pot on the floor and many of his colleagues laughed, a few felt sorry for him</a:t>
            </a:r>
            <a:r>
              <a:rPr lang="en-US" sz="2800" dirty="0" smtClean="0"/>
              <a:t>!</a:t>
            </a:r>
          </a:p>
          <a:p>
            <a:r>
              <a:rPr lang="en-US" sz="2800" dirty="0" smtClean="0"/>
              <a:t>When </a:t>
            </a:r>
            <a:r>
              <a:rPr lang="en-US" sz="2800" dirty="0"/>
              <a:t>the CEO arrived, he surveyed the room and greeted his young </a:t>
            </a:r>
            <a:r>
              <a:rPr lang="en-US" sz="2800" dirty="0" smtClean="0"/>
              <a:t>executives.</a:t>
            </a:r>
          </a:p>
          <a:p>
            <a:r>
              <a:rPr lang="en-US" sz="2800" dirty="0" smtClean="0"/>
              <a:t>Jim </a:t>
            </a:r>
            <a:r>
              <a:rPr lang="en-US" sz="2800" dirty="0"/>
              <a:t>just tried to hide in the back. 'My, what great plants, trees, and flowers you have grown,' said the CEO. 'Today one of you will be appointed the next CEO!'</a:t>
            </a:r>
            <a:r>
              <a:rPr lang="en-US" dirty="0"/>
              <a:t/>
            </a:r>
            <a:br>
              <a:rPr lang="en-US" dirty="0"/>
            </a:br>
            <a:endParaRPr lang="en-US" dirty="0"/>
          </a:p>
        </p:txBody>
      </p:sp>
    </p:spTree>
    <p:extLst>
      <p:ext uri="{BB962C8B-B14F-4D97-AF65-F5344CB8AC3E}">
        <p14:creationId xmlns:p14="http://schemas.microsoft.com/office/powerpoint/2010/main" val="27133556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Integrity</a:t>
            </a:r>
          </a:p>
        </p:txBody>
      </p:sp>
      <p:sp>
        <p:nvSpPr>
          <p:cNvPr id="3" name="Content Placeholder 2"/>
          <p:cNvSpPr>
            <a:spLocks noGrp="1"/>
          </p:cNvSpPr>
          <p:nvPr>
            <p:ph idx="1"/>
          </p:nvPr>
        </p:nvSpPr>
        <p:spPr>
          <a:xfrm>
            <a:off x="152400" y="1676400"/>
            <a:ext cx="6804913" cy="4364963"/>
          </a:xfrm>
        </p:spPr>
        <p:txBody>
          <a:bodyPr>
            <a:normAutofit fontScale="92500"/>
          </a:bodyPr>
          <a:lstStyle/>
          <a:p>
            <a:r>
              <a:rPr lang="en-US" sz="2600" dirty="0" smtClean="0"/>
              <a:t>All </a:t>
            </a:r>
            <a:r>
              <a:rPr lang="en-US" sz="2600" dirty="0"/>
              <a:t>of a sudden, the CEO spotted Jim at the back of the room with his empty pot. He ordered the Financial Director to bring him to the front. </a:t>
            </a:r>
            <a:endParaRPr lang="en-US" sz="2600" dirty="0" smtClean="0"/>
          </a:p>
          <a:p>
            <a:r>
              <a:rPr lang="en-US" sz="2600" dirty="0"/>
              <a:t>When Jim got to the front, the CEO asked him what had happened to his seed - Jim told him the story. The CEO asked everyone to sit down except Jim. He looked at Jim, and then announced to the young executives, 'Behold your next Chief Executive Officer!</a:t>
            </a:r>
            <a:r>
              <a:rPr lang="en-US" dirty="0"/>
              <a:t/>
            </a:r>
            <a:br>
              <a:rPr lang="en-US" dirty="0"/>
            </a:br>
            <a:endParaRPr lang="en-US" dirty="0"/>
          </a:p>
        </p:txBody>
      </p:sp>
    </p:spTree>
    <p:extLst>
      <p:ext uri="{BB962C8B-B14F-4D97-AF65-F5344CB8AC3E}">
        <p14:creationId xmlns:p14="http://schemas.microsoft.com/office/powerpoint/2010/main" val="2303411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04800"/>
            <a:ext cx="6347713" cy="1320800"/>
          </a:xfrm>
        </p:spPr>
        <p:txBody>
          <a:bodyPr>
            <a:normAutofit/>
          </a:bodyPr>
          <a:lstStyle/>
          <a:p>
            <a:r>
              <a:rPr lang="en-US" sz="5400" dirty="0"/>
              <a:t>Integrity</a:t>
            </a:r>
          </a:p>
        </p:txBody>
      </p:sp>
      <p:sp>
        <p:nvSpPr>
          <p:cNvPr id="3" name="Content Placeholder 2"/>
          <p:cNvSpPr>
            <a:spLocks noGrp="1"/>
          </p:cNvSpPr>
          <p:nvPr>
            <p:ph idx="1"/>
          </p:nvPr>
        </p:nvSpPr>
        <p:spPr/>
        <p:txBody>
          <a:bodyPr>
            <a:normAutofit/>
          </a:bodyPr>
          <a:lstStyle/>
          <a:p>
            <a:r>
              <a:rPr lang="en-US" sz="4800" dirty="0" smtClean="0"/>
              <a:t>What does integrity mean?</a:t>
            </a:r>
            <a:endParaRPr lang="en-US" sz="4800" dirty="0"/>
          </a:p>
        </p:txBody>
      </p:sp>
    </p:spTree>
    <p:extLst>
      <p:ext uri="{BB962C8B-B14F-4D97-AF65-F5344CB8AC3E}">
        <p14:creationId xmlns:p14="http://schemas.microsoft.com/office/powerpoint/2010/main" val="2350311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Integrity</a:t>
            </a:r>
          </a:p>
        </p:txBody>
      </p:sp>
      <p:sp>
        <p:nvSpPr>
          <p:cNvPr id="3" name="Content Placeholder 2"/>
          <p:cNvSpPr>
            <a:spLocks noGrp="1"/>
          </p:cNvSpPr>
          <p:nvPr>
            <p:ph idx="1"/>
          </p:nvPr>
        </p:nvSpPr>
        <p:spPr>
          <a:xfrm>
            <a:off x="228600" y="1676400"/>
            <a:ext cx="7239000" cy="4572000"/>
          </a:xfrm>
        </p:spPr>
        <p:txBody>
          <a:bodyPr>
            <a:normAutofit fontScale="32500" lnSpcReduction="20000"/>
          </a:bodyPr>
          <a:lstStyle/>
          <a:p>
            <a:r>
              <a:rPr lang="en-US" sz="9600" dirty="0" smtClean="0"/>
              <a:t>His </a:t>
            </a:r>
            <a:r>
              <a:rPr lang="en-US" sz="9600" dirty="0"/>
              <a:t>name is Jim!' Jim couldn't believe it. Jim couldn't even grow his seed</a:t>
            </a:r>
            <a:r>
              <a:rPr lang="en-US" sz="9600" dirty="0" smtClean="0"/>
              <a:t>.</a:t>
            </a:r>
            <a:endParaRPr lang="en-US" sz="9600" dirty="0"/>
          </a:p>
          <a:p>
            <a:r>
              <a:rPr lang="en-US" sz="9600" dirty="0" smtClean="0"/>
              <a:t>'How </a:t>
            </a:r>
            <a:r>
              <a:rPr lang="en-US" sz="9600" dirty="0"/>
              <a:t>could he be the new CEO?' the others </a:t>
            </a:r>
            <a:r>
              <a:rPr lang="en-US" sz="9600" dirty="0" smtClean="0"/>
              <a:t>said.</a:t>
            </a:r>
            <a:r>
              <a:rPr lang="en-US" sz="9600" dirty="0"/>
              <a:t> </a:t>
            </a:r>
            <a:r>
              <a:rPr lang="en-US" sz="9600" dirty="0" smtClean="0"/>
              <a:t>Then </a:t>
            </a:r>
            <a:r>
              <a:rPr lang="en-US" sz="9600" dirty="0"/>
              <a:t>the CEO said, 'One year ago today, I gave everyone in this room a seed. I told you to take the seed, plant it, water it, and bring it back to me today. But I gave you all boiled seeds; they were dead - it was not possible for them to grow.</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0906990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Integrity</a:t>
            </a:r>
          </a:p>
        </p:txBody>
      </p:sp>
      <p:sp>
        <p:nvSpPr>
          <p:cNvPr id="3" name="Content Placeholder 2"/>
          <p:cNvSpPr>
            <a:spLocks noGrp="1"/>
          </p:cNvSpPr>
          <p:nvPr>
            <p:ph idx="1"/>
          </p:nvPr>
        </p:nvSpPr>
        <p:spPr>
          <a:xfrm>
            <a:off x="228600" y="1752600"/>
            <a:ext cx="7620001" cy="4316410"/>
          </a:xfrm>
        </p:spPr>
        <p:txBody>
          <a:bodyPr>
            <a:normAutofit/>
          </a:bodyPr>
          <a:lstStyle/>
          <a:p>
            <a:r>
              <a:rPr lang="en-US" sz="3000" dirty="0"/>
              <a:t>All of you, except Jim, have brought me trees and plants and flowers. When you found that the seed would not grow, you substituted another seed for the one I gave you. Jim was the only one with the courage and honesty to bring me a pot with my seed in it. Therefore, he is the one who will be the new Chief Executive Officer!'</a:t>
            </a:r>
          </a:p>
          <a:p>
            <a:endParaRPr lang="en-US" dirty="0"/>
          </a:p>
        </p:txBody>
      </p:sp>
    </p:spTree>
    <p:extLst>
      <p:ext uri="{BB962C8B-B14F-4D97-AF65-F5344CB8AC3E}">
        <p14:creationId xmlns:p14="http://schemas.microsoft.com/office/powerpoint/2010/main" val="3878497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Integrity</a:t>
            </a:r>
            <a:endParaRPr lang="en-US" sz="5400" dirty="0"/>
          </a:p>
        </p:txBody>
      </p:sp>
      <p:sp>
        <p:nvSpPr>
          <p:cNvPr id="3" name="Content Placeholder 2"/>
          <p:cNvSpPr>
            <a:spLocks noGrp="1"/>
          </p:cNvSpPr>
          <p:nvPr>
            <p:ph idx="1"/>
          </p:nvPr>
        </p:nvSpPr>
        <p:spPr/>
        <p:txBody>
          <a:bodyPr>
            <a:normAutofit/>
          </a:bodyPr>
          <a:lstStyle/>
          <a:p>
            <a:pPr marL="0" indent="0">
              <a:buNone/>
            </a:pPr>
            <a:r>
              <a:rPr lang="en-US" sz="3600" b="1" dirty="0" smtClean="0"/>
              <a:t>Moral of the Story:</a:t>
            </a:r>
          </a:p>
          <a:p>
            <a:r>
              <a:rPr lang="en-US" sz="3600" dirty="0" smtClean="0"/>
              <a:t>Integrity never passes up the opportunity to do the right thing.</a:t>
            </a:r>
            <a:endParaRPr lang="en-US" sz="3600" dirty="0"/>
          </a:p>
        </p:txBody>
      </p:sp>
    </p:spTree>
    <p:extLst>
      <p:ext uri="{BB962C8B-B14F-4D97-AF65-F5344CB8AC3E}">
        <p14:creationId xmlns:p14="http://schemas.microsoft.com/office/powerpoint/2010/main" val="537833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Integrity</a:t>
            </a:r>
          </a:p>
        </p:txBody>
      </p:sp>
      <p:sp>
        <p:nvSpPr>
          <p:cNvPr id="3" name="Content Placeholder 2"/>
          <p:cNvSpPr>
            <a:spLocks noGrp="1"/>
          </p:cNvSpPr>
          <p:nvPr>
            <p:ph idx="1"/>
          </p:nvPr>
        </p:nvSpPr>
        <p:spPr>
          <a:xfrm>
            <a:off x="0" y="1600200"/>
            <a:ext cx="7772400" cy="4419600"/>
          </a:xfrm>
        </p:spPr>
        <p:txBody>
          <a:bodyPr>
            <a:normAutofit fontScale="25000" lnSpcReduction="20000"/>
          </a:bodyPr>
          <a:lstStyle/>
          <a:p>
            <a:r>
              <a:rPr lang="en-US" sz="11200" dirty="0" smtClean="0"/>
              <a:t> Once we come to Christ in faith and repentance, He gives us the gift of the Holy Spirit who assists us in developing our incorruptible integrity. </a:t>
            </a:r>
          </a:p>
          <a:p>
            <a:r>
              <a:rPr lang="en-US" sz="11200" dirty="0" smtClean="0"/>
              <a:t>He leads us into ALL truth and righteousness. He convicts us when we are wrong.</a:t>
            </a:r>
          </a:p>
          <a:p>
            <a:r>
              <a:rPr lang="en-US" sz="11200" dirty="0" smtClean="0"/>
              <a:t>It is difficult to have real integrity without Jesus as our Lord and Savior. </a:t>
            </a:r>
          </a:p>
          <a:p>
            <a:r>
              <a:rPr lang="en-US" sz="11200" dirty="0" smtClean="0"/>
              <a:t>We pray that the Lord give us strong integrity that becomes incorruptible through the power of the Holy Spirit.</a:t>
            </a:r>
            <a:br>
              <a:rPr lang="en-US" sz="11200" dirty="0" smtClean="0"/>
            </a:b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1690599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Integrity</a:t>
            </a:r>
          </a:p>
        </p:txBody>
      </p:sp>
      <p:sp>
        <p:nvSpPr>
          <p:cNvPr id="3" name="Content Placeholder 2"/>
          <p:cNvSpPr>
            <a:spLocks noGrp="1"/>
          </p:cNvSpPr>
          <p:nvPr>
            <p:ph idx="1"/>
          </p:nvPr>
        </p:nvSpPr>
        <p:spPr>
          <a:xfrm>
            <a:off x="76200" y="1600201"/>
            <a:ext cx="7924800" cy="4343399"/>
          </a:xfrm>
        </p:spPr>
        <p:txBody>
          <a:bodyPr>
            <a:noAutofit/>
          </a:bodyPr>
          <a:lstStyle/>
          <a:p>
            <a:r>
              <a:rPr lang="en-US" sz="2800" dirty="0"/>
              <a:t>As believers, we must “see to it that no one takes you captive through hollow and deceptive philosophy, which depends on human tradition and the basic principles of this world rather than on Christ” (</a:t>
            </a:r>
            <a:r>
              <a:rPr lang="en-US" sz="2800" dirty="0">
                <a:hlinkClick r:id="rId2"/>
              </a:rPr>
              <a:t>Colossians 2:8</a:t>
            </a:r>
            <a:r>
              <a:rPr lang="en-US" sz="2800" dirty="0"/>
              <a:t>; see also </a:t>
            </a:r>
            <a:r>
              <a:rPr lang="en-US" sz="2800" dirty="0">
                <a:hlinkClick r:id="rId3"/>
              </a:rPr>
              <a:t>Hebrews 3:12</a:t>
            </a:r>
            <a:r>
              <a:rPr lang="en-US" sz="2800" dirty="0"/>
              <a:t>). </a:t>
            </a:r>
            <a:endParaRPr lang="en-US" sz="2800" dirty="0" smtClean="0"/>
          </a:p>
          <a:p>
            <a:r>
              <a:rPr lang="en-US" sz="2800" dirty="0" smtClean="0"/>
              <a:t>We </a:t>
            </a:r>
            <a:r>
              <a:rPr lang="en-US" sz="2800" dirty="0"/>
              <a:t>are also commanded to be “prepared to make a defense to anyone who asks you for a reason for the hope that is in you …” (</a:t>
            </a:r>
            <a:r>
              <a:rPr lang="en-US" sz="2800" dirty="0">
                <a:hlinkClick r:id="rId4"/>
              </a:rPr>
              <a:t>1 Peter 3:15</a:t>
            </a:r>
            <a:r>
              <a:rPr lang="en-US" sz="2800" dirty="0"/>
              <a:t>).</a:t>
            </a:r>
            <a:br>
              <a:rPr lang="en-US" sz="2800" dirty="0"/>
            </a:br>
            <a:r>
              <a:rPr lang="en-US" sz="900" dirty="0"/>
              <a:t/>
            </a:r>
            <a:br>
              <a:rPr lang="en-US" sz="900" dirty="0"/>
            </a:br>
            <a:endParaRPr lang="en-US" sz="900" dirty="0"/>
          </a:p>
        </p:txBody>
      </p:sp>
    </p:spTree>
    <p:extLst>
      <p:ext uri="{BB962C8B-B14F-4D97-AF65-F5344CB8AC3E}">
        <p14:creationId xmlns:p14="http://schemas.microsoft.com/office/powerpoint/2010/main" val="474945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Integrity</a:t>
            </a:r>
          </a:p>
        </p:txBody>
      </p:sp>
      <p:sp>
        <p:nvSpPr>
          <p:cNvPr id="3" name="Content Placeholder 2"/>
          <p:cNvSpPr>
            <a:spLocks noGrp="1"/>
          </p:cNvSpPr>
          <p:nvPr>
            <p:ph idx="1"/>
          </p:nvPr>
        </p:nvSpPr>
        <p:spPr>
          <a:xfrm>
            <a:off x="228600" y="1752600"/>
            <a:ext cx="7619999" cy="4013201"/>
          </a:xfrm>
        </p:spPr>
        <p:txBody>
          <a:bodyPr>
            <a:normAutofit fontScale="92500" lnSpcReduction="10000"/>
          </a:bodyPr>
          <a:lstStyle/>
          <a:p>
            <a:pPr marL="0" indent="0">
              <a:buNone/>
            </a:pPr>
            <a:r>
              <a:rPr lang="en-US" sz="2800" b="1" dirty="0" smtClean="0"/>
              <a:t>We Don’t Demonstrate Integrity When</a:t>
            </a:r>
          </a:p>
          <a:p>
            <a:r>
              <a:rPr lang="en-US" sz="2800" dirty="0" smtClean="0"/>
              <a:t>We profess </a:t>
            </a:r>
            <a:r>
              <a:rPr lang="en-US" sz="2800" dirty="0"/>
              <a:t>to being Christians, yet live lives not in keeping with the precepts of the Scripture, i.e., compromising their biblical beliefs by living like world. </a:t>
            </a:r>
          </a:p>
          <a:p>
            <a:r>
              <a:rPr lang="en-US" sz="2800" dirty="0" smtClean="0"/>
              <a:t>When </a:t>
            </a:r>
            <a:r>
              <a:rPr lang="en-US" sz="2800" dirty="0"/>
              <a:t>the things of the world and its sensual allurements take precedence over the Word of God (</a:t>
            </a:r>
            <a:r>
              <a:rPr lang="en-US" sz="2800" dirty="0">
                <a:hlinkClick r:id="rId2"/>
              </a:rPr>
              <a:t>Acts 20:30</a:t>
            </a:r>
            <a:r>
              <a:rPr lang="en-US" sz="2800" dirty="0"/>
              <a:t>; </a:t>
            </a:r>
            <a:r>
              <a:rPr lang="en-US" sz="2800" dirty="0">
                <a:hlinkClick r:id="rId3"/>
              </a:rPr>
              <a:t>1 John 2:16-19</a:t>
            </a:r>
            <a:r>
              <a:rPr lang="en-US" sz="2800" dirty="0"/>
              <a:t>).</a:t>
            </a:r>
            <a:br>
              <a:rPr lang="en-US" sz="2800" dirty="0"/>
            </a:br>
            <a:r>
              <a:rPr lang="en-US" dirty="0"/>
              <a:t/>
            </a:r>
            <a:br>
              <a:rPr lang="en-US" dirty="0"/>
            </a:br>
            <a:endParaRPr lang="en-US" dirty="0"/>
          </a:p>
        </p:txBody>
      </p:sp>
    </p:spTree>
    <p:extLst>
      <p:ext uri="{BB962C8B-B14F-4D97-AF65-F5344CB8AC3E}">
        <p14:creationId xmlns:p14="http://schemas.microsoft.com/office/powerpoint/2010/main" val="23226444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04800"/>
            <a:ext cx="6347713" cy="1320800"/>
          </a:xfrm>
        </p:spPr>
        <p:txBody>
          <a:bodyPr>
            <a:normAutofit/>
          </a:bodyPr>
          <a:lstStyle/>
          <a:p>
            <a:r>
              <a:rPr lang="en-US" sz="5400" dirty="0"/>
              <a:t>Integrity</a:t>
            </a:r>
          </a:p>
        </p:txBody>
      </p:sp>
      <p:sp>
        <p:nvSpPr>
          <p:cNvPr id="3" name="Content Placeholder 2"/>
          <p:cNvSpPr>
            <a:spLocks noGrp="1"/>
          </p:cNvSpPr>
          <p:nvPr>
            <p:ph idx="1"/>
          </p:nvPr>
        </p:nvSpPr>
        <p:spPr>
          <a:xfrm>
            <a:off x="152400" y="1371600"/>
            <a:ext cx="7620002" cy="4495800"/>
          </a:xfrm>
        </p:spPr>
        <p:txBody>
          <a:bodyPr>
            <a:normAutofit fontScale="25000" lnSpcReduction="20000"/>
          </a:bodyPr>
          <a:lstStyle/>
          <a:p>
            <a:pPr marL="0" indent="0">
              <a:buNone/>
            </a:pPr>
            <a:r>
              <a:rPr lang="en-US" sz="12800" b="1" dirty="0" smtClean="0"/>
              <a:t>We Don’t Demonstrate Integrity When: </a:t>
            </a:r>
          </a:p>
          <a:p>
            <a:r>
              <a:rPr lang="en-US" sz="12800" dirty="0" smtClean="0"/>
              <a:t>We profess </a:t>
            </a:r>
            <a:r>
              <a:rPr lang="en-US" sz="12800" dirty="0"/>
              <a:t>to follow </a:t>
            </a:r>
            <a:r>
              <a:rPr lang="en-US" sz="12800" dirty="0" smtClean="0"/>
              <a:t>Christ and compromise our </a:t>
            </a:r>
            <a:r>
              <a:rPr lang="en-US" sz="12800" dirty="0"/>
              <a:t>faith by craving worldly success and accolades from </a:t>
            </a:r>
            <a:r>
              <a:rPr lang="en-US" sz="12800" dirty="0" smtClean="0"/>
              <a:t> others. </a:t>
            </a:r>
          </a:p>
          <a:p>
            <a:r>
              <a:rPr lang="en-US" sz="12800" dirty="0" smtClean="0"/>
              <a:t>Jesus </a:t>
            </a:r>
            <a:r>
              <a:rPr lang="en-US" sz="12800" dirty="0"/>
              <a:t>chastised such people who rationalized their questionable behavior: “How can you believe, when you receive glory from one another and do not seek the glory that comes from the only God?” (</a:t>
            </a:r>
            <a:r>
              <a:rPr lang="en-US" sz="12800" dirty="0">
                <a:hlinkClick r:id="rId2"/>
              </a:rPr>
              <a:t>John 5:41-44</a:t>
            </a:r>
            <a:r>
              <a:rPr lang="en-US" sz="12800" dirty="0"/>
              <a:t>). </a:t>
            </a:r>
            <a:br>
              <a:rPr lang="en-US" sz="12800" dirty="0"/>
            </a:br>
            <a:r>
              <a:rPr lang="en-US" dirty="0"/>
              <a:t/>
            </a:r>
            <a:br>
              <a:rPr lang="en-US" dirty="0"/>
            </a:br>
            <a:endParaRPr lang="en-US" dirty="0"/>
          </a:p>
        </p:txBody>
      </p:sp>
    </p:spTree>
    <p:extLst>
      <p:ext uri="{BB962C8B-B14F-4D97-AF65-F5344CB8AC3E}">
        <p14:creationId xmlns:p14="http://schemas.microsoft.com/office/powerpoint/2010/main" val="42253153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Integrity</a:t>
            </a:r>
          </a:p>
        </p:txBody>
      </p:sp>
      <p:sp>
        <p:nvSpPr>
          <p:cNvPr id="3" name="Content Placeholder 2"/>
          <p:cNvSpPr>
            <a:spLocks noGrp="1"/>
          </p:cNvSpPr>
          <p:nvPr>
            <p:ph idx="1"/>
          </p:nvPr>
        </p:nvSpPr>
        <p:spPr>
          <a:xfrm>
            <a:off x="152400" y="1676400"/>
            <a:ext cx="6804913" cy="4364963"/>
          </a:xfrm>
        </p:spPr>
        <p:txBody>
          <a:bodyPr>
            <a:normAutofit fontScale="25000" lnSpcReduction="20000"/>
          </a:bodyPr>
          <a:lstStyle/>
          <a:p>
            <a:r>
              <a:rPr lang="en-US" sz="12800" dirty="0"/>
              <a:t>In other words, to compromise in one’s total allegiance and devotion to God is to allow the allurements of this world, with its accompanying worries, to take precedence over Christ (</a:t>
            </a:r>
            <a:r>
              <a:rPr lang="en-US" sz="12800" dirty="0">
                <a:hlinkClick r:id="rId2"/>
              </a:rPr>
              <a:t>Matthew 6:24</a:t>
            </a:r>
            <a:r>
              <a:rPr lang="en-US" sz="12800" dirty="0"/>
              <a:t>).</a:t>
            </a:r>
            <a:r>
              <a:rPr lang="en-US" sz="9600" dirty="0"/>
              <a:t/>
            </a:r>
            <a:br>
              <a:rPr lang="en-US" sz="9600" dirty="0"/>
            </a:br>
            <a:r>
              <a:rPr lang="en-US" sz="9600" dirty="0"/>
              <a:t/>
            </a:r>
            <a:br>
              <a:rPr lang="en-US" sz="9600" dirty="0"/>
            </a:br>
            <a:endParaRPr lang="en-US" dirty="0"/>
          </a:p>
        </p:txBody>
      </p:sp>
    </p:spTree>
    <p:extLst>
      <p:ext uri="{BB962C8B-B14F-4D97-AF65-F5344CB8AC3E}">
        <p14:creationId xmlns:p14="http://schemas.microsoft.com/office/powerpoint/2010/main" val="7586204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973" y="304800"/>
            <a:ext cx="6347713" cy="1320800"/>
          </a:xfrm>
        </p:spPr>
        <p:txBody>
          <a:bodyPr>
            <a:normAutofit/>
          </a:bodyPr>
          <a:lstStyle/>
          <a:p>
            <a:r>
              <a:rPr lang="en-US" sz="5400" dirty="0"/>
              <a:t>Integrity</a:t>
            </a:r>
          </a:p>
        </p:txBody>
      </p:sp>
      <p:sp>
        <p:nvSpPr>
          <p:cNvPr id="3" name="Content Placeholder 2"/>
          <p:cNvSpPr>
            <a:spLocks noGrp="1"/>
          </p:cNvSpPr>
          <p:nvPr>
            <p:ph idx="1"/>
          </p:nvPr>
        </p:nvSpPr>
        <p:spPr>
          <a:xfrm>
            <a:off x="152400" y="1625600"/>
            <a:ext cx="7391400" cy="4470400"/>
          </a:xfrm>
        </p:spPr>
        <p:txBody>
          <a:bodyPr>
            <a:normAutofit fontScale="47500" lnSpcReduction="20000"/>
          </a:bodyPr>
          <a:lstStyle/>
          <a:p>
            <a:pPr marL="0" indent="0">
              <a:buNone/>
            </a:pPr>
            <a:r>
              <a:rPr lang="en-US" sz="4400" b="1" dirty="0"/>
              <a:t>We Don’t Demonstrate Integrity When: </a:t>
            </a:r>
          </a:p>
          <a:p>
            <a:r>
              <a:rPr lang="en-US" sz="5700" dirty="0" smtClean="0"/>
              <a:t>When </a:t>
            </a:r>
            <a:r>
              <a:rPr lang="en-US" sz="5700" dirty="0"/>
              <a:t>we place our desires, and that of others, ahead of the Word of God: “While it remained unsold, did it not remain your own? And after it was sold, was it not at your disposal? Why is it that you have contrived this deed in your heart? You have not lied to men but to God” (</a:t>
            </a:r>
            <a:r>
              <a:rPr lang="en-US" sz="5700" dirty="0">
                <a:hlinkClick r:id="rId2"/>
              </a:rPr>
              <a:t>Acts 5:4</a:t>
            </a:r>
            <a:r>
              <a:rPr lang="en-US" sz="5700" dirty="0"/>
              <a:t>).</a:t>
            </a:r>
            <a:br>
              <a:rPr lang="en-US" sz="5700" dirty="0"/>
            </a:br>
            <a:r>
              <a:rPr lang="en-US" sz="5700" dirty="0"/>
              <a:t/>
            </a:r>
            <a:br>
              <a:rPr lang="en-US" sz="5700" dirty="0"/>
            </a:br>
            <a:r>
              <a:rPr lang="en-US" sz="5700" dirty="0"/>
              <a:t>And we must recognize that His Word is not to be compromised for any reason or for </a:t>
            </a:r>
            <a:r>
              <a:rPr lang="en-US" sz="5700" dirty="0" smtClean="0"/>
              <a:t>anyone</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9487428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Integrity</a:t>
            </a:r>
          </a:p>
        </p:txBody>
      </p:sp>
      <p:sp>
        <p:nvSpPr>
          <p:cNvPr id="3" name="Content Placeholder 2"/>
          <p:cNvSpPr>
            <a:spLocks noGrp="1"/>
          </p:cNvSpPr>
          <p:nvPr>
            <p:ph idx="1"/>
          </p:nvPr>
        </p:nvSpPr>
        <p:spPr>
          <a:xfrm>
            <a:off x="152400" y="1752601"/>
            <a:ext cx="7696200" cy="4267200"/>
          </a:xfrm>
        </p:spPr>
        <p:txBody>
          <a:bodyPr>
            <a:normAutofit/>
          </a:bodyPr>
          <a:lstStyle/>
          <a:p>
            <a:pPr marL="0" indent="0">
              <a:buNone/>
            </a:pPr>
            <a:r>
              <a:rPr lang="en-US" sz="3600" b="1" dirty="0" smtClean="0"/>
              <a:t>Resources</a:t>
            </a:r>
          </a:p>
          <a:p>
            <a:pPr marL="0" indent="0">
              <a:buNone/>
            </a:pPr>
            <a:r>
              <a:rPr lang="en-US" sz="3600" dirty="0" smtClean="0"/>
              <a:t>Got Questions bible.org: </a:t>
            </a:r>
            <a:r>
              <a:rPr lang="en-US" sz="3600" dirty="0" err="1" smtClean="0"/>
              <a:t>Intergrity</a:t>
            </a:r>
            <a:endParaRPr lang="en-US" sz="3600" dirty="0" smtClean="0"/>
          </a:p>
          <a:p>
            <a:pPr marL="0" indent="0">
              <a:buNone/>
            </a:pPr>
            <a:r>
              <a:rPr lang="en-US" sz="3600" dirty="0" smtClean="0"/>
              <a:t>Story of the Seed by Francis </a:t>
            </a:r>
            <a:r>
              <a:rPr lang="en-US" sz="3600" dirty="0" err="1" smtClean="0"/>
              <a:t>Kony</a:t>
            </a:r>
            <a:r>
              <a:rPr lang="en-US" sz="3600" dirty="0" smtClean="0"/>
              <a:t> </a:t>
            </a:r>
            <a:endParaRPr lang="en-US" sz="3600" dirty="0"/>
          </a:p>
        </p:txBody>
      </p:sp>
    </p:spTree>
    <p:extLst>
      <p:ext uri="{BB962C8B-B14F-4D97-AF65-F5344CB8AC3E}">
        <p14:creationId xmlns:p14="http://schemas.microsoft.com/office/powerpoint/2010/main" val="690177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6347713" cy="1320800"/>
          </a:xfrm>
        </p:spPr>
        <p:txBody>
          <a:bodyPr>
            <a:normAutofit/>
          </a:bodyPr>
          <a:lstStyle/>
          <a:p>
            <a:r>
              <a:rPr lang="en-US" sz="5400" dirty="0"/>
              <a:t>Integrity</a:t>
            </a:r>
          </a:p>
        </p:txBody>
      </p:sp>
      <p:sp>
        <p:nvSpPr>
          <p:cNvPr id="3" name="Content Placeholder 2"/>
          <p:cNvSpPr>
            <a:spLocks noGrp="1"/>
          </p:cNvSpPr>
          <p:nvPr>
            <p:ph idx="1"/>
          </p:nvPr>
        </p:nvSpPr>
        <p:spPr>
          <a:xfrm>
            <a:off x="609598" y="1676400"/>
            <a:ext cx="7010401" cy="4364963"/>
          </a:xfrm>
        </p:spPr>
        <p:txBody>
          <a:bodyPr>
            <a:normAutofit fontScale="85000" lnSpcReduction="20000"/>
          </a:bodyPr>
          <a:lstStyle/>
          <a:p>
            <a:r>
              <a:rPr lang="en-US" sz="4200" dirty="0"/>
              <a:t>The dictionary </a:t>
            </a:r>
            <a:r>
              <a:rPr lang="en-US" sz="4200" dirty="0" smtClean="0"/>
              <a:t>definition:</a:t>
            </a:r>
          </a:p>
          <a:p>
            <a:r>
              <a:rPr lang="en-US" sz="4200" i="1" dirty="0" smtClean="0"/>
              <a:t>integrity</a:t>
            </a:r>
            <a:r>
              <a:rPr lang="en-US" sz="4200" dirty="0" smtClean="0"/>
              <a:t> -“A </a:t>
            </a:r>
            <a:r>
              <a:rPr lang="en-US" sz="4200" dirty="0"/>
              <a:t>firm adherence to a code of especially moral or artistic values, or incorruptibility; incapable of being bribed or morally corrupted.” </a:t>
            </a:r>
            <a:endParaRPr lang="en-US" sz="4200" dirty="0" smtClean="0"/>
          </a:p>
          <a:p>
            <a:pPr marL="0" indent="0">
              <a:buNone/>
            </a:pP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574784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6347713" cy="1320800"/>
          </a:xfrm>
        </p:spPr>
        <p:txBody>
          <a:bodyPr>
            <a:normAutofit/>
          </a:bodyPr>
          <a:lstStyle/>
          <a:p>
            <a:r>
              <a:rPr lang="en-US" sz="5400" dirty="0"/>
              <a:t>Integrity</a:t>
            </a:r>
          </a:p>
        </p:txBody>
      </p:sp>
      <p:sp>
        <p:nvSpPr>
          <p:cNvPr id="3" name="Content Placeholder 2"/>
          <p:cNvSpPr>
            <a:spLocks noGrp="1"/>
          </p:cNvSpPr>
          <p:nvPr>
            <p:ph idx="1"/>
          </p:nvPr>
        </p:nvSpPr>
        <p:spPr>
          <a:xfrm>
            <a:off x="609598" y="1371600"/>
            <a:ext cx="6705601" cy="4876800"/>
          </a:xfrm>
        </p:spPr>
        <p:txBody>
          <a:bodyPr>
            <a:noAutofit/>
          </a:bodyPr>
          <a:lstStyle/>
          <a:p>
            <a:r>
              <a:rPr lang="en-US" sz="3200" dirty="0" smtClean="0"/>
              <a:t>In the Bible, the Hebrew word translated “integrity” in the Old Testament means “the condition of being without blemish, completeness, perfection, sincerity, soundness, uprightness, wholeness.” </a:t>
            </a:r>
          </a:p>
          <a:p>
            <a:r>
              <a:rPr lang="en-US" sz="3200" i="1" dirty="0" smtClean="0"/>
              <a:t>Integrity</a:t>
            </a:r>
            <a:r>
              <a:rPr lang="en-US" sz="3200" dirty="0" smtClean="0"/>
              <a:t> in the New Testament means “honesty and adherence to a pattern of good works.</a:t>
            </a:r>
            <a:endParaRPr lang="en-US" sz="3200" dirty="0"/>
          </a:p>
        </p:txBody>
      </p:sp>
    </p:spTree>
    <p:extLst>
      <p:ext uri="{BB962C8B-B14F-4D97-AF65-F5344CB8AC3E}">
        <p14:creationId xmlns:p14="http://schemas.microsoft.com/office/powerpoint/2010/main" val="1242128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Integrity</a:t>
            </a:r>
          </a:p>
        </p:txBody>
      </p:sp>
      <p:sp>
        <p:nvSpPr>
          <p:cNvPr id="3" name="Content Placeholder 2"/>
          <p:cNvSpPr>
            <a:spLocks noGrp="1"/>
          </p:cNvSpPr>
          <p:nvPr>
            <p:ph idx="1"/>
          </p:nvPr>
        </p:nvSpPr>
        <p:spPr>
          <a:xfrm>
            <a:off x="609599" y="1752600"/>
            <a:ext cx="7239001" cy="3783010"/>
          </a:xfrm>
        </p:spPr>
        <p:txBody>
          <a:bodyPr>
            <a:normAutofit/>
          </a:bodyPr>
          <a:lstStyle/>
          <a:p>
            <a:pPr marL="0" indent="0">
              <a:buNone/>
            </a:pPr>
            <a:r>
              <a:rPr lang="en-US" sz="3200" b="1" dirty="0" smtClean="0"/>
              <a:t>Prov. 11:3 (CEV</a:t>
            </a:r>
            <a:r>
              <a:rPr lang="en-US" sz="3200" b="1" dirty="0"/>
              <a:t>)</a:t>
            </a:r>
          </a:p>
          <a:p>
            <a:r>
              <a:rPr lang="en-US" sz="3200" baseline="30000" dirty="0"/>
              <a:t>3  </a:t>
            </a:r>
            <a:r>
              <a:rPr lang="en-US" sz="3200" dirty="0" smtClean="0"/>
              <a:t>(Integrity) If </a:t>
            </a:r>
            <a:r>
              <a:rPr lang="en-US" sz="3200" dirty="0"/>
              <a:t>you do the right thing,</a:t>
            </a:r>
            <a:br>
              <a:rPr lang="en-US" sz="3200" dirty="0"/>
            </a:br>
            <a:r>
              <a:rPr lang="en-US" sz="3200" dirty="0"/>
              <a:t>honesty will be your guide.</a:t>
            </a:r>
            <a:br>
              <a:rPr lang="en-US" sz="3200" dirty="0"/>
            </a:br>
            <a:r>
              <a:rPr lang="en-US" sz="3200" dirty="0"/>
              <a:t>But if you are crooked,</a:t>
            </a:r>
            <a:br>
              <a:rPr lang="en-US" sz="3200" dirty="0"/>
            </a:br>
            <a:r>
              <a:rPr lang="en-US" sz="3200" dirty="0"/>
              <a:t>you will be trapped</a:t>
            </a:r>
            <a:br>
              <a:rPr lang="en-US" sz="3200" dirty="0"/>
            </a:br>
            <a:r>
              <a:rPr lang="en-US" sz="3200" dirty="0"/>
              <a:t>by your own dishonesty</a:t>
            </a:r>
            <a:r>
              <a:rPr lang="en-US" sz="3200" dirty="0" smtClean="0"/>
              <a:t>.</a:t>
            </a:r>
            <a:endParaRPr lang="en-US" sz="3200" dirty="0"/>
          </a:p>
        </p:txBody>
      </p:sp>
    </p:spTree>
    <p:extLst>
      <p:ext uri="{BB962C8B-B14F-4D97-AF65-F5344CB8AC3E}">
        <p14:creationId xmlns:p14="http://schemas.microsoft.com/office/powerpoint/2010/main" val="2424631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6347713" cy="1320800"/>
          </a:xfrm>
        </p:spPr>
        <p:txBody>
          <a:bodyPr>
            <a:normAutofit/>
          </a:bodyPr>
          <a:lstStyle/>
          <a:p>
            <a:r>
              <a:rPr lang="en-US" sz="5400" dirty="0"/>
              <a:t>Integrity</a:t>
            </a:r>
          </a:p>
        </p:txBody>
      </p:sp>
      <p:sp>
        <p:nvSpPr>
          <p:cNvPr id="3" name="Content Placeholder 2"/>
          <p:cNvSpPr>
            <a:spLocks noGrp="1"/>
          </p:cNvSpPr>
          <p:nvPr>
            <p:ph idx="1"/>
          </p:nvPr>
        </p:nvSpPr>
        <p:spPr>
          <a:xfrm>
            <a:off x="609600" y="1219200"/>
            <a:ext cx="7086601" cy="4724400"/>
          </a:xfrm>
        </p:spPr>
        <p:txBody>
          <a:bodyPr>
            <a:normAutofit lnSpcReduction="10000"/>
          </a:bodyPr>
          <a:lstStyle/>
          <a:p>
            <a:pPr marL="0" indent="0">
              <a:buNone/>
            </a:pPr>
            <a:r>
              <a:rPr lang="en-US" sz="2800" b="1" dirty="0" smtClean="0"/>
              <a:t>Integrity can be summarized as:</a:t>
            </a:r>
          </a:p>
          <a:p>
            <a:r>
              <a:rPr lang="en-US" sz="2800" dirty="0" smtClean="0"/>
              <a:t> “ Who </a:t>
            </a:r>
            <a:r>
              <a:rPr lang="en-US" sz="2800" dirty="0"/>
              <a:t>You Are When No One's </a:t>
            </a:r>
            <a:r>
              <a:rPr lang="en-US" sz="2800" dirty="0" smtClean="0"/>
              <a:t>Looking”</a:t>
            </a:r>
          </a:p>
          <a:p>
            <a:r>
              <a:rPr lang="en-US" sz="2800" dirty="0" smtClean="0"/>
              <a:t>Choosing </a:t>
            </a:r>
            <a:r>
              <a:rPr lang="en-US" sz="2800" dirty="0"/>
              <a:t>Consistency, Resisting </a:t>
            </a:r>
            <a:r>
              <a:rPr lang="en-US" sz="2800" dirty="0" smtClean="0"/>
              <a:t>Compromise”</a:t>
            </a:r>
          </a:p>
          <a:p>
            <a:r>
              <a:rPr lang="en-US" sz="2800" dirty="0"/>
              <a:t>Giving without giving out. Enduring  through the struggle to do the right thing.</a:t>
            </a:r>
          </a:p>
          <a:p>
            <a:r>
              <a:rPr lang="en-US" sz="2800" dirty="0" smtClean="0"/>
              <a:t>Reputation is what others think we are.</a:t>
            </a:r>
          </a:p>
          <a:p>
            <a:r>
              <a:rPr lang="en-US" sz="2800" dirty="0" smtClean="0"/>
              <a:t>Our </a:t>
            </a:r>
            <a:r>
              <a:rPr lang="en-US" sz="2800" dirty="0"/>
              <a:t>i</a:t>
            </a:r>
            <a:r>
              <a:rPr lang="en-US" sz="2800" dirty="0" smtClean="0"/>
              <a:t>ntegrity is based on who we really are and how we respond.  </a:t>
            </a:r>
            <a:endParaRPr lang="en-US" sz="2800" b="1" dirty="0"/>
          </a:p>
          <a:p>
            <a:pPr marL="0" indent="0">
              <a:buNone/>
            </a:pPr>
            <a:endParaRPr lang="en-US" dirty="0"/>
          </a:p>
        </p:txBody>
      </p:sp>
    </p:spTree>
    <p:extLst>
      <p:ext uri="{BB962C8B-B14F-4D97-AF65-F5344CB8AC3E}">
        <p14:creationId xmlns:p14="http://schemas.microsoft.com/office/powerpoint/2010/main" val="1601868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6347713" cy="1320800"/>
          </a:xfrm>
        </p:spPr>
        <p:txBody>
          <a:bodyPr>
            <a:normAutofit/>
          </a:bodyPr>
          <a:lstStyle/>
          <a:p>
            <a:r>
              <a:rPr lang="en-US" sz="5400" dirty="0"/>
              <a:t>Integrity</a:t>
            </a:r>
          </a:p>
        </p:txBody>
      </p:sp>
      <p:sp>
        <p:nvSpPr>
          <p:cNvPr id="3" name="Content Placeholder 2"/>
          <p:cNvSpPr>
            <a:spLocks noGrp="1"/>
          </p:cNvSpPr>
          <p:nvPr>
            <p:ph idx="1"/>
          </p:nvPr>
        </p:nvSpPr>
        <p:spPr>
          <a:xfrm>
            <a:off x="609599" y="1371600"/>
            <a:ext cx="7010401" cy="4491963"/>
          </a:xfrm>
        </p:spPr>
        <p:txBody>
          <a:bodyPr>
            <a:noAutofit/>
          </a:bodyPr>
          <a:lstStyle/>
          <a:p>
            <a:r>
              <a:rPr lang="en-US" sz="2800" dirty="0"/>
              <a:t>To compromise is to make concessions or accommodations for someone who does not agree with a prevalent set of standards or rules</a:t>
            </a:r>
            <a:r>
              <a:rPr lang="en-US" sz="2800" dirty="0" smtClean="0"/>
              <a:t>.</a:t>
            </a:r>
          </a:p>
          <a:p>
            <a:r>
              <a:rPr lang="en-US" sz="2800" dirty="0" smtClean="0"/>
              <a:t> </a:t>
            </a:r>
            <a:r>
              <a:rPr lang="en-US" sz="2800" dirty="0"/>
              <a:t>The Bible makes it clear that God does not condone compromising His standards: “Joyful are people of integrity, who follow the instructions of the LORD. </a:t>
            </a:r>
          </a:p>
        </p:txBody>
      </p:sp>
    </p:spTree>
    <p:extLst>
      <p:ext uri="{BB962C8B-B14F-4D97-AF65-F5344CB8AC3E}">
        <p14:creationId xmlns:p14="http://schemas.microsoft.com/office/powerpoint/2010/main" val="98989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Integrity</a:t>
            </a:r>
          </a:p>
        </p:txBody>
      </p:sp>
      <p:sp>
        <p:nvSpPr>
          <p:cNvPr id="3" name="Content Placeholder 2"/>
          <p:cNvSpPr>
            <a:spLocks noGrp="1"/>
          </p:cNvSpPr>
          <p:nvPr>
            <p:ph idx="1"/>
          </p:nvPr>
        </p:nvSpPr>
        <p:spPr>
          <a:xfrm>
            <a:off x="381000" y="1930400"/>
            <a:ext cx="7086601" cy="3859210"/>
          </a:xfrm>
        </p:spPr>
        <p:txBody>
          <a:bodyPr>
            <a:normAutofit/>
          </a:bodyPr>
          <a:lstStyle/>
          <a:p>
            <a:r>
              <a:rPr lang="en-US" sz="3200" dirty="0" smtClean="0"/>
              <a:t>Joyful are those who obey His laws and search for Him with all their hearts. They do not compromise with evil, and they walk only in His paths. You have charged us to keep Your commandments carefully” (</a:t>
            </a:r>
            <a:r>
              <a:rPr lang="en-US" sz="3200" dirty="0" smtClean="0">
                <a:hlinkClick r:id="rId2"/>
              </a:rPr>
              <a:t>Psalm 119:1-4, NLT</a:t>
            </a:r>
            <a:r>
              <a:rPr lang="en-US" sz="3200" dirty="0" smtClean="0"/>
              <a:t>). </a:t>
            </a:r>
            <a:r>
              <a:rPr lang="en-US" dirty="0" smtClean="0"/>
              <a:t/>
            </a:r>
            <a:br>
              <a:rPr lang="en-US" dirty="0" smtClean="0"/>
            </a:br>
            <a:endParaRPr lang="en-US" dirty="0"/>
          </a:p>
        </p:txBody>
      </p:sp>
    </p:spTree>
    <p:extLst>
      <p:ext uri="{BB962C8B-B14F-4D97-AF65-F5344CB8AC3E}">
        <p14:creationId xmlns:p14="http://schemas.microsoft.com/office/powerpoint/2010/main" val="1551774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04800"/>
            <a:ext cx="6347713" cy="1320800"/>
          </a:xfrm>
        </p:spPr>
        <p:txBody>
          <a:bodyPr>
            <a:normAutofit/>
          </a:bodyPr>
          <a:lstStyle/>
          <a:p>
            <a:r>
              <a:rPr lang="en-US" sz="5400" dirty="0"/>
              <a:t>Integrity</a:t>
            </a:r>
          </a:p>
        </p:txBody>
      </p:sp>
      <p:sp>
        <p:nvSpPr>
          <p:cNvPr id="3" name="Content Placeholder 2"/>
          <p:cNvSpPr>
            <a:spLocks noGrp="1"/>
          </p:cNvSpPr>
          <p:nvPr>
            <p:ph idx="1"/>
          </p:nvPr>
        </p:nvSpPr>
        <p:spPr>
          <a:xfrm>
            <a:off x="152400" y="1447800"/>
            <a:ext cx="6804913" cy="4593563"/>
          </a:xfrm>
        </p:spPr>
        <p:txBody>
          <a:bodyPr>
            <a:noAutofit/>
          </a:bodyPr>
          <a:lstStyle/>
          <a:p>
            <a:r>
              <a:rPr lang="en-US" sz="2800" dirty="0"/>
              <a:t>Jesus is the perfect example of a man of integrity. After He was baptized, He went into the wilderness to fast for forty days and nights, during which time Satan came to Him at His weakest to try to break His integrity and corrupt Him. </a:t>
            </a:r>
            <a:endParaRPr lang="en-US" sz="2800" dirty="0" smtClean="0"/>
          </a:p>
          <a:p>
            <a:r>
              <a:rPr lang="en-US" sz="2800" dirty="0" smtClean="0"/>
              <a:t>Jesus </a:t>
            </a:r>
            <a:r>
              <a:rPr lang="en-US" sz="2800" dirty="0"/>
              <a:t>was wholly man and wholly God at the same time, and He tempted in every way we are, yet he never sinned (</a:t>
            </a:r>
            <a:r>
              <a:rPr lang="en-US" sz="2800" dirty="0">
                <a:hlinkClick r:id="rId2"/>
              </a:rPr>
              <a:t>Hebrews </a:t>
            </a:r>
            <a:r>
              <a:rPr lang="en-US" sz="2800" dirty="0" smtClean="0">
                <a:hlinkClick r:id="rId2"/>
              </a:rPr>
              <a:t>4:15</a:t>
            </a:r>
            <a:r>
              <a:rPr lang="en-US" sz="2800" dirty="0" smtClean="0"/>
              <a:t>).</a:t>
            </a:r>
            <a:endParaRPr lang="en-US" sz="2800" dirty="0"/>
          </a:p>
        </p:txBody>
      </p:sp>
    </p:spTree>
    <p:extLst>
      <p:ext uri="{BB962C8B-B14F-4D97-AF65-F5344CB8AC3E}">
        <p14:creationId xmlns:p14="http://schemas.microsoft.com/office/powerpoint/2010/main" val="3617603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233</TotalTime>
  <Words>1719</Words>
  <Application>Microsoft Office PowerPoint</Application>
  <PresentationFormat>On-screen Show (4:3)</PresentationFormat>
  <Paragraphs>95</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Trebuchet MS</vt:lpstr>
      <vt:lpstr>Wingdings 3</vt:lpstr>
      <vt:lpstr>Facet</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Integrity</dc:title>
  <dc:creator>vhanflstubbp</dc:creator>
  <cp:lastModifiedBy>AFCC</cp:lastModifiedBy>
  <cp:revision>16</cp:revision>
  <cp:lastPrinted>2014-11-05T22:17:30Z</cp:lastPrinted>
  <dcterms:created xsi:type="dcterms:W3CDTF">2014-10-28T16:59:49Z</dcterms:created>
  <dcterms:modified xsi:type="dcterms:W3CDTF">2014-11-06T01:27:26Z</dcterms:modified>
</cp:coreProperties>
</file>