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9"/>
  </p:handoutMasterIdLst>
  <p:sldIdLst>
    <p:sldId id="256" r:id="rId2"/>
    <p:sldId id="268" r:id="rId3"/>
    <p:sldId id="257" r:id="rId4"/>
    <p:sldId id="261" r:id="rId5"/>
    <p:sldId id="259" r:id="rId6"/>
    <p:sldId id="277" r:id="rId7"/>
    <p:sldId id="263" r:id="rId8"/>
    <p:sldId id="258" r:id="rId9"/>
    <p:sldId id="260" r:id="rId10"/>
    <p:sldId id="262" r:id="rId11"/>
    <p:sldId id="270" r:id="rId12"/>
    <p:sldId id="271" r:id="rId13"/>
    <p:sldId id="280" r:id="rId14"/>
    <p:sldId id="278" r:id="rId15"/>
    <p:sldId id="266" r:id="rId16"/>
    <p:sldId id="264" r:id="rId17"/>
    <p:sldId id="274" r:id="rId18"/>
    <p:sldId id="265" r:id="rId19"/>
    <p:sldId id="273" r:id="rId20"/>
    <p:sldId id="275" r:id="rId21"/>
    <p:sldId id="272" r:id="rId22"/>
    <p:sldId id="267" r:id="rId23"/>
    <p:sldId id="276" r:id="rId24"/>
    <p:sldId id="269" r:id="rId25"/>
    <p:sldId id="281" r:id="rId26"/>
    <p:sldId id="282"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9E1ADB-EE75-4F48-BA97-0ED779BED591}" type="datetimeFigureOut">
              <a:rPr lang="en-US" smtClean="0"/>
              <a:t>3/4/2015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D9C220-8E60-4124-A63B-D95A3B30E2F4}" type="slidenum">
              <a:rPr lang="en-US" smtClean="0"/>
              <a:t>‹#›</a:t>
            </a:fld>
            <a:endParaRPr lang="en-US" dirty="0"/>
          </a:p>
        </p:txBody>
      </p:sp>
    </p:spTree>
    <p:extLst>
      <p:ext uri="{BB962C8B-B14F-4D97-AF65-F5344CB8AC3E}">
        <p14:creationId xmlns:p14="http://schemas.microsoft.com/office/powerpoint/2010/main" val="18001847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1509239B-55E8-44A4-90DB-111779BE03D2}" type="datetimeFigureOut">
              <a:rPr lang="en-US" smtClean="0"/>
              <a:t>3/4/2015</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405198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42505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471857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3AAF245A-338A-4569-8A5F-F33F7D034FB2}"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17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1685765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3136113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99746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376854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1509239B-55E8-44A4-90DB-111779BE03D2}" type="datetimeFigureOut">
              <a:rPr lang="en-US" smtClean="0"/>
              <a:t>3/4/2015</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3AAF245A-338A-4569-8A5F-F33F7D034FB2}" type="slidenum">
              <a:rPr lang="en-US" smtClean="0"/>
              <a:t>‹#›</a:t>
            </a:fld>
            <a:endParaRPr lang="en-US" dirty="0"/>
          </a:p>
        </p:txBody>
      </p:sp>
    </p:spTree>
    <p:extLst>
      <p:ext uri="{BB962C8B-B14F-4D97-AF65-F5344CB8AC3E}">
        <p14:creationId xmlns:p14="http://schemas.microsoft.com/office/powerpoint/2010/main" val="121454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59908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1509239B-55E8-44A4-90DB-111779BE03D2}" type="datetimeFigureOut">
              <a:rPr lang="en-US" smtClean="0"/>
              <a:t>3/4/2015</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80511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9414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16939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273736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122661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336930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239B-55E8-44A4-90DB-111779BE03D2}"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AF245A-338A-4569-8A5F-F33F7D034FB2}" type="slidenum">
              <a:rPr lang="en-US" smtClean="0"/>
              <a:t>‹#›</a:t>
            </a:fld>
            <a:endParaRPr lang="en-US" dirty="0"/>
          </a:p>
        </p:txBody>
      </p:sp>
    </p:spTree>
    <p:extLst>
      <p:ext uri="{BB962C8B-B14F-4D97-AF65-F5344CB8AC3E}">
        <p14:creationId xmlns:p14="http://schemas.microsoft.com/office/powerpoint/2010/main" val="163849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09239B-55E8-44A4-90DB-111779BE03D2}" type="datetimeFigureOut">
              <a:rPr lang="en-US" smtClean="0"/>
              <a:t>3/4/2015</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AF245A-338A-4569-8A5F-F33F7D034FB2}" type="slidenum">
              <a:rPr lang="en-US" smtClean="0"/>
              <a:t>‹#›</a:t>
            </a:fld>
            <a:endParaRPr lang="en-US" dirty="0"/>
          </a:p>
        </p:txBody>
      </p:sp>
    </p:spTree>
    <p:extLst>
      <p:ext uri="{BB962C8B-B14F-4D97-AF65-F5344CB8AC3E}">
        <p14:creationId xmlns:p14="http://schemas.microsoft.com/office/powerpoint/2010/main" val="197037024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renatoamato.com/en/wp-content/uploads/2010/11/AskCompanion1.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iblegateway.com/versions/King-James-Version-KJV-Bible/" TargetMode="External"/><Relationship Id="rId2" Type="http://schemas.openxmlformats.org/officeDocument/2006/relationships/hyperlink" Target="http://biblegateway.com/passage/?search=Luke%206:45&amp;version=NI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gg.org/index.cfm/fuseaction/library.topic/ID/1036/Nature-God.htm" TargetMode="External"/><Relationship Id="rId2" Type="http://schemas.openxmlformats.org/officeDocument/2006/relationships/hyperlink" Target="http://www.cgg.org/index.cfm/fuseaction/Library.topic/ID/78/Holy-Spiri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iblicaljesu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Matters of the Heart</a:t>
            </a:r>
            <a:endParaRPr lang="en-US" dirty="0"/>
          </a:p>
        </p:txBody>
      </p:sp>
      <p:sp>
        <p:nvSpPr>
          <p:cNvPr id="3" name="Subtitle 2"/>
          <p:cNvSpPr>
            <a:spLocks noGrp="1"/>
          </p:cNvSpPr>
          <p:nvPr>
            <p:ph type="subTitle" idx="1"/>
          </p:nvPr>
        </p:nvSpPr>
        <p:spPr>
          <a:xfrm>
            <a:off x="510241" y="4394040"/>
            <a:ext cx="7871759" cy="1625760"/>
          </a:xfrm>
        </p:spPr>
        <p:txBody>
          <a:bodyPr>
            <a:noAutofit/>
          </a:bodyPr>
          <a:lstStyle/>
          <a:p>
            <a:pPr lvl="0"/>
            <a:r>
              <a:rPr lang="en-US" sz="4000" dirty="0"/>
              <a:t>As water reflects a face, so a man's heart reflects the man. (</a:t>
            </a:r>
            <a:r>
              <a:rPr lang="en-US" sz="4000" dirty="0" smtClean="0"/>
              <a:t>Prov. </a:t>
            </a:r>
            <a:r>
              <a:rPr lang="en-US" sz="4000" dirty="0"/>
              <a:t>27:19) </a:t>
            </a:r>
          </a:p>
          <a:p>
            <a:endParaRPr lang="en-US" sz="4000" dirty="0"/>
          </a:p>
        </p:txBody>
      </p:sp>
    </p:spTree>
    <p:extLst>
      <p:ext uri="{BB962C8B-B14F-4D97-AF65-F5344CB8AC3E}">
        <p14:creationId xmlns:p14="http://schemas.microsoft.com/office/powerpoint/2010/main" val="3912077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Michal-II Sam. 6: 15-23</a:t>
            </a:r>
          </a:p>
          <a:p>
            <a:pPr marL="0" indent="0">
              <a:buNone/>
            </a:pPr>
            <a:r>
              <a:rPr lang="en-US" sz="3200" dirty="0" smtClean="0"/>
              <a:t>What are some symptoms of a broken heart?</a:t>
            </a:r>
          </a:p>
          <a:p>
            <a:pPr marL="0" indent="0">
              <a:buNone/>
            </a:pPr>
            <a:endParaRPr lang="en-US" dirty="0" smtClean="0"/>
          </a:p>
          <a:p>
            <a:endParaRPr lang="en-US" dirty="0"/>
          </a:p>
        </p:txBody>
      </p:sp>
      <p:pic>
        <p:nvPicPr>
          <p:cNvPr id="4" name="Picture 3" descr="http://renatoamato.com/en/wp-content/uploads/2010/11/AskCompanion1-150x150.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553389" y="3962400"/>
            <a:ext cx="5867400" cy="2667000"/>
          </a:xfrm>
          <a:prstGeom prst="rect">
            <a:avLst/>
          </a:prstGeom>
          <a:noFill/>
          <a:ln>
            <a:noFill/>
          </a:ln>
        </p:spPr>
      </p:pic>
    </p:spTree>
    <p:extLst>
      <p:ext uri="{BB962C8B-B14F-4D97-AF65-F5344CB8AC3E}">
        <p14:creationId xmlns:p14="http://schemas.microsoft.com/office/powerpoint/2010/main" val="398234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1981200"/>
            <a:ext cx="8839200" cy="4724400"/>
          </a:xfrm>
        </p:spPr>
        <p:txBody>
          <a:bodyPr>
            <a:normAutofit lnSpcReduction="10000"/>
          </a:bodyPr>
          <a:lstStyle/>
          <a:p>
            <a:r>
              <a:rPr lang="en-US" sz="3200" dirty="0" smtClean="0"/>
              <a:t>Broken Hearted-Those who were hurt by the hardships of life, and are still nursing wounds from the past, but they </a:t>
            </a:r>
            <a:r>
              <a:rPr lang="en-US" sz="3200" b="1" dirty="0" smtClean="0"/>
              <a:t>want to move forward</a:t>
            </a:r>
            <a:r>
              <a:rPr lang="en-US" sz="3200" dirty="0" smtClean="0"/>
              <a:t> to a new and happier season. </a:t>
            </a:r>
          </a:p>
          <a:p>
            <a:r>
              <a:rPr lang="en-US" sz="3200" dirty="0" smtClean="0"/>
              <a:t>This process is not based on either psychotherapy or counseling, but on your personal will to </a:t>
            </a:r>
            <a:r>
              <a:rPr lang="en-US" sz="3200" b="1" dirty="0" smtClean="0"/>
              <a:t>leave the past behind </a:t>
            </a:r>
            <a:r>
              <a:rPr lang="en-US" sz="3200" dirty="0" smtClean="0"/>
              <a:t>and move to </a:t>
            </a:r>
            <a:r>
              <a:rPr lang="en-US" sz="3200" b="1" dirty="0" smtClean="0"/>
              <a:t>a better future</a:t>
            </a:r>
            <a:r>
              <a:rPr lang="en-US" sz="3200" dirty="0" smtClean="0"/>
              <a:t>. You can experience the healing of your broken heart through God who will help you </a:t>
            </a:r>
            <a:r>
              <a:rPr lang="en-US" sz="3200" b="1" dirty="0" smtClean="0"/>
              <a:t>move from painful to joyful living</a:t>
            </a:r>
            <a:r>
              <a:rPr lang="en-US" sz="3200" dirty="0" smtClean="0"/>
              <a:t>.</a:t>
            </a:r>
          </a:p>
          <a:p>
            <a:endParaRPr lang="en-US" dirty="0"/>
          </a:p>
        </p:txBody>
      </p:sp>
    </p:spTree>
    <p:extLst>
      <p:ext uri="{BB962C8B-B14F-4D97-AF65-F5344CB8AC3E}">
        <p14:creationId xmlns:p14="http://schemas.microsoft.com/office/powerpoint/2010/main" val="220535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133600"/>
            <a:ext cx="8915400" cy="4571999"/>
          </a:xfrm>
        </p:spPr>
        <p:txBody>
          <a:bodyPr>
            <a:normAutofit/>
          </a:bodyPr>
          <a:lstStyle/>
          <a:p>
            <a:pPr marL="0" lvl="0" indent="0">
              <a:buNone/>
            </a:pPr>
            <a:r>
              <a:rPr lang="en-US" sz="3200" b="1" dirty="0" smtClean="0"/>
              <a:t>When You Are Wounded In Heart-You can feel</a:t>
            </a:r>
          </a:p>
          <a:p>
            <a:pPr lvl="0"/>
            <a:r>
              <a:rPr lang="en-US" sz="3200" b="1" dirty="0" smtClean="0"/>
              <a:t>Fear</a:t>
            </a:r>
            <a:r>
              <a:rPr lang="en-US" sz="3200" dirty="0" smtClean="0"/>
              <a:t> </a:t>
            </a:r>
            <a:r>
              <a:rPr lang="en-US" sz="3200" dirty="0"/>
              <a:t>(expecting to be punished);</a:t>
            </a:r>
          </a:p>
          <a:p>
            <a:pPr lvl="0"/>
            <a:r>
              <a:rPr lang="en-US" sz="3200" b="1" dirty="0"/>
              <a:t>Shame</a:t>
            </a:r>
            <a:r>
              <a:rPr lang="en-US" sz="3200" dirty="0"/>
              <a:t> (covering </a:t>
            </a:r>
            <a:r>
              <a:rPr lang="en-US" sz="3200" dirty="0" smtClean="0"/>
              <a:t>/hiding ourselves)</a:t>
            </a:r>
            <a:endParaRPr lang="en-US" sz="3200" dirty="0"/>
          </a:p>
          <a:p>
            <a:pPr lvl="0"/>
            <a:r>
              <a:rPr lang="en-US" sz="3200" b="1" dirty="0"/>
              <a:t>Insecurity</a:t>
            </a:r>
            <a:r>
              <a:rPr lang="en-US" sz="3200" dirty="0"/>
              <a:t> (not feeling protected, but fearing the presence of God);</a:t>
            </a:r>
          </a:p>
          <a:p>
            <a:pPr lvl="0"/>
            <a:r>
              <a:rPr lang="en-US" sz="3200" b="1" dirty="0"/>
              <a:t>Sense of guilt</a:t>
            </a:r>
            <a:r>
              <a:rPr lang="en-US" sz="3200" dirty="0"/>
              <a:t> (feeling condemned, but trying to justify </a:t>
            </a:r>
            <a:r>
              <a:rPr lang="en-US" sz="3200" dirty="0" smtClean="0"/>
              <a:t>ourselves </a:t>
            </a:r>
            <a:r>
              <a:rPr lang="en-US" sz="3200" dirty="0"/>
              <a:t>before God</a:t>
            </a:r>
            <a:r>
              <a:rPr lang="en-US" sz="3200" dirty="0" smtClean="0"/>
              <a:t>);</a:t>
            </a:r>
            <a:endParaRPr lang="en-US" sz="3200" dirty="0"/>
          </a:p>
        </p:txBody>
      </p:sp>
    </p:spTree>
    <p:extLst>
      <p:ext uri="{BB962C8B-B14F-4D97-AF65-F5344CB8AC3E}">
        <p14:creationId xmlns:p14="http://schemas.microsoft.com/office/powerpoint/2010/main" val="2348095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0" y="1981200"/>
            <a:ext cx="9144000" cy="4876800"/>
          </a:xfrm>
        </p:spPr>
        <p:txBody>
          <a:bodyPr>
            <a:normAutofit/>
          </a:bodyPr>
          <a:lstStyle/>
          <a:p>
            <a:pPr lvl="0"/>
            <a:r>
              <a:rPr lang="en-US" sz="2800" b="1" dirty="0" smtClean="0"/>
              <a:t>Sense of nullity</a:t>
            </a:r>
            <a:r>
              <a:rPr lang="en-US" sz="2800" dirty="0" smtClean="0"/>
              <a:t> (no longer value in God’s eyes);</a:t>
            </a:r>
          </a:p>
          <a:p>
            <a:pPr lvl="0"/>
            <a:r>
              <a:rPr lang="en-US" sz="2800" b="1" dirty="0" smtClean="0"/>
              <a:t>Sense of inferiority</a:t>
            </a:r>
            <a:r>
              <a:rPr lang="en-US" sz="2800" dirty="0" smtClean="0"/>
              <a:t> (feeling they’ve missed God’s plan for their lives);</a:t>
            </a:r>
          </a:p>
          <a:p>
            <a:pPr lvl="0"/>
            <a:r>
              <a:rPr lang="en-US" sz="2800" b="1" dirty="0" smtClean="0"/>
              <a:t>Sense of rejection</a:t>
            </a:r>
            <a:r>
              <a:rPr lang="en-US" sz="2800" dirty="0" smtClean="0"/>
              <a:t> (feel God no longer wants them)</a:t>
            </a:r>
          </a:p>
          <a:p>
            <a:pPr lvl="0"/>
            <a:r>
              <a:rPr lang="en-US" sz="2800" b="1" dirty="0" smtClean="0"/>
              <a:t>Sense of unworthiness</a:t>
            </a:r>
            <a:r>
              <a:rPr lang="en-US" sz="2800" dirty="0" smtClean="0"/>
              <a:t> (not deserving the love of their Creator any longer).</a:t>
            </a:r>
          </a:p>
          <a:p>
            <a:pPr lvl="0"/>
            <a:r>
              <a:rPr lang="en-US" sz="2800" b="1" dirty="0" smtClean="0"/>
              <a:t>Disdain for others &amp; themselves</a:t>
            </a:r>
            <a:r>
              <a:rPr lang="en-US" sz="2800" dirty="0" smtClean="0"/>
              <a:t> (from feeling they have failed).</a:t>
            </a:r>
          </a:p>
          <a:p>
            <a:r>
              <a:rPr lang="en-US" sz="2800" dirty="0" smtClean="0"/>
              <a:t>He can heal the broken heart and sets the captive free.</a:t>
            </a:r>
          </a:p>
          <a:p>
            <a:endParaRPr lang="en-US" dirty="0"/>
          </a:p>
        </p:txBody>
      </p:sp>
    </p:spTree>
    <p:extLst>
      <p:ext uri="{BB962C8B-B14F-4D97-AF65-F5344CB8AC3E}">
        <p14:creationId xmlns:p14="http://schemas.microsoft.com/office/powerpoint/2010/main" val="320345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p:txBody>
          <a:bodyPr>
            <a:normAutofit/>
          </a:bodyPr>
          <a:lstStyle/>
          <a:p>
            <a:r>
              <a:rPr lang="en-US" sz="3600" dirty="0" smtClean="0"/>
              <a:t>Mark 7:18-23</a:t>
            </a:r>
            <a:endParaRPr lang="en-US" sz="3600" dirty="0"/>
          </a:p>
        </p:txBody>
      </p:sp>
    </p:spTree>
    <p:extLst>
      <p:ext uri="{BB962C8B-B14F-4D97-AF65-F5344CB8AC3E}">
        <p14:creationId xmlns:p14="http://schemas.microsoft.com/office/powerpoint/2010/main" val="28573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057400"/>
            <a:ext cx="8915400" cy="4648200"/>
          </a:xfrm>
        </p:spPr>
        <p:txBody>
          <a:bodyPr/>
          <a:lstStyle/>
          <a:p>
            <a:r>
              <a:rPr lang="en-US" sz="3200" dirty="0" smtClean="0"/>
              <a:t>The heart is the fountain, words are the streams. A troubled fountain, and a corrupt spring, must send forth muddy and unpleasant streams. Nothing but the salt of grace, cast into the spring, will heal the waters, season the speech, and purify the corrupt communication.</a:t>
            </a:r>
          </a:p>
          <a:p>
            <a:endParaRPr lang="en-US" dirty="0"/>
          </a:p>
        </p:txBody>
      </p:sp>
    </p:spTree>
    <p:extLst>
      <p:ext uri="{BB962C8B-B14F-4D97-AF65-F5344CB8AC3E}">
        <p14:creationId xmlns:p14="http://schemas.microsoft.com/office/powerpoint/2010/main" val="239175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0" y="2057400"/>
            <a:ext cx="9067800" cy="4724400"/>
          </a:xfrm>
        </p:spPr>
        <p:txBody>
          <a:bodyPr>
            <a:noAutofit/>
          </a:bodyPr>
          <a:lstStyle/>
          <a:p>
            <a:r>
              <a:rPr lang="en-US" sz="3200" b="1" u="sng" dirty="0">
                <a:hlinkClick r:id="rId2"/>
              </a:rPr>
              <a:t>Luke 6:45</a:t>
            </a:r>
            <a:r>
              <a:rPr lang="en-US" sz="3200" b="1" dirty="0"/>
              <a:t> (</a:t>
            </a:r>
            <a:r>
              <a:rPr lang="en-US" sz="3200" b="1" u="sng" dirty="0" smtClean="0">
                <a:hlinkClick r:id="rId3"/>
              </a:rPr>
              <a:t>KJV</a:t>
            </a:r>
            <a:r>
              <a:rPr lang="en-US" sz="3200" b="1" dirty="0" smtClean="0"/>
              <a:t>)</a:t>
            </a:r>
            <a:r>
              <a:rPr lang="en-US" sz="3200" dirty="0" smtClean="0"/>
              <a:t>-A </a:t>
            </a:r>
            <a:r>
              <a:rPr lang="en-US" sz="3200" dirty="0"/>
              <a:t>good man out of the good treasure of his heart bringeth forth that which is good; and an evil man out of the evil treasure of his heart bringeth forth that which is evil: for </a:t>
            </a:r>
            <a:r>
              <a:rPr lang="en-US" sz="3200" dirty="0" smtClean="0"/>
              <a:t>out of </a:t>
            </a:r>
            <a:r>
              <a:rPr lang="en-US" sz="3200" dirty="0"/>
              <a:t>the abundance of the heart his mouth speaketh.</a:t>
            </a:r>
          </a:p>
          <a:p>
            <a:r>
              <a:rPr lang="en-US" sz="3200" dirty="0" smtClean="0"/>
              <a:t>Through our language we let others know what kingdom we are of (the world or heaven), </a:t>
            </a:r>
            <a:r>
              <a:rPr lang="en-US" sz="3200" dirty="0"/>
              <a:t>likewise what manner of spirit </a:t>
            </a:r>
            <a:r>
              <a:rPr lang="en-US" sz="3200" dirty="0" smtClean="0"/>
              <a:t>we </a:t>
            </a:r>
            <a:r>
              <a:rPr lang="en-US" sz="3200" dirty="0"/>
              <a:t>are of. </a:t>
            </a:r>
            <a:endParaRPr lang="en-US" sz="3200" dirty="0" smtClean="0"/>
          </a:p>
        </p:txBody>
      </p:sp>
    </p:spTree>
    <p:extLst>
      <p:ext uri="{BB962C8B-B14F-4D97-AF65-F5344CB8AC3E}">
        <p14:creationId xmlns:p14="http://schemas.microsoft.com/office/powerpoint/2010/main" val="355959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1981200"/>
            <a:ext cx="8839200" cy="4724400"/>
          </a:xfrm>
        </p:spPr>
        <p:txBody>
          <a:bodyPr>
            <a:noAutofit/>
          </a:bodyPr>
          <a:lstStyle/>
          <a:p>
            <a:pPr marL="0" lvl="0" indent="0">
              <a:buNone/>
            </a:pPr>
            <a:r>
              <a:rPr lang="en-US" sz="3000" b="1" dirty="0"/>
              <a:t>OUT OF THE ABUNDANCE OF THE HEART</a:t>
            </a:r>
            <a:endParaRPr lang="en-US" sz="3000" dirty="0"/>
          </a:p>
          <a:p>
            <a:r>
              <a:rPr lang="en-US" sz="3000" dirty="0" smtClean="0"/>
              <a:t>You see, your tongue speaks only what is in your heart. Those are the very words of our Lord Jesus Christ and He says that loose, careless, evil talk can come only from an unclean heart.</a:t>
            </a:r>
          </a:p>
          <a:p>
            <a:pPr lvl="0"/>
            <a:r>
              <a:rPr lang="en-US" sz="3000" dirty="0" smtClean="0"/>
              <a:t>As </a:t>
            </a:r>
            <a:r>
              <a:rPr lang="en-US" sz="3000" dirty="0"/>
              <a:t>believers, we have not taken seriously what our Lord said about taming our tongues. He has made it a heart issue! Not only does my careless tongue discount all my spirituality, it also makes me face the fact that my heart is unclean</a:t>
            </a:r>
            <a:r>
              <a:rPr lang="en-US" sz="3000" dirty="0" smtClean="0"/>
              <a:t>.</a:t>
            </a:r>
            <a:endParaRPr lang="en-US" sz="3000" dirty="0"/>
          </a:p>
        </p:txBody>
      </p:sp>
    </p:spTree>
    <p:extLst>
      <p:ext uri="{BB962C8B-B14F-4D97-AF65-F5344CB8AC3E}">
        <p14:creationId xmlns:p14="http://schemas.microsoft.com/office/powerpoint/2010/main" val="758668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057400"/>
            <a:ext cx="8915400" cy="4648200"/>
          </a:xfrm>
        </p:spPr>
        <p:txBody>
          <a:bodyPr>
            <a:normAutofit/>
          </a:bodyPr>
          <a:lstStyle/>
          <a:p>
            <a:r>
              <a:rPr lang="en-US" sz="3200" dirty="0" smtClean="0"/>
              <a:t> An evil man has an evil treasure in his heart, and out of it brings forth evil things. Lusts and corruptions, dwelling and reigning in the heart, are an evil treasure, out of which the sinner brings forth bad words and actions, to dishonor God, and hurt others. </a:t>
            </a:r>
          </a:p>
          <a:p>
            <a:r>
              <a:rPr lang="en-US" sz="3200" dirty="0" smtClean="0"/>
              <a:t>Let us keep constant watch over ourselves, that we may speak words agreeable to the Christian character.</a:t>
            </a:r>
          </a:p>
          <a:p>
            <a:endParaRPr lang="en-US" dirty="0" smtClean="0"/>
          </a:p>
          <a:p>
            <a:endParaRPr lang="en-US" dirty="0"/>
          </a:p>
        </p:txBody>
      </p:sp>
    </p:spTree>
    <p:extLst>
      <p:ext uri="{BB962C8B-B14F-4D97-AF65-F5344CB8AC3E}">
        <p14:creationId xmlns:p14="http://schemas.microsoft.com/office/powerpoint/2010/main" val="765274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p:txBody>
          <a:bodyPr>
            <a:normAutofit/>
          </a:bodyPr>
          <a:lstStyle/>
          <a:p>
            <a:r>
              <a:rPr lang="en-US" sz="3200" dirty="0" smtClean="0"/>
              <a:t>What are some things we can do to get our hearts right with God? </a:t>
            </a:r>
            <a:endParaRPr lang="en-US" sz="3200" dirty="0"/>
          </a:p>
        </p:txBody>
      </p:sp>
    </p:spTree>
    <p:extLst>
      <p:ext uri="{BB962C8B-B14F-4D97-AF65-F5344CB8AC3E}">
        <p14:creationId xmlns:p14="http://schemas.microsoft.com/office/powerpoint/2010/main" val="199137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p:txBody>
          <a:bodyPr>
            <a:normAutofit/>
          </a:bodyPr>
          <a:lstStyle/>
          <a:p>
            <a:pPr lvl="0"/>
            <a:r>
              <a:rPr lang="en-US" sz="4400" dirty="0" smtClean="0"/>
              <a:t>Above all else, guard your heart…... (Prov. 4:23-24) </a:t>
            </a:r>
          </a:p>
          <a:p>
            <a:r>
              <a:rPr lang="en-US" sz="4400" dirty="0" smtClean="0"/>
              <a:t>What does this scripture mean to you?</a:t>
            </a:r>
            <a:endParaRPr lang="en-US" sz="4400" dirty="0"/>
          </a:p>
        </p:txBody>
      </p:sp>
    </p:spTree>
    <p:extLst>
      <p:ext uri="{BB962C8B-B14F-4D97-AF65-F5344CB8AC3E}">
        <p14:creationId xmlns:p14="http://schemas.microsoft.com/office/powerpoint/2010/main" val="289041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0" y="1981200"/>
            <a:ext cx="8991600" cy="4724400"/>
          </a:xfrm>
        </p:spPr>
        <p:txBody>
          <a:bodyPr>
            <a:normAutofit/>
          </a:bodyPr>
          <a:lstStyle/>
          <a:p>
            <a:r>
              <a:rPr lang="en-US" sz="2800" dirty="0" smtClean="0"/>
              <a:t>You can’t do this on your own. Ask God to create in you a clean heart.</a:t>
            </a:r>
            <a:r>
              <a:rPr lang="en-US" sz="2800" dirty="0"/>
              <a:t> </a:t>
            </a:r>
            <a:r>
              <a:rPr lang="en-US" sz="2800" dirty="0" smtClean="0"/>
              <a:t>Ps. 51:10-12</a:t>
            </a:r>
          </a:p>
          <a:p>
            <a:pPr lvl="0"/>
            <a:r>
              <a:rPr lang="en-US" sz="2800" dirty="0" smtClean="0"/>
              <a:t>If we </a:t>
            </a:r>
            <a:r>
              <a:rPr lang="en-US" sz="2800" dirty="0"/>
              <a:t>are careless with </a:t>
            </a:r>
            <a:r>
              <a:rPr lang="en-US" sz="2800" dirty="0" smtClean="0"/>
              <a:t>our </a:t>
            </a:r>
            <a:r>
              <a:rPr lang="en-US" sz="2800" dirty="0"/>
              <a:t>tongue—quarreling, complaining, murmuring, </a:t>
            </a:r>
            <a:r>
              <a:rPr lang="en-US" sz="2800" dirty="0" smtClean="0"/>
              <a:t>tattling—we </a:t>
            </a:r>
            <a:r>
              <a:rPr lang="en-US" sz="2800" dirty="0"/>
              <a:t>have a serious heart problem! O</a:t>
            </a:r>
            <a:r>
              <a:rPr lang="en-US" sz="2800" dirty="0" smtClean="0"/>
              <a:t>ur hearts are </a:t>
            </a:r>
            <a:r>
              <a:rPr lang="en-US" sz="2800" dirty="0"/>
              <a:t>not right with God, and it goes very deep. </a:t>
            </a:r>
            <a:endParaRPr lang="en-US" sz="2800" dirty="0" smtClean="0"/>
          </a:p>
          <a:p>
            <a:pPr lvl="0"/>
            <a:r>
              <a:rPr lang="en-US" sz="2800" dirty="0" smtClean="0"/>
              <a:t>Whenever </a:t>
            </a:r>
            <a:r>
              <a:rPr lang="en-US" sz="2800" dirty="0"/>
              <a:t>I allow something unclean to come out of my lips, I must stop and say to the Lord, “Master, there must still be a root of jealousy, envy or lust in my heart. Dig deep into my heart and pluck out the roots of bitterness, pride or whatever it is</a:t>
            </a:r>
            <a:r>
              <a:rPr lang="en-US" sz="2800" dirty="0" smtClean="0"/>
              <a:t>!”</a:t>
            </a:r>
          </a:p>
          <a:p>
            <a:endParaRPr lang="en-US" dirty="0"/>
          </a:p>
        </p:txBody>
      </p:sp>
    </p:spTree>
    <p:extLst>
      <p:ext uri="{BB962C8B-B14F-4D97-AF65-F5344CB8AC3E}">
        <p14:creationId xmlns:p14="http://schemas.microsoft.com/office/powerpoint/2010/main" val="297462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2057400"/>
            <a:ext cx="8763000" cy="3878789"/>
          </a:xfrm>
        </p:spPr>
        <p:txBody>
          <a:bodyPr/>
          <a:lstStyle/>
          <a:p>
            <a:pPr lvl="0"/>
            <a:r>
              <a:rPr lang="en-US" sz="3200" dirty="0"/>
              <a:t>May the words of my mouth and the meditation of my heart be pleasing in your sight, O LORD, my Rock and my Redeemer. (Ps 19:14) </a:t>
            </a:r>
          </a:p>
          <a:p>
            <a:endParaRPr lang="en-US" dirty="0"/>
          </a:p>
        </p:txBody>
      </p:sp>
    </p:spTree>
    <p:extLst>
      <p:ext uri="{BB962C8B-B14F-4D97-AF65-F5344CB8AC3E}">
        <p14:creationId xmlns:p14="http://schemas.microsoft.com/office/powerpoint/2010/main" val="2695900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2057400"/>
            <a:ext cx="8839200" cy="4724400"/>
          </a:xfrm>
        </p:spPr>
        <p:txBody>
          <a:bodyPr>
            <a:normAutofit fontScale="40000" lnSpcReduction="20000"/>
          </a:bodyPr>
          <a:lstStyle/>
          <a:p>
            <a:pPr marL="0" indent="0">
              <a:buNone/>
            </a:pPr>
            <a:r>
              <a:rPr lang="en-US" sz="6800" b="1" dirty="0" smtClean="0"/>
              <a:t>How To Deal With Matters of the Heart</a:t>
            </a:r>
          </a:p>
          <a:p>
            <a:r>
              <a:rPr lang="en-US" sz="6800" dirty="0"/>
              <a:t>P</a:t>
            </a:r>
            <a:r>
              <a:rPr lang="en-US" sz="6800" dirty="0" smtClean="0"/>
              <a:t>rovide </a:t>
            </a:r>
            <a:r>
              <a:rPr lang="en-US" sz="6800" b="1" dirty="0"/>
              <a:t>a solid </a:t>
            </a:r>
            <a:r>
              <a:rPr lang="en-US" sz="6800" b="1" dirty="0" smtClean="0"/>
              <a:t>ground/foundation</a:t>
            </a:r>
            <a:r>
              <a:rPr lang="en-US" sz="6800" dirty="0" smtClean="0"/>
              <a:t> </a:t>
            </a:r>
            <a:r>
              <a:rPr lang="en-US" sz="6800" dirty="0"/>
              <a:t>on which to</a:t>
            </a:r>
            <a:r>
              <a:rPr lang="en-US" sz="6800" b="1" dirty="0"/>
              <a:t> build your </a:t>
            </a:r>
            <a:r>
              <a:rPr lang="en-US" sz="6800" b="1" dirty="0" smtClean="0"/>
              <a:t>life by reading the Word of God and spending time with Him in prayer</a:t>
            </a:r>
            <a:r>
              <a:rPr lang="en-US" sz="6800" dirty="0" smtClean="0"/>
              <a:t>.</a:t>
            </a:r>
          </a:p>
          <a:p>
            <a:r>
              <a:rPr lang="en-US" sz="6800" dirty="0" smtClean="0"/>
              <a:t> By </a:t>
            </a:r>
            <a:r>
              <a:rPr lang="en-US" sz="6800" dirty="0"/>
              <a:t>replacing the limiting beliefs that are blocking </a:t>
            </a:r>
            <a:r>
              <a:rPr lang="en-US" sz="6800" dirty="0" smtClean="0"/>
              <a:t>our </a:t>
            </a:r>
            <a:r>
              <a:rPr lang="en-US" sz="6800" dirty="0"/>
              <a:t>progress with strong </a:t>
            </a:r>
            <a:r>
              <a:rPr lang="en-US" sz="6800" b="1" dirty="0"/>
              <a:t>values of </a:t>
            </a:r>
            <a:r>
              <a:rPr lang="en-US" sz="6800" b="1" dirty="0" smtClean="0"/>
              <a:t>faith in God</a:t>
            </a:r>
            <a:r>
              <a:rPr lang="en-US" sz="6800" dirty="0" smtClean="0"/>
              <a:t> </a:t>
            </a:r>
            <a:r>
              <a:rPr lang="en-US" sz="6800" dirty="0"/>
              <a:t>will help </a:t>
            </a:r>
            <a:r>
              <a:rPr lang="en-US" sz="6800" dirty="0" smtClean="0"/>
              <a:t>us overcome </a:t>
            </a:r>
            <a:r>
              <a:rPr lang="en-US" sz="6800" dirty="0"/>
              <a:t>the winds of adversity and </a:t>
            </a:r>
            <a:r>
              <a:rPr lang="en-US" sz="6800" b="1" dirty="0"/>
              <a:t>fulfill your life purpose</a:t>
            </a:r>
            <a:r>
              <a:rPr lang="en-US" sz="6800" dirty="0"/>
              <a:t>. </a:t>
            </a:r>
            <a:endParaRPr lang="en-US" sz="6800" dirty="0" smtClean="0"/>
          </a:p>
          <a:p>
            <a:r>
              <a:rPr lang="en-US" sz="6800" dirty="0" smtClean="0"/>
              <a:t>Just </a:t>
            </a:r>
            <a:r>
              <a:rPr lang="en-US" sz="6800" dirty="0"/>
              <a:t>as every invention was carefully assembled in each of its parts for a specific purpose, our life has a unique purpose that can be discovered by checking the manual of instructions which was made available to us: the Bible.</a:t>
            </a:r>
          </a:p>
          <a:p>
            <a:endParaRPr lang="en-US" dirty="0"/>
          </a:p>
        </p:txBody>
      </p:sp>
    </p:spTree>
    <p:extLst>
      <p:ext uri="{BB962C8B-B14F-4D97-AF65-F5344CB8AC3E}">
        <p14:creationId xmlns:p14="http://schemas.microsoft.com/office/powerpoint/2010/main" val="2892120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2057400"/>
            <a:ext cx="8839200" cy="4724399"/>
          </a:xfrm>
        </p:spPr>
        <p:txBody>
          <a:bodyPr>
            <a:normAutofit lnSpcReduction="10000"/>
          </a:bodyPr>
          <a:lstStyle/>
          <a:p>
            <a:pPr lvl="0"/>
            <a:r>
              <a:rPr lang="en-US" sz="3000" dirty="0" smtClean="0"/>
              <a:t>If I gossip, tell dirty jokes, run down other people, raise my voice and scream at my family, I must ask myself: “What unclean, filthy stuff is still stored up in me that I could speak this way?”</a:t>
            </a:r>
          </a:p>
          <a:p>
            <a:pPr lvl="0"/>
            <a:r>
              <a:rPr lang="en-US" sz="3000" dirty="0" smtClean="0"/>
              <a:t>I must examine my heart and ask, “Where does this come from? There must be something I have not dealt with or I wouldn’t be saying such things. Why do I go on gossiping? Why do I utter such mean, careless words? What unsanctified strongholds still hold my heart?” Ask God to move it.</a:t>
            </a:r>
          </a:p>
          <a:p>
            <a:endParaRPr lang="en-US" dirty="0" smtClean="0"/>
          </a:p>
          <a:p>
            <a:endParaRPr lang="en-US" dirty="0"/>
          </a:p>
        </p:txBody>
      </p:sp>
    </p:spTree>
    <p:extLst>
      <p:ext uri="{BB962C8B-B14F-4D97-AF65-F5344CB8AC3E}">
        <p14:creationId xmlns:p14="http://schemas.microsoft.com/office/powerpoint/2010/main" val="1688231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0" y="2057400"/>
            <a:ext cx="8915400" cy="4648200"/>
          </a:xfrm>
        </p:spPr>
        <p:txBody>
          <a:bodyPr/>
          <a:lstStyle/>
          <a:p>
            <a:r>
              <a:rPr lang="en-US" sz="3200" dirty="0" smtClean="0"/>
              <a:t>"</a:t>
            </a:r>
            <a:r>
              <a:rPr lang="en-US" sz="3200" dirty="0"/>
              <a:t>A sound heart is the life of the flesh: but envy the rottenness of the bones" (Proverbs 14:30</a:t>
            </a:r>
            <a:r>
              <a:rPr lang="en-US" sz="3200" dirty="0" smtClean="0"/>
              <a:t>).</a:t>
            </a:r>
          </a:p>
          <a:p>
            <a:r>
              <a:rPr lang="en-US" sz="3200" dirty="0" smtClean="0"/>
              <a:t>Remember this </a:t>
            </a:r>
            <a:r>
              <a:rPr lang="en-US" sz="3200" dirty="0"/>
              <a:t>motto: </a:t>
            </a:r>
            <a:r>
              <a:rPr lang="en-US" sz="3200" i="1" dirty="0"/>
              <a:t>“To make a better world, start with your life. To have a better life, start with your heart. If your heart is changed, your life will be much better. If your life is changed, your world will be a better place”!</a:t>
            </a:r>
            <a:endParaRPr lang="en-US" sz="3200" dirty="0"/>
          </a:p>
          <a:p>
            <a:endParaRPr lang="en-US" dirty="0"/>
          </a:p>
        </p:txBody>
      </p:sp>
    </p:spTree>
    <p:extLst>
      <p:ext uri="{BB962C8B-B14F-4D97-AF65-F5344CB8AC3E}">
        <p14:creationId xmlns:p14="http://schemas.microsoft.com/office/powerpoint/2010/main" val="3965250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Next </a:t>
            </a:r>
            <a:r>
              <a:rPr lang="en-US" sz="3200" dirty="0" smtClean="0"/>
              <a:t>Week</a:t>
            </a:r>
            <a:r>
              <a:rPr lang="en-US" sz="3200" dirty="0"/>
              <a:t> </a:t>
            </a:r>
            <a:r>
              <a:rPr lang="en-US" sz="3200" dirty="0" smtClean="0"/>
              <a:t>3/11/15: </a:t>
            </a:r>
            <a:r>
              <a:rPr lang="en-US" sz="3200" b="1" dirty="0" smtClean="0"/>
              <a:t>Healthy Christian Session</a:t>
            </a:r>
          </a:p>
          <a:p>
            <a:pPr marL="0" indent="0">
              <a:buNone/>
            </a:pPr>
            <a:endParaRPr lang="en-US" dirty="0"/>
          </a:p>
        </p:txBody>
      </p:sp>
    </p:spTree>
    <p:extLst>
      <p:ext uri="{BB962C8B-B14F-4D97-AF65-F5344CB8AC3E}">
        <p14:creationId xmlns:p14="http://schemas.microsoft.com/office/powerpoint/2010/main" val="1468245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133600"/>
            <a:ext cx="8686800" cy="4572000"/>
          </a:xfrm>
        </p:spPr>
        <p:txBody>
          <a:bodyPr>
            <a:noAutofit/>
          </a:bodyPr>
          <a:lstStyle/>
          <a:p>
            <a:pPr marL="0" indent="0">
              <a:buNone/>
            </a:pPr>
            <a:r>
              <a:rPr lang="en-US" sz="3200" b="1" dirty="0" smtClean="0"/>
              <a:t>References:</a:t>
            </a:r>
          </a:p>
          <a:p>
            <a:r>
              <a:rPr lang="en-US" sz="3200" dirty="0" smtClean="0"/>
              <a:t>Out of the Abundance of the Heart-David Grabbe (fore runner commentary)</a:t>
            </a:r>
          </a:p>
          <a:p>
            <a:r>
              <a:rPr lang="en-US" sz="3200" dirty="0" smtClean="0"/>
              <a:t>Out of the Overflow of the Mouth the heart speaks-Bible gateway.com</a:t>
            </a:r>
          </a:p>
          <a:p>
            <a:r>
              <a:rPr lang="en-US" sz="3200" dirty="0" smtClean="0"/>
              <a:t>Healing Broken Hearts-Renato &amp; Patrizia Amato</a:t>
            </a:r>
            <a:endParaRPr lang="en-US" sz="3200" dirty="0"/>
          </a:p>
        </p:txBody>
      </p:sp>
    </p:spTree>
    <p:extLst>
      <p:ext uri="{BB962C8B-B14F-4D97-AF65-F5344CB8AC3E}">
        <p14:creationId xmlns:p14="http://schemas.microsoft.com/office/powerpoint/2010/main" val="2615525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057400"/>
            <a:ext cx="8839200" cy="4648200"/>
          </a:xfrm>
        </p:spPr>
        <p:txBody>
          <a:bodyPr>
            <a:normAutofit/>
          </a:bodyPr>
          <a:lstStyle/>
          <a:p>
            <a:r>
              <a:rPr lang="en-US" sz="3200" dirty="0" smtClean="0"/>
              <a:t>Week of 3/18/15 (Spirit Week): Rev. Gallmon</a:t>
            </a:r>
          </a:p>
          <a:p>
            <a:r>
              <a:rPr lang="en-US" sz="3200" dirty="0" smtClean="0"/>
              <a:t>Week of 3/25/15-Topic: </a:t>
            </a:r>
            <a:r>
              <a:rPr lang="en-US" sz="3200" b="1" dirty="0" smtClean="0"/>
              <a:t>Being God’s Temple</a:t>
            </a:r>
          </a:p>
          <a:p>
            <a:r>
              <a:rPr lang="en-US" sz="3200" dirty="0" smtClean="0"/>
              <a:t>Scriptures to Review:</a:t>
            </a:r>
          </a:p>
          <a:p>
            <a:r>
              <a:rPr lang="en-US" sz="3200" dirty="0" smtClean="0"/>
              <a:t>I John 2:16-17</a:t>
            </a:r>
          </a:p>
          <a:p>
            <a:r>
              <a:rPr lang="en-US" sz="3200" dirty="0" smtClean="0"/>
              <a:t>Prov. 1:33</a:t>
            </a:r>
          </a:p>
          <a:p>
            <a:r>
              <a:rPr lang="en-US" sz="3200" dirty="0" smtClean="0"/>
              <a:t>James 1:26-27 &amp; 3:1-12</a:t>
            </a:r>
          </a:p>
          <a:p>
            <a:r>
              <a:rPr lang="en-US" sz="3200" dirty="0" smtClean="0"/>
              <a:t>I Corin. 6:12-20</a:t>
            </a:r>
          </a:p>
          <a:p>
            <a:r>
              <a:rPr lang="en-US" sz="3200" dirty="0" smtClean="0"/>
              <a:t>II Corin. 2: 14-17</a:t>
            </a:r>
          </a:p>
          <a:p>
            <a:endParaRPr lang="en-US" dirty="0"/>
          </a:p>
        </p:txBody>
      </p:sp>
    </p:spTree>
    <p:extLst>
      <p:ext uri="{BB962C8B-B14F-4D97-AF65-F5344CB8AC3E}">
        <p14:creationId xmlns:p14="http://schemas.microsoft.com/office/powerpoint/2010/main" val="196538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2209800"/>
            <a:ext cx="8763000" cy="4191000"/>
          </a:xfrm>
        </p:spPr>
        <p:txBody>
          <a:bodyPr>
            <a:normAutofit fontScale="92500" lnSpcReduction="10000"/>
          </a:bodyPr>
          <a:lstStyle/>
          <a:p>
            <a:pPr lvl="0"/>
            <a:r>
              <a:rPr lang="en-US" sz="3200" dirty="0"/>
              <a:t>Above all else, guard your heart, for it is the wellspring of life. (</a:t>
            </a:r>
            <a:r>
              <a:rPr lang="en-US" sz="3200" dirty="0" smtClean="0"/>
              <a:t>Prov. </a:t>
            </a:r>
            <a:r>
              <a:rPr lang="en-US" sz="3200" dirty="0"/>
              <a:t>4:23) </a:t>
            </a:r>
            <a:endParaRPr lang="en-US" sz="3200" dirty="0" smtClean="0"/>
          </a:p>
          <a:p>
            <a:r>
              <a:rPr lang="en-US" sz="3200" dirty="0" smtClean="0"/>
              <a:t>There </a:t>
            </a:r>
            <a:r>
              <a:rPr lang="en-US" sz="3200" dirty="0"/>
              <a:t>are several Hebrew and Greek words that were translated as ‘heart’ in the English Bible, but it mostly comes down to three main words:</a:t>
            </a:r>
          </a:p>
          <a:p>
            <a:pPr lvl="0"/>
            <a:r>
              <a:rPr lang="en-US" sz="3200" dirty="0"/>
              <a:t>Hebrew ‘leb’: heart, will, feelings, intellect.</a:t>
            </a:r>
          </a:p>
          <a:p>
            <a:pPr lvl="0"/>
            <a:r>
              <a:rPr lang="en-US" sz="3200" dirty="0"/>
              <a:t>Hebrew ‘lebeb’: heart, understanding, awareness.</a:t>
            </a:r>
          </a:p>
          <a:p>
            <a:pPr lvl="0"/>
            <a:r>
              <a:rPr lang="en-US" sz="3200" dirty="0"/>
              <a:t>Greek ‘kardia’: heart, thoughts, feelings.</a:t>
            </a:r>
          </a:p>
          <a:p>
            <a:endParaRPr lang="en-US" dirty="0"/>
          </a:p>
        </p:txBody>
      </p:sp>
    </p:spTree>
    <p:extLst>
      <p:ext uri="{BB962C8B-B14F-4D97-AF65-F5344CB8AC3E}">
        <p14:creationId xmlns:p14="http://schemas.microsoft.com/office/powerpoint/2010/main" val="287083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1981200"/>
            <a:ext cx="8839200" cy="4648200"/>
          </a:xfrm>
        </p:spPr>
        <p:txBody>
          <a:bodyPr>
            <a:normAutofit fontScale="92500" lnSpcReduction="20000"/>
          </a:bodyPr>
          <a:lstStyle/>
          <a:p>
            <a:r>
              <a:rPr lang="en-US" sz="3200" dirty="0"/>
              <a:t>The “</a:t>
            </a:r>
            <a:r>
              <a:rPr lang="en-US" sz="3200" b="1" dirty="0"/>
              <a:t>heart</a:t>
            </a:r>
            <a:r>
              <a:rPr lang="en-US" sz="3200" dirty="0"/>
              <a:t>” here is defined as the </a:t>
            </a:r>
            <a:r>
              <a:rPr lang="en-US" sz="3200" b="1" dirty="0"/>
              <a:t>inner core</a:t>
            </a:r>
            <a:r>
              <a:rPr lang="en-US" sz="3200" dirty="0"/>
              <a:t> of your being, where you process your </a:t>
            </a:r>
            <a:r>
              <a:rPr lang="en-US" sz="3200" b="1" dirty="0"/>
              <a:t>thoughts</a:t>
            </a:r>
            <a:r>
              <a:rPr lang="en-US" sz="3200" dirty="0"/>
              <a:t> and </a:t>
            </a:r>
            <a:r>
              <a:rPr lang="en-US" sz="3200" b="1" dirty="0"/>
              <a:t>emotions</a:t>
            </a:r>
            <a:r>
              <a:rPr lang="en-US" sz="3200" dirty="0"/>
              <a:t> and you exercise </a:t>
            </a:r>
            <a:r>
              <a:rPr lang="en-US" sz="3200" b="1" dirty="0"/>
              <a:t>your will</a:t>
            </a:r>
            <a:r>
              <a:rPr lang="en-US" sz="3200" dirty="0"/>
              <a:t>, by making decisions that decide the course of your </a:t>
            </a:r>
            <a:r>
              <a:rPr lang="en-US" sz="3200" dirty="0" smtClean="0"/>
              <a:t>life. </a:t>
            </a:r>
          </a:p>
          <a:p>
            <a:r>
              <a:rPr lang="en-US" sz="3200" dirty="0" smtClean="0"/>
              <a:t>What </a:t>
            </a:r>
            <a:r>
              <a:rPr lang="en-US" sz="3200" dirty="0"/>
              <a:t>makes a decisions good or bad is the </a:t>
            </a:r>
            <a:r>
              <a:rPr lang="en-US" sz="3200" b="1" dirty="0"/>
              <a:t>outcome</a:t>
            </a:r>
            <a:r>
              <a:rPr lang="en-US" sz="3200" dirty="0"/>
              <a:t>, because </a:t>
            </a:r>
            <a:r>
              <a:rPr lang="en-US" sz="3200" i="1" dirty="0"/>
              <a:t>“a tree is known by its fruit”</a:t>
            </a:r>
            <a:r>
              <a:rPr lang="en-US" sz="3200" dirty="0"/>
              <a:t>. </a:t>
            </a:r>
            <a:endParaRPr lang="en-US" sz="3200" dirty="0" smtClean="0"/>
          </a:p>
          <a:p>
            <a:r>
              <a:rPr lang="en-US" sz="3200" dirty="0" smtClean="0"/>
              <a:t>Every </a:t>
            </a:r>
            <a:r>
              <a:rPr lang="en-US" sz="3200" dirty="0"/>
              <a:t>choice is made in your heart, but it has a direct impact on your life and on the world around you, because </a:t>
            </a:r>
            <a:r>
              <a:rPr lang="en-US" sz="3200" i="1" dirty="0"/>
              <a:t>“whatever a man sows, that shall he also reap”!</a:t>
            </a:r>
            <a:endParaRPr lang="en-US" sz="3200" dirty="0"/>
          </a:p>
          <a:p>
            <a:endParaRPr lang="en-US" dirty="0"/>
          </a:p>
        </p:txBody>
      </p:sp>
    </p:spTree>
    <p:extLst>
      <p:ext uri="{BB962C8B-B14F-4D97-AF65-F5344CB8AC3E}">
        <p14:creationId xmlns:p14="http://schemas.microsoft.com/office/powerpoint/2010/main" val="1102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057400"/>
            <a:ext cx="8915400" cy="4724400"/>
          </a:xfrm>
        </p:spPr>
        <p:txBody>
          <a:bodyPr>
            <a:normAutofit/>
          </a:bodyPr>
          <a:lstStyle/>
          <a:p>
            <a:pPr marL="0" indent="0">
              <a:buNone/>
            </a:pPr>
            <a:r>
              <a:rPr lang="en-US" sz="3200" dirty="0"/>
              <a:t>Someone once said that there are actually three persons in each one of us: </a:t>
            </a:r>
            <a:endParaRPr lang="en-US" sz="3200" dirty="0" smtClean="0"/>
          </a:p>
          <a:p>
            <a:r>
              <a:rPr lang="en-US" sz="3200" dirty="0" smtClean="0"/>
              <a:t>1</a:t>
            </a:r>
            <a:r>
              <a:rPr lang="en-US" sz="3200" dirty="0"/>
              <a:t>) the person that others see, according to how they perceive us from </a:t>
            </a:r>
            <a:r>
              <a:rPr lang="en-US" sz="3200" dirty="0" smtClean="0"/>
              <a:t>outside </a:t>
            </a:r>
          </a:p>
          <a:p>
            <a:r>
              <a:rPr lang="en-US" sz="3200" dirty="0" smtClean="0"/>
              <a:t>2</a:t>
            </a:r>
            <a:r>
              <a:rPr lang="en-US" sz="3200" dirty="0"/>
              <a:t>) the person that we think we are, according to how we see </a:t>
            </a:r>
            <a:r>
              <a:rPr lang="en-US" sz="3200" dirty="0" smtClean="0"/>
              <a:t>ourselves</a:t>
            </a:r>
            <a:endParaRPr lang="en-US" sz="3200" dirty="0"/>
          </a:p>
          <a:p>
            <a:r>
              <a:rPr lang="en-US" sz="3200" dirty="0" smtClean="0"/>
              <a:t> </a:t>
            </a:r>
            <a:r>
              <a:rPr lang="en-US" sz="3200" dirty="0"/>
              <a:t>3) the person that we truly are, according to how God knows we are, because He can see even the most hidden parts of our being.</a:t>
            </a:r>
          </a:p>
          <a:p>
            <a:endParaRPr lang="en-US" dirty="0"/>
          </a:p>
        </p:txBody>
      </p:sp>
    </p:spTree>
    <p:extLst>
      <p:ext uri="{BB962C8B-B14F-4D97-AF65-F5344CB8AC3E}">
        <p14:creationId xmlns:p14="http://schemas.microsoft.com/office/powerpoint/2010/main" val="405167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p:txBody>
          <a:bodyPr>
            <a:normAutofit/>
          </a:bodyPr>
          <a:lstStyle/>
          <a:p>
            <a:r>
              <a:rPr lang="en-US" sz="3200" dirty="0" smtClean="0"/>
              <a:t>Duet. 4:7-9</a:t>
            </a:r>
            <a:endParaRPr lang="en-US" sz="3200" dirty="0"/>
          </a:p>
        </p:txBody>
      </p:sp>
    </p:spTree>
    <p:extLst>
      <p:ext uri="{BB962C8B-B14F-4D97-AF65-F5344CB8AC3E}">
        <p14:creationId xmlns:p14="http://schemas.microsoft.com/office/powerpoint/2010/main" val="326498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76200" y="2057400"/>
            <a:ext cx="8839200" cy="4648200"/>
          </a:xfrm>
        </p:spPr>
        <p:txBody>
          <a:bodyPr>
            <a:normAutofit/>
          </a:bodyPr>
          <a:lstStyle/>
          <a:p>
            <a:r>
              <a:rPr lang="en-US" sz="3200" dirty="0" smtClean="0"/>
              <a:t>Important to read, meditate and study the Word of God</a:t>
            </a:r>
          </a:p>
          <a:p>
            <a:r>
              <a:rPr lang="en-US" sz="3200" dirty="0" smtClean="0"/>
              <a:t>Sanctification </a:t>
            </a:r>
            <a:r>
              <a:rPr lang="en-US" sz="3200" dirty="0"/>
              <a:t>will be </a:t>
            </a:r>
            <a:r>
              <a:rPr lang="en-US" sz="3200" i="1" dirty="0"/>
              <a:t>seen</a:t>
            </a:r>
            <a:r>
              <a:rPr lang="en-US" sz="3200" dirty="0"/>
              <a:t> and </a:t>
            </a:r>
            <a:r>
              <a:rPr lang="en-US" sz="3200" i="1" dirty="0"/>
              <a:t>heard</a:t>
            </a:r>
            <a:r>
              <a:rPr lang="en-US" sz="3200" dirty="0"/>
              <a:t> "for out of the abundance of the heart his mouth speaks." If the heart has been impregnated by the </a:t>
            </a:r>
            <a:r>
              <a:rPr lang="en-US" sz="3200" u="sng" dirty="0">
                <a:hlinkClick r:id="rId2"/>
              </a:rPr>
              <a:t>Spirit of God</a:t>
            </a:r>
            <a:r>
              <a:rPr lang="en-US" sz="3200" dirty="0"/>
              <a:t>, the mouth will begin to speak like </a:t>
            </a:r>
            <a:r>
              <a:rPr lang="en-US" sz="3200" u="sng" dirty="0">
                <a:hlinkClick r:id="rId3"/>
              </a:rPr>
              <a:t>God</a:t>
            </a:r>
            <a:r>
              <a:rPr lang="en-US" sz="3200" dirty="0"/>
              <a:t> does! </a:t>
            </a:r>
            <a:endParaRPr lang="en-US" sz="3200" dirty="0" smtClean="0"/>
          </a:p>
          <a:p>
            <a:r>
              <a:rPr lang="en-US" sz="3200" dirty="0" smtClean="0"/>
              <a:t>A </a:t>
            </a:r>
            <a:r>
              <a:rPr lang="en-US" sz="3200" dirty="0"/>
              <a:t>person's works produce the fruits, and the heart then is known by what it produces.</a:t>
            </a:r>
          </a:p>
        </p:txBody>
      </p:sp>
    </p:spTree>
    <p:extLst>
      <p:ext uri="{BB962C8B-B14F-4D97-AF65-F5344CB8AC3E}">
        <p14:creationId xmlns:p14="http://schemas.microsoft.com/office/powerpoint/2010/main" val="308097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152400" y="2057400"/>
            <a:ext cx="8839200" cy="4648200"/>
          </a:xfrm>
        </p:spPr>
        <p:txBody>
          <a:bodyPr>
            <a:normAutofit fontScale="55000" lnSpcReduction="20000"/>
          </a:bodyPr>
          <a:lstStyle/>
          <a:p>
            <a:r>
              <a:rPr lang="en-US" sz="5100" dirty="0"/>
              <a:t>Think of the verse: “</a:t>
            </a:r>
            <a:r>
              <a:rPr lang="en-US" sz="5100" i="1" dirty="0"/>
              <a:t>The word of God is sharper than any two edged sword, piercing even to the dividing asunder of soul and spirit, and of the joints and marrow, and is able to discern the thoughts and intents of the heart!” (Hebrews 4:12)</a:t>
            </a:r>
            <a:endParaRPr lang="en-US" sz="5100" dirty="0"/>
          </a:p>
          <a:p>
            <a:r>
              <a:rPr lang="en-US" sz="5100" dirty="0"/>
              <a:t>What it’s actually saying is that God’s Word is so powerful that it can actually separate our soul from our spirit and even discern the thoughts and intents of our heart, where we make our free choices and decisions! </a:t>
            </a:r>
            <a:endParaRPr lang="en-US" sz="5100" dirty="0" smtClean="0"/>
          </a:p>
          <a:p>
            <a:r>
              <a:rPr lang="en-US" sz="5100" dirty="0" smtClean="0"/>
              <a:t>That’s </a:t>
            </a:r>
            <a:r>
              <a:rPr lang="en-US" sz="5100" dirty="0"/>
              <a:t>how Jesus was able to look into people’s hearts and discern their true intentions, instead of judging them for their behavior …</a:t>
            </a:r>
          </a:p>
          <a:p>
            <a:endParaRPr lang="en-US" dirty="0"/>
          </a:p>
        </p:txBody>
      </p:sp>
    </p:spTree>
    <p:extLst>
      <p:ext uri="{BB962C8B-B14F-4D97-AF65-F5344CB8AC3E}">
        <p14:creationId xmlns:p14="http://schemas.microsoft.com/office/powerpoint/2010/main" val="20954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Matters of the Heart</a:t>
            </a:r>
            <a:endParaRPr lang="en-US" dirty="0"/>
          </a:p>
        </p:txBody>
      </p:sp>
      <p:sp>
        <p:nvSpPr>
          <p:cNvPr id="3" name="Content Placeholder 2"/>
          <p:cNvSpPr>
            <a:spLocks noGrp="1"/>
          </p:cNvSpPr>
          <p:nvPr>
            <p:ph idx="1"/>
          </p:nvPr>
        </p:nvSpPr>
        <p:spPr>
          <a:xfrm>
            <a:off x="0" y="2057400"/>
            <a:ext cx="9067800" cy="4724400"/>
          </a:xfrm>
        </p:spPr>
        <p:txBody>
          <a:bodyPr>
            <a:normAutofit lnSpcReduction="10000"/>
          </a:bodyPr>
          <a:lstStyle/>
          <a:p>
            <a:r>
              <a:rPr lang="en-US" sz="3200" u="sng" dirty="0">
                <a:hlinkClick r:id="rId2"/>
              </a:rPr>
              <a:t>Jesus</a:t>
            </a:r>
            <a:r>
              <a:rPr lang="en-US" sz="3200" dirty="0"/>
              <a:t> cautions in </a:t>
            </a:r>
            <a:r>
              <a:rPr lang="en-US" sz="3200" u="sng" dirty="0"/>
              <a:t>Matthew </a:t>
            </a:r>
            <a:r>
              <a:rPr lang="en-US" sz="3200" u="sng" dirty="0" smtClean="0"/>
              <a:t>12:33-35</a:t>
            </a:r>
            <a:r>
              <a:rPr lang="en-US" sz="3200" dirty="0" smtClean="0"/>
              <a:t>, </a:t>
            </a:r>
            <a:r>
              <a:rPr lang="en-US" sz="3200" dirty="0"/>
              <a:t>"Out of the abundance of the heart the mouth speaks</a:t>
            </a:r>
            <a:r>
              <a:rPr lang="en-US" sz="3200" dirty="0" smtClean="0"/>
              <a:t>.“</a:t>
            </a:r>
          </a:p>
          <a:p>
            <a:r>
              <a:rPr lang="en-US" sz="3200" dirty="0"/>
              <a:t>Evil also emerges in words, though it may not always be obvious. </a:t>
            </a:r>
            <a:endParaRPr lang="en-US" sz="3200" dirty="0" smtClean="0"/>
          </a:p>
          <a:p>
            <a:r>
              <a:rPr lang="en-US" sz="3200" dirty="0"/>
              <a:t>What's in our hearts will always influence the way we act. If our hearts are focused on pure and godly things, our words and actions will reflect that. But if our hearts are selfish, the words we speak will make that clear as well. </a:t>
            </a:r>
            <a:r>
              <a:rPr lang="en-US" dirty="0"/>
              <a:t/>
            </a:r>
            <a:br>
              <a:rPr lang="en-US" dirty="0"/>
            </a:br>
            <a:endParaRPr lang="en-US" dirty="0"/>
          </a:p>
        </p:txBody>
      </p:sp>
    </p:spTree>
    <p:extLst>
      <p:ext uri="{BB962C8B-B14F-4D97-AF65-F5344CB8AC3E}">
        <p14:creationId xmlns:p14="http://schemas.microsoft.com/office/powerpoint/2010/main" val="308893065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264</TotalTime>
  <Words>1733</Words>
  <Application>Microsoft Office PowerPoint</Application>
  <PresentationFormat>On-screen Show (4:3)</PresentationFormat>
  <Paragraphs>100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Trebuchet MS</vt:lpstr>
      <vt:lpstr>Berlin</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PowerPoint Presentation</vt:lpstr>
      <vt:lpstr>PowerPoint Presentation</vt:lpstr>
      <vt:lpstr>Matters of the Heart</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Matters of the Heart</dc:title>
  <dc:creator>vhanflstubbp</dc:creator>
  <cp:lastModifiedBy>AFCC</cp:lastModifiedBy>
  <cp:revision>15</cp:revision>
  <cp:lastPrinted>2015-02-23T20:50:47Z</cp:lastPrinted>
  <dcterms:created xsi:type="dcterms:W3CDTF">2015-02-23T17:03:52Z</dcterms:created>
  <dcterms:modified xsi:type="dcterms:W3CDTF">2015-03-04T23:52:12Z</dcterms:modified>
</cp:coreProperties>
</file>