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30"/>
  </p:notesMasterIdLst>
  <p:handoutMasterIdLst>
    <p:handoutMasterId r:id="rId31"/>
  </p:handoutMasterIdLst>
  <p:sldIdLst>
    <p:sldId id="256" r:id="rId2"/>
    <p:sldId id="257" r:id="rId3"/>
    <p:sldId id="258" r:id="rId4"/>
    <p:sldId id="263" r:id="rId5"/>
    <p:sldId id="266" r:id="rId6"/>
    <p:sldId id="264" r:id="rId7"/>
    <p:sldId id="259" r:id="rId8"/>
    <p:sldId id="260" r:id="rId9"/>
    <p:sldId id="261" r:id="rId10"/>
    <p:sldId id="262" r:id="rId11"/>
    <p:sldId id="267" r:id="rId12"/>
    <p:sldId id="268" r:id="rId13"/>
    <p:sldId id="276" r:id="rId14"/>
    <p:sldId id="277" r:id="rId15"/>
    <p:sldId id="278" r:id="rId16"/>
    <p:sldId id="279" r:id="rId17"/>
    <p:sldId id="280" r:id="rId18"/>
    <p:sldId id="269" r:id="rId19"/>
    <p:sldId id="270" r:id="rId20"/>
    <p:sldId id="271" r:id="rId21"/>
    <p:sldId id="283" r:id="rId22"/>
    <p:sldId id="272" r:id="rId23"/>
    <p:sldId id="284" r:id="rId24"/>
    <p:sldId id="273" r:id="rId25"/>
    <p:sldId id="285" r:id="rId26"/>
    <p:sldId id="274" r:id="rId27"/>
    <p:sldId id="281" r:id="rId28"/>
    <p:sldId id="282" r:id="rId2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92"/>
  </p:normalViewPr>
  <p:slideViewPr>
    <p:cSldViewPr snapToGrid="0" snapToObjects="1">
      <p:cViewPr varScale="1">
        <p:scale>
          <a:sx n="68" d="100"/>
          <a:sy n="68" d="100"/>
        </p:scale>
        <p:origin x="13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7684B69-EB2E-4A0B-8F99-617FE3FCB880}" type="datetimeFigureOut">
              <a:rPr lang="en-US" smtClean="0"/>
              <a:t>4/12/2017</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A8CE9499-1963-4B51-91D5-25AE6BFEDC96}" type="slidenum">
              <a:rPr lang="en-US" smtClean="0"/>
              <a:t>‹#›</a:t>
            </a:fld>
            <a:endParaRPr lang="en-US"/>
          </a:p>
        </p:txBody>
      </p:sp>
    </p:spTree>
    <p:extLst>
      <p:ext uri="{BB962C8B-B14F-4D97-AF65-F5344CB8AC3E}">
        <p14:creationId xmlns:p14="http://schemas.microsoft.com/office/powerpoint/2010/main" val="190491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D04FF7E-07D8-CE4B-A8AE-65DC99713540}" type="datetimeFigureOut">
              <a:rPr lang="en-US" smtClean="0"/>
              <a:t>4/12/2017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E1198DA-7240-2048-BB78-474080CE7521}" type="slidenum">
              <a:rPr lang="en-US" smtClean="0"/>
              <a:t>‹#›</a:t>
            </a:fld>
            <a:endParaRPr lang="en-US"/>
          </a:p>
        </p:txBody>
      </p:sp>
    </p:spTree>
    <p:extLst>
      <p:ext uri="{BB962C8B-B14F-4D97-AF65-F5344CB8AC3E}">
        <p14:creationId xmlns:p14="http://schemas.microsoft.com/office/powerpoint/2010/main" val="547067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4/12/2017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83444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371600"/>
            <a:ext cx="6686549" cy="1697086"/>
          </a:xfrm>
        </p:spPr>
        <p:txBody>
          <a:bodyPr>
            <a:noAutofit/>
          </a:bodyPr>
          <a:lstStyle/>
          <a:p>
            <a:r>
              <a:rPr lang="en-US" sz="5400" dirty="0"/>
              <a:t>Overcoming Distractions</a:t>
            </a:r>
          </a:p>
        </p:txBody>
      </p:sp>
      <p:sp>
        <p:nvSpPr>
          <p:cNvPr id="3" name="Subtitle 2"/>
          <p:cNvSpPr>
            <a:spLocks noGrp="1"/>
          </p:cNvSpPr>
          <p:nvPr>
            <p:ph type="subTitle" idx="1"/>
          </p:nvPr>
        </p:nvSpPr>
        <p:spPr>
          <a:xfrm>
            <a:off x="1941908" y="3068686"/>
            <a:ext cx="6686550" cy="1796208"/>
          </a:xfrm>
        </p:spPr>
        <p:txBody>
          <a:bodyPr>
            <a:normAutofit/>
          </a:bodyPr>
          <a:lstStyle/>
          <a:p>
            <a:r>
              <a:rPr lang="en-US" sz="2100" b="1" baseline="30000" dirty="0">
                <a:solidFill>
                  <a:schemeClr val="tx1"/>
                </a:solidFill>
              </a:rPr>
              <a:t>35 </a:t>
            </a:r>
            <a:r>
              <a:rPr lang="en-US" sz="2100" b="1" dirty="0">
                <a:solidFill>
                  <a:schemeClr val="tx1"/>
                </a:solidFill>
              </a:rPr>
              <a:t>I am saying this for your benefit, not to place restrictions on you. I want you to do whatever will help you serve the Lord best, with as few distractions as possible. </a:t>
            </a:r>
            <a:r>
              <a:rPr lang="en-US" sz="2100" b="1" u="sng" dirty="0">
                <a:solidFill>
                  <a:schemeClr val="tx1"/>
                </a:solidFill>
              </a:rPr>
              <a:t>1</a:t>
            </a:r>
            <a:r>
              <a:rPr lang="en-US" sz="2100" b="1" u="sng" baseline="30000" dirty="0">
                <a:solidFill>
                  <a:schemeClr val="tx1"/>
                </a:solidFill>
              </a:rPr>
              <a:t>st</a:t>
            </a:r>
            <a:r>
              <a:rPr lang="en-US" sz="2100" b="1" u="sng" dirty="0">
                <a:solidFill>
                  <a:schemeClr val="tx1"/>
                </a:solidFill>
              </a:rPr>
              <a:t> Corinthians 7:35 NLT</a:t>
            </a:r>
          </a:p>
        </p:txBody>
      </p:sp>
    </p:spTree>
    <p:extLst>
      <p:ext uri="{BB962C8B-B14F-4D97-AF65-F5344CB8AC3E}">
        <p14:creationId xmlns:p14="http://schemas.microsoft.com/office/powerpoint/2010/main" val="440331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Being Selfish </a:t>
            </a:r>
            <a:r>
              <a:rPr lang="en-US" sz="2800" b="1">
                <a:solidFill>
                  <a:schemeClr val="tx1"/>
                </a:solidFill>
              </a:rPr>
              <a:t>or </a:t>
            </a:r>
            <a:r>
              <a:rPr lang="en-US" sz="2800" b="1" smtClean="0">
                <a:solidFill>
                  <a:schemeClr val="tx1"/>
                </a:solidFill>
              </a:rPr>
              <a:t>feeling </a:t>
            </a:r>
            <a:r>
              <a:rPr lang="en-US" sz="2800" b="1" dirty="0">
                <a:solidFill>
                  <a:schemeClr val="tx1"/>
                </a:solidFill>
              </a:rPr>
              <a:t>entitled </a:t>
            </a:r>
          </a:p>
          <a:p>
            <a:r>
              <a:rPr lang="en-US" sz="2800" b="1" dirty="0">
                <a:solidFill>
                  <a:schemeClr val="tx1"/>
                </a:solidFill>
              </a:rPr>
              <a:t>Service or routine</a:t>
            </a:r>
          </a:p>
          <a:p>
            <a:r>
              <a:rPr lang="en-US" sz="2800" b="1" dirty="0">
                <a:solidFill>
                  <a:schemeClr val="tx1"/>
                </a:solidFill>
              </a:rPr>
              <a:t>Work or school</a:t>
            </a:r>
          </a:p>
          <a:p>
            <a:r>
              <a:rPr lang="en-US" sz="2800" b="1" dirty="0">
                <a:solidFill>
                  <a:schemeClr val="tx1"/>
                </a:solidFill>
              </a:rPr>
              <a:t>Material things</a:t>
            </a:r>
          </a:p>
          <a:p>
            <a:endParaRPr lang="en-US" sz="2800" dirty="0"/>
          </a:p>
          <a:p>
            <a:endParaRPr lang="en-US" sz="2800" dirty="0"/>
          </a:p>
        </p:txBody>
      </p:sp>
    </p:spTree>
    <p:extLst>
      <p:ext uri="{BB962C8B-B14F-4D97-AF65-F5344CB8AC3E}">
        <p14:creationId xmlns:p14="http://schemas.microsoft.com/office/powerpoint/2010/main" val="541104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What does being selfish or feeling entitled look like?</a:t>
            </a:r>
          </a:p>
          <a:p>
            <a:r>
              <a:rPr lang="en-US" sz="2800" b="1" dirty="0">
                <a:solidFill>
                  <a:schemeClr val="tx1"/>
                </a:solidFill>
              </a:rPr>
              <a:t>How do we overcome this distraction?</a:t>
            </a:r>
            <a:endParaRPr lang="en-US" sz="2800" b="1" dirty="0">
              <a:solidFill>
                <a:schemeClr val="tx1"/>
              </a:solidFill>
            </a:endParaRPr>
          </a:p>
        </p:txBody>
      </p:sp>
    </p:spTree>
    <p:extLst>
      <p:ext uri="{BB962C8B-B14F-4D97-AF65-F5344CB8AC3E}">
        <p14:creationId xmlns:p14="http://schemas.microsoft.com/office/powerpoint/2010/main" val="548286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Philippians 2:3-4 says 3</a:t>
            </a:r>
            <a:r>
              <a:rPr lang="en-US" sz="2800" b="1" dirty="0">
                <a:solidFill>
                  <a:schemeClr val="tx1"/>
                </a:solidFill>
              </a:rPr>
              <a:t> Don’t </a:t>
            </a:r>
            <a:r>
              <a:rPr lang="en-US" sz="2800" b="1" dirty="0">
                <a:solidFill>
                  <a:schemeClr val="tx1"/>
                </a:solidFill>
              </a:rPr>
              <a:t>be </a:t>
            </a:r>
            <a:r>
              <a:rPr lang="en-US" sz="2800" b="1" dirty="0">
                <a:solidFill>
                  <a:schemeClr val="tx1"/>
                </a:solidFill>
              </a:rPr>
              <a:t>selfish; don’t try to impress others. Be humble, thinking of others as better than yourselves. 4 Don’t look out only for your own interests, but take an interest in others, too</a:t>
            </a:r>
            <a:r>
              <a:rPr lang="en-US" sz="2800" b="1" dirty="0">
                <a:solidFill>
                  <a:schemeClr val="tx1"/>
                </a:solidFill>
              </a:rPr>
              <a:t>.</a:t>
            </a:r>
          </a:p>
          <a:p>
            <a:r>
              <a:rPr lang="en-US" sz="2800" b="1" dirty="0">
                <a:solidFill>
                  <a:schemeClr val="tx1"/>
                </a:solidFill>
              </a:rPr>
              <a:t>James 3:16 says </a:t>
            </a:r>
            <a:r>
              <a:rPr lang="en-US" sz="2800" b="1" dirty="0">
                <a:solidFill>
                  <a:schemeClr val="tx1"/>
                </a:solidFill>
              </a:rPr>
              <a:t>6 For wherever there is jealousy and selfish ambition, there you will find disorder and evil of every kind.</a:t>
            </a:r>
          </a:p>
        </p:txBody>
      </p:sp>
    </p:spTree>
    <p:extLst>
      <p:ext uri="{BB962C8B-B14F-4D97-AF65-F5344CB8AC3E}">
        <p14:creationId xmlns:p14="http://schemas.microsoft.com/office/powerpoint/2010/main" val="190607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How can service or routines be a distraction?</a:t>
            </a:r>
          </a:p>
        </p:txBody>
      </p:sp>
    </p:spTree>
    <p:extLst>
      <p:ext uri="{BB962C8B-B14F-4D97-AF65-F5344CB8AC3E}">
        <p14:creationId xmlns:p14="http://schemas.microsoft.com/office/powerpoint/2010/main" val="1366897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fontScale="92500" lnSpcReduction="20000"/>
          </a:bodyPr>
          <a:lstStyle/>
          <a:p>
            <a:r>
              <a:rPr lang="en-US" sz="2800" b="1" dirty="0">
                <a:solidFill>
                  <a:schemeClr val="tx1"/>
                </a:solidFill>
              </a:rPr>
              <a:t>Luke 10:40-42 says </a:t>
            </a:r>
            <a:r>
              <a:rPr lang="en-US" sz="2800" b="1" dirty="0">
                <a:solidFill>
                  <a:schemeClr val="tx1"/>
                </a:solidFill>
              </a:rPr>
              <a:t>40 But Martha was distracted by the big dinner she was preparing. She came to Jesus and said, “Lord, doesn’t it seem unfair to you that my sister just sits here while I do all the work? Tell her to come and help me</a:t>
            </a:r>
            <a:r>
              <a:rPr lang="en-US" sz="2800" b="1" dirty="0">
                <a:solidFill>
                  <a:schemeClr val="tx1"/>
                </a:solidFill>
              </a:rPr>
              <a:t>.”41</a:t>
            </a:r>
            <a:r>
              <a:rPr lang="en-US" sz="2800" b="1" dirty="0">
                <a:solidFill>
                  <a:schemeClr val="tx1"/>
                </a:solidFill>
              </a:rPr>
              <a:t> But the Lord said to her, “My dear Martha, you are worried and upset over all these details! 42 There is only one thing worth being concerned about. Mary has discovered it, and it will not be taken away from her.”</a:t>
            </a:r>
          </a:p>
          <a:p>
            <a:endParaRPr lang="en-US" sz="2800" b="1" dirty="0">
              <a:solidFill>
                <a:schemeClr val="tx1"/>
              </a:solidFill>
            </a:endParaRPr>
          </a:p>
        </p:txBody>
      </p:sp>
    </p:spTree>
    <p:extLst>
      <p:ext uri="{BB962C8B-B14F-4D97-AF65-F5344CB8AC3E}">
        <p14:creationId xmlns:p14="http://schemas.microsoft.com/office/powerpoint/2010/main" val="1812332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Work or school can demand a lot.  This isn’t necessarily a distraction but can be if we don’t manage our time wisely</a:t>
            </a:r>
            <a:endParaRPr lang="en-US" sz="2800" b="1" dirty="0">
              <a:solidFill>
                <a:schemeClr val="tx1"/>
              </a:solidFill>
            </a:endParaRPr>
          </a:p>
        </p:txBody>
      </p:sp>
    </p:spTree>
    <p:extLst>
      <p:ext uri="{BB962C8B-B14F-4D97-AF65-F5344CB8AC3E}">
        <p14:creationId xmlns:p14="http://schemas.microsoft.com/office/powerpoint/2010/main" val="2109526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a:normAutofit fontScale="85000" lnSpcReduction="10000"/>
          </a:bodyPr>
          <a:lstStyle/>
          <a:p>
            <a:endParaRPr lang="en-US" sz="2800" b="1" baseline="30000" dirty="0" smtClean="0"/>
          </a:p>
          <a:p>
            <a:r>
              <a:rPr lang="en-US" sz="2800" dirty="0"/>
              <a:t>2 Corinthians </a:t>
            </a:r>
            <a:r>
              <a:rPr lang="en-US" sz="2800" dirty="0" smtClean="0"/>
              <a:t>9:8-</a:t>
            </a:r>
            <a:r>
              <a:rPr lang="en-US" sz="2800" b="1" baseline="30000" dirty="0" smtClean="0"/>
              <a:t>8</a:t>
            </a:r>
            <a:r>
              <a:rPr lang="en-US" sz="2800" b="1" baseline="30000" dirty="0"/>
              <a:t> </a:t>
            </a:r>
            <a:r>
              <a:rPr lang="en-US" sz="2800" dirty="0"/>
              <a:t>And God will generously provide all you need. Then you will always have everything you need and plenty left over to share with others</a:t>
            </a:r>
            <a:r>
              <a:rPr lang="en-US" sz="2800" dirty="0" smtClean="0"/>
              <a:t>. </a:t>
            </a:r>
          </a:p>
          <a:p>
            <a:r>
              <a:rPr lang="en-US" sz="2800" dirty="0" smtClean="0"/>
              <a:t>James 4:13-14 </a:t>
            </a:r>
            <a:r>
              <a:rPr lang="en-US" sz="2800" b="1" baseline="30000" dirty="0"/>
              <a:t>13 </a:t>
            </a:r>
            <a:r>
              <a:rPr lang="en-US" sz="2800" dirty="0"/>
              <a:t>Look here, you who say, “Today or tomorrow we are going to a certain town and will stay there a year. We will do business there and make a profit.” </a:t>
            </a:r>
            <a:r>
              <a:rPr lang="en-US" sz="2800" b="1" baseline="30000" dirty="0"/>
              <a:t>14 </a:t>
            </a:r>
            <a:r>
              <a:rPr lang="en-US" sz="2800" dirty="0"/>
              <a:t>How do you know what your life will be like tomorrow? Your life is like the morning fog—it’s here a little while, then it’s gone.</a:t>
            </a:r>
          </a:p>
        </p:txBody>
      </p:sp>
    </p:spTree>
    <p:extLst>
      <p:ext uri="{BB962C8B-B14F-4D97-AF65-F5344CB8AC3E}">
        <p14:creationId xmlns:p14="http://schemas.microsoft.com/office/powerpoint/2010/main" val="2008861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Material things can be a big distraction to everyone? Why?</a:t>
            </a:r>
            <a:endParaRPr lang="en-US" sz="2800" b="1" dirty="0">
              <a:solidFill>
                <a:schemeClr val="tx1"/>
              </a:solidFill>
            </a:endParaRPr>
          </a:p>
        </p:txBody>
      </p:sp>
    </p:spTree>
    <p:extLst>
      <p:ext uri="{BB962C8B-B14F-4D97-AF65-F5344CB8AC3E}">
        <p14:creationId xmlns:p14="http://schemas.microsoft.com/office/powerpoint/2010/main" val="196542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fontScale="85000" lnSpcReduction="20000"/>
          </a:bodyPr>
          <a:lstStyle/>
          <a:p>
            <a:r>
              <a:rPr lang="en-US" sz="2800" b="1" dirty="0">
                <a:solidFill>
                  <a:schemeClr val="tx1"/>
                </a:solidFill>
              </a:rPr>
              <a:t>Mark 8:36-</a:t>
            </a:r>
            <a:r>
              <a:rPr lang="en-US" sz="2800" b="1" dirty="0">
                <a:solidFill>
                  <a:schemeClr val="tx1"/>
                </a:solidFill>
              </a:rPr>
              <a:t> 36 And what do you benefit if you gain the whole world but lose your own soul</a:t>
            </a:r>
            <a:r>
              <a:rPr lang="en-US" sz="2800" b="1" dirty="0">
                <a:solidFill>
                  <a:schemeClr val="tx1"/>
                </a:solidFill>
              </a:rPr>
              <a:t>?</a:t>
            </a:r>
          </a:p>
          <a:p>
            <a:r>
              <a:rPr lang="en-US" sz="2800" b="1" dirty="0">
                <a:solidFill>
                  <a:schemeClr val="tx1"/>
                </a:solidFill>
              </a:rPr>
              <a:t>2 Tim. 2:4- </a:t>
            </a:r>
            <a:r>
              <a:rPr lang="en-US" sz="2800" b="1" dirty="0">
                <a:solidFill>
                  <a:schemeClr val="tx1"/>
                </a:solidFill>
              </a:rPr>
              <a:t>Soldiers don’t get tied up in the affairs of civilian life, for then they cannot please the officer who enlisted </a:t>
            </a:r>
            <a:r>
              <a:rPr lang="en-US" sz="2800" b="1" dirty="0">
                <a:solidFill>
                  <a:schemeClr val="tx1"/>
                </a:solidFill>
              </a:rPr>
              <a:t>them</a:t>
            </a:r>
          </a:p>
          <a:p>
            <a:r>
              <a:rPr lang="en-US" sz="2800" b="1" dirty="0">
                <a:solidFill>
                  <a:schemeClr val="tx1"/>
                </a:solidFill>
              </a:rPr>
              <a:t>1 John 2:15-16-</a:t>
            </a:r>
            <a:r>
              <a:rPr lang="en-US" sz="2800" b="1" dirty="0">
                <a:solidFill>
                  <a:schemeClr val="tx1"/>
                </a:solidFill>
              </a:rPr>
              <a:t> 15 Do not love this world nor the things it offers you, for when you love the world, you do not have the love of the Father in you. 16 For the world offers only a craving for physical pleasure, a craving for everything we see, and pride in our achievements and possessions. These are not from the Father, but are from this world.</a:t>
            </a:r>
          </a:p>
        </p:txBody>
      </p:sp>
    </p:spTree>
    <p:extLst>
      <p:ext uri="{BB962C8B-B14F-4D97-AF65-F5344CB8AC3E}">
        <p14:creationId xmlns:p14="http://schemas.microsoft.com/office/powerpoint/2010/main" val="1636739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What would have happened if Jesus would have become distracted?</a:t>
            </a:r>
            <a:endParaRPr lang="en-US" sz="2800" b="1" dirty="0">
              <a:solidFill>
                <a:schemeClr val="tx1"/>
              </a:solidFill>
            </a:endParaRPr>
          </a:p>
        </p:txBody>
      </p:sp>
    </p:spTree>
    <p:extLst>
      <p:ext uri="{BB962C8B-B14F-4D97-AF65-F5344CB8AC3E}">
        <p14:creationId xmlns:p14="http://schemas.microsoft.com/office/powerpoint/2010/main" val="1567380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rmAutofit/>
          </a:bodyPr>
          <a:lstStyle/>
          <a:p>
            <a:r>
              <a:rPr lang="en-US" sz="5400" dirty="0" smtClean="0"/>
              <a:t>Overcome</a:t>
            </a:r>
            <a:endParaRPr lang="en-US" sz="5400" dirty="0"/>
          </a:p>
        </p:txBody>
      </p:sp>
      <p:sp>
        <p:nvSpPr>
          <p:cNvPr id="3" name="Content Placeholder 2"/>
          <p:cNvSpPr>
            <a:spLocks noGrp="1"/>
          </p:cNvSpPr>
          <p:nvPr>
            <p:ph idx="1"/>
          </p:nvPr>
        </p:nvSpPr>
        <p:spPr>
          <a:xfrm>
            <a:off x="1143000" y="1571625"/>
            <a:ext cx="7391400" cy="4339597"/>
          </a:xfrm>
        </p:spPr>
        <p:txBody>
          <a:bodyPr>
            <a:normAutofit/>
          </a:bodyPr>
          <a:lstStyle/>
          <a:p>
            <a:r>
              <a:rPr lang="en-US" sz="2800" b="1" dirty="0">
                <a:solidFill>
                  <a:schemeClr val="tx1"/>
                </a:solidFill>
              </a:rPr>
              <a:t>succeed in dealing with (a problem or difficulty</a:t>
            </a:r>
            <a:r>
              <a:rPr lang="en-US" sz="2800" b="1" dirty="0" smtClean="0">
                <a:solidFill>
                  <a:schemeClr val="tx1"/>
                </a:solidFill>
              </a:rPr>
              <a:t>).</a:t>
            </a:r>
          </a:p>
          <a:p>
            <a:r>
              <a:rPr lang="en-US" sz="2800" b="1" dirty="0">
                <a:solidFill>
                  <a:schemeClr val="tx1"/>
                </a:solidFill>
              </a:rPr>
              <a:t>defeat (an opponent); prevail</a:t>
            </a:r>
            <a:r>
              <a:rPr lang="en-US" sz="2800" b="1" dirty="0" smtClean="0">
                <a:solidFill>
                  <a:schemeClr val="tx1"/>
                </a:solidFill>
              </a:rPr>
              <a:t>.</a:t>
            </a:r>
          </a:p>
          <a:p>
            <a:r>
              <a:rPr lang="en-US" sz="2800" b="1" dirty="0">
                <a:solidFill>
                  <a:schemeClr val="tx1"/>
                </a:solidFill>
              </a:rPr>
              <a:t>(of an emotion) overpower or overwhelm.</a:t>
            </a:r>
          </a:p>
        </p:txBody>
      </p:sp>
    </p:spTree>
    <p:extLst>
      <p:ext uri="{BB962C8B-B14F-4D97-AF65-F5344CB8AC3E}">
        <p14:creationId xmlns:p14="http://schemas.microsoft.com/office/powerpoint/2010/main" val="135194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Why are we able to overcome distractions?</a:t>
            </a:r>
            <a:endParaRPr lang="en-US" sz="2800" b="1" dirty="0">
              <a:solidFill>
                <a:schemeClr val="tx1"/>
              </a:solidFill>
            </a:endParaRPr>
          </a:p>
        </p:txBody>
      </p:sp>
    </p:spTree>
    <p:extLst>
      <p:ext uri="{BB962C8B-B14F-4D97-AF65-F5344CB8AC3E}">
        <p14:creationId xmlns:p14="http://schemas.microsoft.com/office/powerpoint/2010/main" val="1934842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fontScale="92500"/>
          </a:bodyPr>
          <a:lstStyle/>
          <a:p>
            <a:r>
              <a:rPr lang="en-US" sz="2800" b="1" dirty="0">
                <a:solidFill>
                  <a:schemeClr val="tx1"/>
                </a:solidFill>
              </a:rPr>
              <a:t>Romans 12:2 Do not be conformed to this world, but be transformed by the renewal of your mind, that by testing you may discern what is the will of God, what is good and acceptable and perfect</a:t>
            </a:r>
            <a:r>
              <a:rPr lang="en-US" sz="2800" b="1" dirty="0">
                <a:solidFill>
                  <a:schemeClr val="tx1"/>
                </a:solidFill>
              </a:rPr>
              <a:t>.</a:t>
            </a:r>
          </a:p>
          <a:p>
            <a:r>
              <a:rPr lang="en-US" sz="2800" b="1" dirty="0">
                <a:solidFill>
                  <a:schemeClr val="tx1"/>
                </a:solidFill>
              </a:rPr>
              <a:t>Philippians 2:5-</a:t>
            </a:r>
            <a:r>
              <a:rPr lang="en-US" sz="2800" b="1" dirty="0">
                <a:solidFill>
                  <a:schemeClr val="tx1"/>
                </a:solidFill>
              </a:rPr>
              <a:t> Let this mind be in you which was also in Christ </a:t>
            </a:r>
            <a:r>
              <a:rPr lang="en-US" sz="2800" b="1" dirty="0">
                <a:solidFill>
                  <a:schemeClr val="tx1"/>
                </a:solidFill>
              </a:rPr>
              <a:t>Jesus</a:t>
            </a:r>
          </a:p>
          <a:p>
            <a:r>
              <a:rPr lang="en-US" sz="2800" b="1" dirty="0">
                <a:solidFill>
                  <a:schemeClr val="tx1"/>
                </a:solidFill>
              </a:rPr>
              <a:t>Isaiah 26:3-Thou wilt keep him in perfect peace, whose mind is stayed on thee: because he </a:t>
            </a:r>
            <a:r>
              <a:rPr lang="en-US" sz="2800" b="1" dirty="0" err="1">
                <a:solidFill>
                  <a:schemeClr val="tx1"/>
                </a:solidFill>
              </a:rPr>
              <a:t>trusteth</a:t>
            </a:r>
            <a:r>
              <a:rPr lang="en-US" sz="2800" b="1" dirty="0">
                <a:solidFill>
                  <a:schemeClr val="tx1"/>
                </a:solidFill>
              </a:rPr>
              <a:t> in thee.</a:t>
            </a:r>
            <a:endParaRPr lang="en-US" sz="2800" b="1" dirty="0">
              <a:solidFill>
                <a:schemeClr val="tx1"/>
              </a:solidFill>
            </a:endParaRPr>
          </a:p>
        </p:txBody>
      </p:sp>
    </p:spTree>
    <p:extLst>
      <p:ext uri="{BB962C8B-B14F-4D97-AF65-F5344CB8AC3E}">
        <p14:creationId xmlns:p14="http://schemas.microsoft.com/office/powerpoint/2010/main" val="734813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It’s a verb solution; it requires work on your part</a:t>
            </a:r>
            <a:endParaRPr lang="en-US" sz="2800" b="1" dirty="0">
              <a:solidFill>
                <a:schemeClr val="tx1"/>
              </a:solidFill>
            </a:endParaRPr>
          </a:p>
        </p:txBody>
      </p:sp>
    </p:spTree>
    <p:extLst>
      <p:ext uri="{BB962C8B-B14F-4D97-AF65-F5344CB8AC3E}">
        <p14:creationId xmlns:p14="http://schemas.microsoft.com/office/powerpoint/2010/main" val="1704901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1 Corinthians </a:t>
            </a:r>
            <a:r>
              <a:rPr lang="en-US" sz="2800" b="1" dirty="0">
                <a:solidFill>
                  <a:schemeClr val="tx1"/>
                </a:solidFill>
              </a:rPr>
              <a:t>10:13-</a:t>
            </a:r>
            <a:r>
              <a:rPr lang="en-US" sz="2800" b="1" dirty="0">
                <a:solidFill>
                  <a:schemeClr val="tx1"/>
                </a:solidFill>
              </a:rPr>
              <a:t> The temptations in your life are no different from what others experience. And God is faithful. He will not allow the temptation to be more than you can stand. When you are tempted, he will show you a way out so that you can endure.</a:t>
            </a:r>
          </a:p>
        </p:txBody>
      </p:sp>
    </p:spTree>
    <p:extLst>
      <p:ext uri="{BB962C8B-B14F-4D97-AF65-F5344CB8AC3E}">
        <p14:creationId xmlns:p14="http://schemas.microsoft.com/office/powerpoint/2010/main" val="1971171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Recognize and conquer because if you don’t things will go down quick</a:t>
            </a:r>
            <a:endParaRPr lang="en-US" sz="2800" b="1" dirty="0">
              <a:solidFill>
                <a:schemeClr val="tx1"/>
              </a:solidFill>
            </a:endParaRPr>
          </a:p>
        </p:txBody>
      </p:sp>
    </p:spTree>
    <p:extLst>
      <p:ext uri="{BB962C8B-B14F-4D97-AF65-F5344CB8AC3E}">
        <p14:creationId xmlns:p14="http://schemas.microsoft.com/office/powerpoint/2010/main" val="401057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lnSpcReduction="10000"/>
          </a:bodyPr>
          <a:lstStyle/>
          <a:p>
            <a:r>
              <a:rPr lang="en-US" sz="2800" b="1" dirty="0">
                <a:solidFill>
                  <a:schemeClr val="tx1"/>
                </a:solidFill>
              </a:rPr>
              <a:t>Matthew 14-28-30 </a:t>
            </a:r>
            <a:r>
              <a:rPr lang="en-US" sz="2800" b="1" dirty="0">
                <a:solidFill>
                  <a:schemeClr val="tx1"/>
                </a:solidFill>
              </a:rPr>
              <a:t>28 Then Peter called to him, “Lord, if it’s really you, tell me to come to you, walking on the water</a:t>
            </a:r>
            <a:r>
              <a:rPr lang="en-US" sz="2800" b="1" dirty="0">
                <a:solidFill>
                  <a:schemeClr val="tx1"/>
                </a:solidFill>
              </a:rPr>
              <a:t>.” 29</a:t>
            </a:r>
            <a:r>
              <a:rPr lang="en-US" sz="2800" b="1" dirty="0">
                <a:solidFill>
                  <a:schemeClr val="tx1"/>
                </a:solidFill>
              </a:rPr>
              <a:t> “Yes, come,” Jesus </a:t>
            </a:r>
            <a:r>
              <a:rPr lang="en-US" sz="2800" b="1" dirty="0">
                <a:solidFill>
                  <a:schemeClr val="tx1"/>
                </a:solidFill>
              </a:rPr>
              <a:t>said. </a:t>
            </a:r>
            <a:r>
              <a:rPr lang="en-US" sz="2800" b="1" dirty="0">
                <a:solidFill>
                  <a:schemeClr val="tx1"/>
                </a:solidFill>
              </a:rPr>
              <a:t>So </a:t>
            </a:r>
            <a:r>
              <a:rPr lang="en-US" sz="2800" b="1" dirty="0">
                <a:solidFill>
                  <a:schemeClr val="tx1"/>
                </a:solidFill>
              </a:rPr>
              <a:t>Peter went over the side of the boat and walked on the water toward Jesus</a:t>
            </a:r>
            <a:r>
              <a:rPr lang="en-US" sz="2800" b="1" dirty="0" smtClean="0">
                <a:solidFill>
                  <a:schemeClr val="tx1"/>
                </a:solidFill>
              </a:rPr>
              <a:t>. 30</a:t>
            </a:r>
            <a:r>
              <a:rPr lang="en-US" sz="2800" b="1" dirty="0">
                <a:solidFill>
                  <a:schemeClr val="tx1"/>
                </a:solidFill>
              </a:rPr>
              <a:t> But when he saw the strong wind and the waves, he was terrified and began to sink. </a:t>
            </a:r>
            <a:r>
              <a:rPr lang="en-US" sz="2800" b="1" dirty="0">
                <a:solidFill>
                  <a:schemeClr val="tx1"/>
                </a:solidFill>
              </a:rPr>
              <a:t>“Save me, Lord!” he shouted.</a:t>
            </a:r>
          </a:p>
          <a:p>
            <a:endParaRPr lang="en-US" sz="2800" b="1" dirty="0">
              <a:solidFill>
                <a:schemeClr val="tx1"/>
              </a:solidFill>
            </a:endParaRPr>
          </a:p>
        </p:txBody>
      </p:sp>
    </p:spTree>
    <p:extLst>
      <p:ext uri="{BB962C8B-B14F-4D97-AF65-F5344CB8AC3E}">
        <p14:creationId xmlns:p14="http://schemas.microsoft.com/office/powerpoint/2010/main" val="357811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What are our overall goals as Christians?</a:t>
            </a:r>
            <a:endParaRPr lang="en-US" sz="2800" b="1" dirty="0">
              <a:solidFill>
                <a:schemeClr val="tx1"/>
              </a:solidFill>
            </a:endParaRPr>
          </a:p>
        </p:txBody>
      </p:sp>
    </p:spTree>
    <p:extLst>
      <p:ext uri="{BB962C8B-B14F-4D97-AF65-F5344CB8AC3E}">
        <p14:creationId xmlns:p14="http://schemas.microsoft.com/office/powerpoint/2010/main" val="1765516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We cannot achieve these goals if we don’t learn to overcome distractions</a:t>
            </a:r>
            <a:endParaRPr lang="en-US" sz="2800" b="1" dirty="0">
              <a:solidFill>
                <a:schemeClr val="tx1"/>
              </a:solidFill>
            </a:endParaRPr>
          </a:p>
        </p:txBody>
      </p:sp>
    </p:spTree>
    <p:extLst>
      <p:ext uri="{BB962C8B-B14F-4D97-AF65-F5344CB8AC3E}">
        <p14:creationId xmlns:p14="http://schemas.microsoft.com/office/powerpoint/2010/main" val="1040438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The things of the world NOT the things of the Spirit distract us</a:t>
            </a:r>
            <a:endParaRPr lang="en-US" sz="2800" b="1" dirty="0">
              <a:solidFill>
                <a:schemeClr val="tx1"/>
              </a:solidFill>
            </a:endParaRPr>
          </a:p>
        </p:txBody>
      </p:sp>
    </p:spTree>
    <p:extLst>
      <p:ext uri="{BB962C8B-B14F-4D97-AF65-F5344CB8AC3E}">
        <p14:creationId xmlns:p14="http://schemas.microsoft.com/office/powerpoint/2010/main" val="932335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rmAutofit/>
          </a:bodyPr>
          <a:lstStyle/>
          <a:p>
            <a:r>
              <a:rPr lang="en-US" sz="5400" dirty="0" smtClean="0"/>
              <a:t>Distractions</a:t>
            </a:r>
            <a:endParaRPr lang="en-US" sz="5400" dirty="0"/>
          </a:p>
        </p:txBody>
      </p:sp>
      <p:sp>
        <p:nvSpPr>
          <p:cNvPr id="3" name="Content Placeholder 2"/>
          <p:cNvSpPr>
            <a:spLocks noGrp="1"/>
          </p:cNvSpPr>
          <p:nvPr>
            <p:ph idx="1"/>
          </p:nvPr>
        </p:nvSpPr>
        <p:spPr>
          <a:xfrm>
            <a:off x="1143000" y="1571625"/>
            <a:ext cx="7391400" cy="4339597"/>
          </a:xfrm>
        </p:spPr>
        <p:txBody>
          <a:bodyPr>
            <a:normAutofit/>
          </a:bodyPr>
          <a:lstStyle/>
          <a:p>
            <a:r>
              <a:rPr lang="en-US" sz="2800" b="1" dirty="0">
                <a:solidFill>
                  <a:schemeClr val="tx1"/>
                </a:solidFill>
              </a:rPr>
              <a:t>a thing that prevents someone from giving full attention to something </a:t>
            </a:r>
            <a:r>
              <a:rPr lang="en-US" sz="2800" b="1" dirty="0">
                <a:solidFill>
                  <a:schemeClr val="tx1"/>
                </a:solidFill>
              </a:rPr>
              <a:t>else.</a:t>
            </a:r>
          </a:p>
          <a:p>
            <a:r>
              <a:rPr lang="en-US" sz="2800" b="1" dirty="0">
                <a:solidFill>
                  <a:schemeClr val="tx1"/>
                </a:solidFill>
              </a:rPr>
              <a:t>extreme agitation of the mind or emotions.</a:t>
            </a:r>
          </a:p>
        </p:txBody>
      </p:sp>
    </p:spTree>
    <p:extLst>
      <p:ext uri="{BB962C8B-B14F-4D97-AF65-F5344CB8AC3E}">
        <p14:creationId xmlns:p14="http://schemas.microsoft.com/office/powerpoint/2010/main" val="1044187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Who can remember the 10 actions of a spirit filled life? </a:t>
            </a:r>
            <a:endParaRPr lang="en-US" sz="2800" b="1" dirty="0">
              <a:solidFill>
                <a:schemeClr val="tx1"/>
              </a:solidFill>
            </a:endParaRPr>
          </a:p>
        </p:txBody>
      </p:sp>
    </p:spTree>
    <p:extLst>
      <p:ext uri="{BB962C8B-B14F-4D97-AF65-F5344CB8AC3E}">
        <p14:creationId xmlns:p14="http://schemas.microsoft.com/office/powerpoint/2010/main" val="1978366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5" name="Content Placeholder 2"/>
          <p:cNvSpPr>
            <a:spLocks noGrp="1"/>
          </p:cNvSpPr>
          <p:nvPr>
            <p:ph sz="quarter" idx="4294967295"/>
          </p:nvPr>
        </p:nvSpPr>
        <p:spPr>
          <a:xfrm>
            <a:off x="1143000" y="1380977"/>
            <a:ext cx="3586631" cy="4734073"/>
          </a:xfrm>
          <a:prstGeom prst="rect">
            <a:avLst/>
          </a:prstGeom>
        </p:spPr>
        <p:txBody>
          <a:bodyPr vert="horz" lIns="91440" tIns="45720" rIns="91440" bIns="45720" rtlCol="0">
            <a:noAutofit/>
          </a:bodyPr>
          <a:lstStyle/>
          <a:p>
            <a:pPr marL="457200" indent="-457200">
              <a:buFont typeface="+mj-lt"/>
              <a:buAutoNum type="arabicPeriod"/>
            </a:pPr>
            <a:r>
              <a:rPr lang="en-US" sz="3200" b="1" dirty="0">
                <a:solidFill>
                  <a:schemeClr val="tx1"/>
                </a:solidFill>
              </a:rPr>
              <a:t>Seeking God </a:t>
            </a:r>
          </a:p>
          <a:p>
            <a:pPr marL="457200" indent="-457200">
              <a:buFont typeface="+mj-lt"/>
              <a:buAutoNum type="arabicPeriod"/>
            </a:pPr>
            <a:r>
              <a:rPr lang="en-US" sz="3200" b="1" dirty="0">
                <a:solidFill>
                  <a:schemeClr val="tx1"/>
                </a:solidFill>
              </a:rPr>
              <a:t>Continuous in prayer</a:t>
            </a:r>
          </a:p>
          <a:p>
            <a:pPr marL="457200" indent="-457200">
              <a:buFont typeface="+mj-lt"/>
              <a:buAutoNum type="arabicPeriod"/>
            </a:pPr>
            <a:r>
              <a:rPr lang="en-US" sz="3200" b="1" dirty="0">
                <a:solidFill>
                  <a:schemeClr val="tx1"/>
                </a:solidFill>
              </a:rPr>
              <a:t>Study scripture</a:t>
            </a:r>
          </a:p>
          <a:p>
            <a:pPr marL="457200" indent="-457200">
              <a:buFont typeface="+mj-lt"/>
              <a:buAutoNum type="arabicPeriod"/>
            </a:pPr>
            <a:r>
              <a:rPr lang="en-US" sz="3200" b="1" dirty="0">
                <a:solidFill>
                  <a:schemeClr val="tx1"/>
                </a:solidFill>
              </a:rPr>
              <a:t>Give of yourself</a:t>
            </a:r>
          </a:p>
          <a:p>
            <a:pPr marL="457200" indent="-457200">
              <a:buFont typeface="+mj-lt"/>
              <a:buAutoNum type="arabicPeriod"/>
            </a:pPr>
            <a:r>
              <a:rPr lang="en-US" sz="3200" b="1" dirty="0">
                <a:solidFill>
                  <a:schemeClr val="tx1"/>
                </a:solidFill>
              </a:rPr>
              <a:t>Think positively </a:t>
            </a:r>
          </a:p>
        </p:txBody>
      </p:sp>
      <p:sp>
        <p:nvSpPr>
          <p:cNvPr id="6" name="Content Placeholder 3"/>
          <p:cNvSpPr>
            <a:spLocks noGrp="1"/>
          </p:cNvSpPr>
          <p:nvPr>
            <p:ph sz="quarter" idx="4294967295"/>
          </p:nvPr>
        </p:nvSpPr>
        <p:spPr>
          <a:xfrm>
            <a:off x="4729631" y="1380978"/>
            <a:ext cx="3949606" cy="4401258"/>
          </a:xfrm>
          <a:prstGeom prst="rect">
            <a:avLst/>
          </a:prstGeom>
        </p:spPr>
        <p:txBody>
          <a:bodyPr>
            <a:normAutofit fontScale="92500" lnSpcReduction="10000"/>
          </a:bodyPr>
          <a:lstStyle/>
          <a:p>
            <a:pPr marL="457200" indent="-457200">
              <a:lnSpc>
                <a:spcPct val="100000"/>
              </a:lnSpc>
              <a:spcBef>
                <a:spcPts val="0"/>
              </a:spcBef>
              <a:buClrTx/>
              <a:buAutoNum type="arabicPeriod" startAt="6"/>
            </a:pPr>
            <a:r>
              <a:rPr lang="en-US" sz="3000" b="1" dirty="0" smtClean="0">
                <a:solidFill>
                  <a:schemeClr val="tx1"/>
                </a:solidFill>
              </a:rPr>
              <a:t>Obedience</a:t>
            </a:r>
          </a:p>
          <a:p>
            <a:pPr marL="457200" indent="-457200">
              <a:lnSpc>
                <a:spcPct val="100000"/>
              </a:lnSpc>
              <a:spcBef>
                <a:spcPts val="0"/>
              </a:spcBef>
              <a:buClrTx/>
              <a:buAutoNum type="arabicPeriod" startAt="6"/>
            </a:pPr>
            <a:endParaRPr lang="en-US" sz="3000" b="1" dirty="0" smtClean="0">
              <a:solidFill>
                <a:schemeClr val="tx1"/>
              </a:solidFill>
            </a:endParaRPr>
          </a:p>
          <a:p>
            <a:pPr marL="457200" indent="-457200">
              <a:lnSpc>
                <a:spcPct val="100000"/>
              </a:lnSpc>
              <a:spcBef>
                <a:spcPts val="0"/>
              </a:spcBef>
              <a:buClrTx/>
              <a:buAutoNum type="arabicPeriod" startAt="6"/>
            </a:pPr>
            <a:r>
              <a:rPr lang="en-US" sz="3000" b="1" dirty="0" smtClean="0">
                <a:solidFill>
                  <a:schemeClr val="tx1"/>
                </a:solidFill>
              </a:rPr>
              <a:t>Remain humble</a:t>
            </a:r>
          </a:p>
          <a:p>
            <a:pPr marL="457200" indent="-457200">
              <a:lnSpc>
                <a:spcPct val="100000"/>
              </a:lnSpc>
              <a:spcBef>
                <a:spcPts val="0"/>
              </a:spcBef>
              <a:buClrTx/>
              <a:buAutoNum type="arabicPeriod" startAt="6"/>
            </a:pPr>
            <a:endParaRPr lang="en-US" sz="3000" b="1" dirty="0">
              <a:solidFill>
                <a:schemeClr val="tx1"/>
              </a:solidFill>
            </a:endParaRPr>
          </a:p>
          <a:p>
            <a:pPr marL="457200" indent="-457200">
              <a:lnSpc>
                <a:spcPct val="100000"/>
              </a:lnSpc>
              <a:spcBef>
                <a:spcPts val="0"/>
              </a:spcBef>
              <a:buClrTx/>
              <a:buAutoNum type="arabicPeriod" startAt="6"/>
            </a:pPr>
            <a:r>
              <a:rPr lang="en-US" sz="3000" b="1" dirty="0" smtClean="0">
                <a:solidFill>
                  <a:schemeClr val="tx1"/>
                </a:solidFill>
              </a:rPr>
              <a:t>Fast regularly</a:t>
            </a:r>
          </a:p>
          <a:p>
            <a:pPr marL="457200" indent="-457200">
              <a:lnSpc>
                <a:spcPct val="100000"/>
              </a:lnSpc>
              <a:spcBef>
                <a:spcPts val="0"/>
              </a:spcBef>
              <a:buClrTx/>
              <a:buAutoNum type="arabicPeriod" startAt="6"/>
            </a:pPr>
            <a:endParaRPr lang="en-US" sz="3000" b="1" dirty="0">
              <a:solidFill>
                <a:schemeClr val="tx1"/>
              </a:solidFill>
            </a:endParaRPr>
          </a:p>
          <a:p>
            <a:pPr marL="457200" indent="-457200">
              <a:lnSpc>
                <a:spcPct val="100000"/>
              </a:lnSpc>
              <a:spcBef>
                <a:spcPts val="0"/>
              </a:spcBef>
              <a:buClrTx/>
              <a:buAutoNum type="arabicPeriod" startAt="6"/>
            </a:pPr>
            <a:r>
              <a:rPr lang="en-US" sz="3000" b="1" dirty="0" smtClean="0">
                <a:solidFill>
                  <a:schemeClr val="tx1"/>
                </a:solidFill>
              </a:rPr>
              <a:t>Search for truth/tell the truth</a:t>
            </a:r>
            <a:endParaRPr lang="en-US" sz="3000" b="1" dirty="0">
              <a:solidFill>
                <a:schemeClr val="tx1"/>
              </a:solidFill>
            </a:endParaRPr>
          </a:p>
          <a:p>
            <a:pPr marL="457200" indent="-457200">
              <a:lnSpc>
                <a:spcPct val="100000"/>
              </a:lnSpc>
              <a:spcBef>
                <a:spcPts val="0"/>
              </a:spcBef>
              <a:buClrTx/>
              <a:buAutoNum type="arabicPeriod" startAt="6"/>
            </a:pPr>
            <a:endParaRPr lang="en-US" sz="3000" b="1" dirty="0" smtClean="0">
              <a:solidFill>
                <a:schemeClr val="tx1"/>
              </a:solidFill>
            </a:endParaRPr>
          </a:p>
          <a:p>
            <a:pPr marL="457200" indent="-457200">
              <a:lnSpc>
                <a:spcPct val="100000"/>
              </a:lnSpc>
              <a:spcBef>
                <a:spcPts val="0"/>
              </a:spcBef>
              <a:buClrTx/>
              <a:buAutoNum type="arabicPeriod" startAt="6"/>
            </a:pPr>
            <a:r>
              <a:rPr lang="en-US" sz="3000" b="1" dirty="0">
                <a:solidFill>
                  <a:schemeClr val="tx1"/>
                </a:solidFill>
              </a:rPr>
              <a:t> </a:t>
            </a:r>
            <a:r>
              <a:rPr lang="en-US" sz="3000" b="1" dirty="0" smtClean="0">
                <a:solidFill>
                  <a:schemeClr val="tx1"/>
                </a:solidFill>
              </a:rPr>
              <a:t>be Compassionate</a:t>
            </a:r>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smtClean="0"/>
          </a:p>
          <a:p>
            <a:pPr marL="0" indent="0">
              <a:lnSpc>
                <a:spcPct val="100000"/>
              </a:lnSpc>
              <a:spcBef>
                <a:spcPts val="0"/>
              </a:spcBef>
              <a:buClrTx/>
              <a:buNone/>
            </a:pPr>
            <a:endParaRPr lang="en-US" dirty="0"/>
          </a:p>
          <a:p>
            <a:pPr marL="0" indent="0">
              <a:lnSpc>
                <a:spcPct val="100000"/>
              </a:lnSpc>
              <a:spcBef>
                <a:spcPts val="0"/>
              </a:spcBef>
              <a:buClrTx/>
              <a:buNone/>
            </a:pPr>
            <a:endParaRPr lang="en-US" dirty="0"/>
          </a:p>
          <a:p>
            <a:pPr marL="0" indent="0">
              <a:lnSpc>
                <a:spcPct val="100000"/>
              </a:lnSpc>
              <a:spcBef>
                <a:spcPts val="0"/>
              </a:spcBef>
              <a:buClrTx/>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897417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a:normAutofit/>
          </a:bodyPr>
          <a:lstStyle/>
          <a:p>
            <a:r>
              <a:rPr lang="en-US" sz="2800" b="1" dirty="0" smtClean="0">
                <a:solidFill>
                  <a:schemeClr val="tx1"/>
                </a:solidFill>
              </a:rPr>
              <a:t>I heard this question/thought during a sermon as I was taking notes, “Why take notes if you never plan or intend to reviewing?” </a:t>
            </a:r>
            <a:endParaRPr lang="en-US" sz="2800" b="1" dirty="0">
              <a:solidFill>
                <a:schemeClr val="tx1"/>
              </a:solidFill>
            </a:endParaRPr>
          </a:p>
        </p:txBody>
      </p:sp>
    </p:spTree>
    <p:extLst>
      <p:ext uri="{BB962C8B-B14F-4D97-AF65-F5344CB8AC3E}">
        <p14:creationId xmlns:p14="http://schemas.microsoft.com/office/powerpoint/2010/main" val="918828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a:normAutofit/>
          </a:bodyPr>
          <a:lstStyle/>
          <a:p>
            <a:r>
              <a:rPr lang="en-US" sz="2800" b="1" dirty="0" smtClean="0">
                <a:solidFill>
                  <a:schemeClr val="tx1"/>
                </a:solidFill>
              </a:rPr>
              <a:t>What happens or what  are </a:t>
            </a:r>
            <a:r>
              <a:rPr lang="en-US" sz="2800" b="1" dirty="0">
                <a:solidFill>
                  <a:schemeClr val="tx1"/>
                </a:solidFill>
              </a:rPr>
              <a:t>consequences</a:t>
            </a:r>
            <a:r>
              <a:rPr lang="en-US" sz="2800" b="1" dirty="0" smtClean="0">
                <a:solidFill>
                  <a:schemeClr val="tx1"/>
                </a:solidFill>
              </a:rPr>
              <a:t> when we become distracted in life?</a:t>
            </a:r>
            <a:endParaRPr lang="en-US" sz="2800" b="1" dirty="0">
              <a:solidFill>
                <a:schemeClr val="tx1"/>
              </a:solidFill>
            </a:endParaRPr>
          </a:p>
        </p:txBody>
      </p:sp>
    </p:spTree>
    <p:extLst>
      <p:ext uri="{BB962C8B-B14F-4D97-AF65-F5344CB8AC3E}">
        <p14:creationId xmlns:p14="http://schemas.microsoft.com/office/powerpoint/2010/main" val="426613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vert="horz" lIns="91440" tIns="45720" rIns="91440" bIns="45720" rtlCol="0">
            <a:normAutofit/>
          </a:bodyPr>
          <a:lstStyle/>
          <a:p>
            <a:r>
              <a:rPr lang="en-US" sz="2800" b="1" dirty="0">
                <a:solidFill>
                  <a:schemeClr val="tx1"/>
                </a:solidFill>
              </a:rPr>
              <a:t>We lose focus</a:t>
            </a:r>
          </a:p>
          <a:p>
            <a:r>
              <a:rPr lang="en-US" sz="2800" b="1" dirty="0">
                <a:solidFill>
                  <a:schemeClr val="tx1"/>
                </a:solidFill>
              </a:rPr>
              <a:t>We cause accidents</a:t>
            </a:r>
          </a:p>
          <a:p>
            <a:r>
              <a:rPr lang="en-US" sz="2800" b="1" dirty="0">
                <a:solidFill>
                  <a:schemeClr val="tx1"/>
                </a:solidFill>
              </a:rPr>
              <a:t>We experience loss (time, energy, resources, etc.)</a:t>
            </a:r>
          </a:p>
          <a:p>
            <a:r>
              <a:rPr lang="en-US" sz="2800" b="1" dirty="0">
                <a:solidFill>
                  <a:schemeClr val="tx1"/>
                </a:solidFill>
              </a:rPr>
              <a:t>We are no longer efficient</a:t>
            </a:r>
          </a:p>
          <a:p>
            <a:r>
              <a:rPr lang="en-US" sz="2800" b="1" dirty="0">
                <a:solidFill>
                  <a:schemeClr val="tx1"/>
                </a:solidFill>
              </a:rPr>
              <a:t>Our goals no longer seem important</a:t>
            </a:r>
          </a:p>
          <a:p>
            <a:r>
              <a:rPr lang="en-US" sz="2800" b="1" dirty="0">
                <a:solidFill>
                  <a:schemeClr val="tx1"/>
                </a:solidFill>
              </a:rPr>
              <a:t> We hurt/let people down</a:t>
            </a:r>
          </a:p>
          <a:p>
            <a:endParaRPr lang="en-US" sz="2800" dirty="0"/>
          </a:p>
        </p:txBody>
      </p:sp>
    </p:spTree>
    <p:extLst>
      <p:ext uri="{BB962C8B-B14F-4D97-AF65-F5344CB8AC3E}">
        <p14:creationId xmlns:p14="http://schemas.microsoft.com/office/powerpoint/2010/main" val="1441365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2147"/>
            <a:ext cx="7391400" cy="1409478"/>
          </a:xfrm>
        </p:spPr>
        <p:txBody>
          <a:bodyPr>
            <a:noAutofit/>
          </a:bodyPr>
          <a:lstStyle/>
          <a:p>
            <a:r>
              <a:rPr lang="en-US" sz="4400" dirty="0" smtClean="0"/>
              <a:t>Overcoming Distractions</a:t>
            </a:r>
            <a:endParaRPr lang="en-US" sz="4400" dirty="0"/>
          </a:p>
        </p:txBody>
      </p:sp>
      <p:sp>
        <p:nvSpPr>
          <p:cNvPr id="3" name="Content Placeholder 2"/>
          <p:cNvSpPr>
            <a:spLocks noGrp="1"/>
          </p:cNvSpPr>
          <p:nvPr>
            <p:ph idx="1"/>
          </p:nvPr>
        </p:nvSpPr>
        <p:spPr>
          <a:xfrm>
            <a:off x="1143000" y="1271588"/>
            <a:ext cx="7391400" cy="4339597"/>
          </a:xfrm>
        </p:spPr>
        <p:txBody>
          <a:bodyPr>
            <a:normAutofit/>
          </a:bodyPr>
          <a:lstStyle/>
          <a:p>
            <a:r>
              <a:rPr lang="en-US" sz="2800" b="1" dirty="0" smtClean="0">
                <a:solidFill>
                  <a:schemeClr val="tx1"/>
                </a:solidFill>
              </a:rPr>
              <a:t>How can we become spiritually distracted?</a:t>
            </a:r>
            <a:endParaRPr lang="en-US" sz="2800" b="1" dirty="0">
              <a:solidFill>
                <a:schemeClr val="tx1"/>
              </a:solidFill>
            </a:endParaRPr>
          </a:p>
        </p:txBody>
      </p:sp>
    </p:spTree>
    <p:extLst>
      <p:ext uri="{BB962C8B-B14F-4D97-AF65-F5344CB8AC3E}">
        <p14:creationId xmlns:p14="http://schemas.microsoft.com/office/powerpoint/2010/main" val="194502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307</TotalTime>
  <Words>440</Words>
  <Application>Microsoft Office PowerPoint</Application>
  <PresentationFormat>On-screen Show (4:3)</PresentationFormat>
  <Paragraphs>98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 3</vt:lpstr>
      <vt:lpstr>Wisp</vt:lpstr>
      <vt:lpstr>Overcoming Distractions</vt:lpstr>
      <vt:lpstr>Overcome</vt:lpstr>
      <vt:lpstr>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lpstr>Overcoming Distractions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Distractions</dc:title>
  <dc:creator>Xavier Green</dc:creator>
  <cp:lastModifiedBy>AFCC</cp:lastModifiedBy>
  <cp:revision>20</cp:revision>
  <cp:lastPrinted>2017-04-12T22:55:17Z</cp:lastPrinted>
  <dcterms:created xsi:type="dcterms:W3CDTF">2017-04-12T17:03:15Z</dcterms:created>
  <dcterms:modified xsi:type="dcterms:W3CDTF">2017-04-13T00:11:12Z</dcterms:modified>
</cp:coreProperties>
</file>