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handoutMasterIdLst>
    <p:handoutMasterId r:id="rId23"/>
  </p:handoutMasterIdLst>
  <p:sldIdLst>
    <p:sldId id="256" r:id="rId2"/>
    <p:sldId id="257" r:id="rId3"/>
    <p:sldId id="276" r:id="rId4"/>
    <p:sldId id="277" r:id="rId5"/>
    <p:sldId id="278" r:id="rId6"/>
    <p:sldId id="287" r:id="rId7"/>
    <p:sldId id="279" r:id="rId8"/>
    <p:sldId id="281" r:id="rId9"/>
    <p:sldId id="280" r:id="rId10"/>
    <p:sldId id="283" r:id="rId11"/>
    <p:sldId id="282" r:id="rId12"/>
    <p:sldId id="273" r:id="rId13"/>
    <p:sldId id="286" r:id="rId14"/>
    <p:sldId id="262" r:id="rId15"/>
    <p:sldId id="268" r:id="rId16"/>
    <p:sldId id="272" r:id="rId17"/>
    <p:sldId id="271" r:id="rId18"/>
    <p:sldId id="274" r:id="rId19"/>
    <p:sldId id="269" r:id="rId20"/>
    <p:sldId id="285" r:id="rId21"/>
    <p:sldId id="26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58" autoAdjust="0"/>
    <p:restoredTop sz="94660"/>
  </p:normalViewPr>
  <p:slideViewPr>
    <p:cSldViewPr>
      <p:cViewPr varScale="1">
        <p:scale>
          <a:sx n="68" d="100"/>
          <a:sy n="68" d="100"/>
        </p:scale>
        <p:origin x="1368" y="6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B028F4D-7D98-4DDF-99DB-E279FA3214DD}" type="datetimeFigureOut">
              <a:rPr lang="en-US" smtClean="0"/>
              <a:t>8/24/2016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5A2624F-1BE9-4053-B47D-08AC3A804BA1}" type="slidenum">
              <a:rPr lang="en-US" smtClean="0"/>
              <a:t>‹#›</a:t>
            </a:fld>
            <a:endParaRPr lang="en-US"/>
          </a:p>
        </p:txBody>
      </p:sp>
    </p:spTree>
    <p:extLst>
      <p:ext uri="{BB962C8B-B14F-4D97-AF65-F5344CB8AC3E}">
        <p14:creationId xmlns:p14="http://schemas.microsoft.com/office/powerpoint/2010/main" val="91586365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47" y="1122363"/>
            <a:ext cx="7773308"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685347" y="3602038"/>
            <a:ext cx="777330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79AB95B-5D1B-49F6-AE54-58990F69ED92}" type="datetimeFigureOut">
              <a:rPr lang="en-US" smtClean="0"/>
              <a:t>8/24/2016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E7316C-F909-4151-8D55-BC24ECD53335}" type="slidenum">
              <a:rPr lang="en-US" smtClean="0"/>
              <a:t>‹#›</a:t>
            </a:fld>
            <a:endParaRPr lang="en-US" dirty="0"/>
          </a:p>
        </p:txBody>
      </p:sp>
    </p:spTree>
    <p:extLst>
      <p:ext uri="{BB962C8B-B14F-4D97-AF65-F5344CB8AC3E}">
        <p14:creationId xmlns:p14="http://schemas.microsoft.com/office/powerpoint/2010/main" val="1751717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55" y="4289373"/>
            <a:ext cx="7775673"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5355" y="621322"/>
            <a:ext cx="7775673"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46" y="5108728"/>
            <a:ext cx="7774499"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AB95B-5D1B-49F6-AE54-58990F69ED92}" type="datetimeFigureOut">
              <a:rPr lang="en-US" smtClean="0"/>
              <a:t>8/24/2016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E7316C-F909-4151-8D55-BC24ECD53335}" type="slidenum">
              <a:rPr lang="en-US" smtClean="0"/>
              <a:t>‹#›</a:t>
            </a:fld>
            <a:endParaRPr lang="en-US" dirty="0"/>
          </a:p>
        </p:txBody>
      </p:sp>
    </p:spTree>
    <p:extLst>
      <p:ext uri="{BB962C8B-B14F-4D97-AF65-F5344CB8AC3E}">
        <p14:creationId xmlns:p14="http://schemas.microsoft.com/office/powerpoint/2010/main" val="932870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6" y="609601"/>
            <a:ext cx="776532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47" y="4204820"/>
            <a:ext cx="776532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AB95B-5D1B-49F6-AE54-58990F69ED92}" type="datetimeFigureOut">
              <a:rPr lang="en-US" smtClean="0"/>
              <a:t>8/24/2016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E7316C-F909-4151-8D55-BC24ECD53335}" type="slidenum">
              <a:rPr lang="en-US" smtClean="0"/>
              <a:t>‹#›</a:t>
            </a:fld>
            <a:endParaRPr lang="en-US" dirty="0"/>
          </a:p>
        </p:txBody>
      </p:sp>
    </p:spTree>
    <p:extLst>
      <p:ext uri="{BB962C8B-B14F-4D97-AF65-F5344CB8AC3E}">
        <p14:creationId xmlns:p14="http://schemas.microsoft.com/office/powerpoint/2010/main" val="19904091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610032"/>
            <a:ext cx="6564224"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5345" y="4204821"/>
            <a:ext cx="776532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AB95B-5D1B-49F6-AE54-58990F69ED92}" type="datetimeFigureOut">
              <a:rPr lang="en-US" smtClean="0"/>
              <a:t>8/24/2016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E7316C-F909-4151-8D55-BC24ECD53335}" type="slidenum">
              <a:rPr lang="en-US" smtClean="0"/>
              <a:t>‹#›</a:t>
            </a:fld>
            <a:endParaRPr lang="en-US" dirty="0"/>
          </a:p>
        </p:txBody>
      </p:sp>
      <p:sp>
        <p:nvSpPr>
          <p:cNvPr id="10" name="TextBox 9"/>
          <p:cNvSpPr txBox="1"/>
          <p:nvPr/>
        </p:nvSpPr>
        <p:spPr>
          <a:xfrm>
            <a:off x="505245" y="641749"/>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946721" y="307337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2934616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5355" y="2126943"/>
            <a:ext cx="7766495"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46" y="4650556"/>
            <a:ext cx="776532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AB95B-5D1B-49F6-AE54-58990F69ED92}" type="datetimeFigureOut">
              <a:rPr lang="en-US" smtClean="0"/>
              <a:t>8/24/2016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E7316C-F909-4151-8D55-BC24ECD53335}" type="slidenum">
              <a:rPr lang="en-US" smtClean="0"/>
              <a:t>‹#›</a:t>
            </a:fld>
            <a:endParaRPr lang="en-US" dirty="0"/>
          </a:p>
        </p:txBody>
      </p:sp>
    </p:spTree>
    <p:extLst>
      <p:ext uri="{BB962C8B-B14F-4D97-AF65-F5344CB8AC3E}">
        <p14:creationId xmlns:p14="http://schemas.microsoft.com/office/powerpoint/2010/main" val="38530393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85345" y="609601"/>
            <a:ext cx="776532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346" y="2088320"/>
            <a:ext cx="2474217"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346" y="2911624"/>
            <a:ext cx="2474217"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33658" y="2088320"/>
            <a:ext cx="2473919"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33659" y="2911624"/>
            <a:ext cx="247486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979974" y="2088320"/>
            <a:ext cx="246840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982260" y="2911624"/>
            <a:ext cx="2468408"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A79AB95B-5D1B-49F6-AE54-58990F69ED92}" type="datetimeFigureOut">
              <a:rPr lang="en-US" smtClean="0"/>
              <a:t>8/24/2016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EE7316C-F909-4151-8D55-BC24ECD53335}" type="slidenum">
              <a:rPr lang="en-US" smtClean="0"/>
              <a:t>‹#›</a:t>
            </a:fld>
            <a:endParaRPr lang="en-US" dirty="0"/>
          </a:p>
        </p:txBody>
      </p:sp>
    </p:spTree>
    <p:extLst>
      <p:ext uri="{BB962C8B-B14F-4D97-AF65-F5344CB8AC3E}">
        <p14:creationId xmlns:p14="http://schemas.microsoft.com/office/powerpoint/2010/main" val="24477596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85346" y="609601"/>
            <a:ext cx="776532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5347" y="3989147"/>
            <a:ext cx="2474216"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819015" y="2092235"/>
            <a:ext cx="2205038"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5347" y="4565409"/>
            <a:ext cx="2474216"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332026" y="3989147"/>
            <a:ext cx="2474237"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426747" y="2092235"/>
            <a:ext cx="2197894"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331011" y="4565408"/>
            <a:ext cx="2475252"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980067" y="3989147"/>
            <a:ext cx="246742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6114603" y="2092235"/>
            <a:ext cx="219908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79973" y="4565410"/>
            <a:ext cx="2470694" cy="122579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A79AB95B-5D1B-49F6-AE54-58990F69ED92}" type="datetimeFigureOut">
              <a:rPr lang="en-US" smtClean="0"/>
              <a:t>8/24/2016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EE7316C-F909-4151-8D55-BC24ECD53335}" type="slidenum">
              <a:rPr lang="en-US" smtClean="0"/>
              <a:t>‹#›</a:t>
            </a:fld>
            <a:endParaRPr lang="en-US" dirty="0"/>
          </a:p>
        </p:txBody>
      </p:sp>
    </p:spTree>
    <p:extLst>
      <p:ext uri="{BB962C8B-B14F-4D97-AF65-F5344CB8AC3E}">
        <p14:creationId xmlns:p14="http://schemas.microsoft.com/office/powerpoint/2010/main" val="7532110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9AB95B-5D1B-49F6-AE54-58990F69ED92}" type="datetimeFigureOut">
              <a:rPr lang="en-US" smtClean="0"/>
              <a:t>8/24/2016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E7316C-F909-4151-8D55-BC24ECD53335}" type="slidenum">
              <a:rPr lang="en-US" smtClean="0"/>
              <a:t>‹#›</a:t>
            </a:fld>
            <a:endParaRPr lang="en-US" dirty="0"/>
          </a:p>
        </p:txBody>
      </p:sp>
    </p:spTree>
    <p:extLst>
      <p:ext uri="{BB962C8B-B14F-4D97-AF65-F5344CB8AC3E}">
        <p14:creationId xmlns:p14="http://schemas.microsoft.com/office/powerpoint/2010/main" val="21912462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609600"/>
            <a:ext cx="1906993"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346" y="609600"/>
            <a:ext cx="5744029"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9AB95B-5D1B-49F6-AE54-58990F69ED92}" type="datetimeFigureOut">
              <a:rPr lang="en-US" smtClean="0"/>
              <a:t>8/24/2016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E7316C-F909-4151-8D55-BC24ECD53335}" type="slidenum">
              <a:rPr lang="en-US" smtClean="0"/>
              <a:t>‹#›</a:t>
            </a:fld>
            <a:endParaRPr lang="en-US" dirty="0"/>
          </a:p>
        </p:txBody>
      </p:sp>
    </p:spTree>
    <p:extLst>
      <p:ext uri="{BB962C8B-B14F-4D97-AF65-F5344CB8AC3E}">
        <p14:creationId xmlns:p14="http://schemas.microsoft.com/office/powerpoint/2010/main" val="1308497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9AB95B-5D1B-49F6-AE54-58990F69ED92}" type="datetimeFigureOut">
              <a:rPr lang="en-US" smtClean="0"/>
              <a:t>8/24/2016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E7316C-F909-4151-8D55-BC24ECD53335}" type="slidenum">
              <a:rPr lang="en-US" smtClean="0"/>
              <a:t>‹#›</a:t>
            </a:fld>
            <a:endParaRPr lang="en-US" dirty="0"/>
          </a:p>
        </p:txBody>
      </p:sp>
    </p:spTree>
    <p:extLst>
      <p:ext uri="{BB962C8B-B14F-4D97-AF65-F5344CB8AC3E}">
        <p14:creationId xmlns:p14="http://schemas.microsoft.com/office/powerpoint/2010/main" val="1900038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21933" y="657227"/>
            <a:ext cx="7300134"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921933" y="3602039"/>
            <a:ext cx="7300134"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9AB95B-5D1B-49F6-AE54-58990F69ED92}" type="datetimeFigureOut">
              <a:rPr lang="en-US" smtClean="0"/>
              <a:t>8/24/2016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E7316C-F909-4151-8D55-BC24ECD53335}" type="slidenum">
              <a:rPr lang="en-US" smtClean="0"/>
              <a:t>‹#›</a:t>
            </a:fld>
            <a:endParaRPr lang="en-US" dirty="0"/>
          </a:p>
        </p:txBody>
      </p:sp>
    </p:spTree>
    <p:extLst>
      <p:ext uri="{BB962C8B-B14F-4D97-AF65-F5344CB8AC3E}">
        <p14:creationId xmlns:p14="http://schemas.microsoft.com/office/powerpoint/2010/main" val="3962126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346" y="2088320"/>
            <a:ext cx="3829503"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30052" y="2088320"/>
            <a:ext cx="3820616"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79AB95B-5D1B-49F6-AE54-58990F69ED92}" type="datetimeFigureOut">
              <a:rPr lang="en-US" smtClean="0"/>
              <a:t>8/24/2016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E7316C-F909-4151-8D55-BC24ECD53335}" type="slidenum">
              <a:rPr lang="en-US" smtClean="0"/>
              <a:t>‹#›</a:t>
            </a:fld>
            <a:endParaRPr lang="en-US" dirty="0"/>
          </a:p>
        </p:txBody>
      </p:sp>
    </p:spTree>
    <p:extLst>
      <p:ext uri="{BB962C8B-B14F-4D97-AF65-F5344CB8AC3E}">
        <p14:creationId xmlns:p14="http://schemas.microsoft.com/office/powerpoint/2010/main" val="2772950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5427" y="2088320"/>
            <a:ext cx="3600326"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346" y="2912232"/>
            <a:ext cx="3830406"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9230" y="2088320"/>
            <a:ext cx="3591437"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912232"/>
            <a:ext cx="3821518"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79AB95B-5D1B-49F6-AE54-58990F69ED92}" type="datetimeFigureOut">
              <a:rPr lang="en-US" smtClean="0"/>
              <a:t>8/24/2016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EE7316C-F909-4151-8D55-BC24ECD53335}" type="slidenum">
              <a:rPr lang="en-US" smtClean="0"/>
              <a:t>‹#›</a:t>
            </a:fld>
            <a:endParaRPr lang="en-US" dirty="0"/>
          </a:p>
        </p:txBody>
      </p:sp>
    </p:spTree>
    <p:extLst>
      <p:ext uri="{BB962C8B-B14F-4D97-AF65-F5344CB8AC3E}">
        <p14:creationId xmlns:p14="http://schemas.microsoft.com/office/powerpoint/2010/main" val="2950690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79AB95B-5D1B-49F6-AE54-58990F69ED92}" type="datetimeFigureOut">
              <a:rPr lang="en-US" smtClean="0"/>
              <a:t>8/24/2016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EE7316C-F909-4151-8D55-BC24ECD53335}" type="slidenum">
              <a:rPr lang="en-US" smtClean="0"/>
              <a:t>‹#›</a:t>
            </a:fld>
            <a:endParaRPr lang="en-US" dirty="0"/>
          </a:p>
        </p:txBody>
      </p:sp>
    </p:spTree>
    <p:extLst>
      <p:ext uri="{BB962C8B-B14F-4D97-AF65-F5344CB8AC3E}">
        <p14:creationId xmlns:p14="http://schemas.microsoft.com/office/powerpoint/2010/main" val="755525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AB95B-5D1B-49F6-AE54-58990F69ED92}" type="datetimeFigureOut">
              <a:rPr lang="en-US" smtClean="0"/>
              <a:t>8/24/2016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EE7316C-F909-4151-8D55-BC24ECD53335}" type="slidenum">
              <a:rPr lang="en-US" smtClean="0"/>
              <a:t>‹#›</a:t>
            </a:fld>
            <a:endParaRPr lang="en-US" dirty="0"/>
          </a:p>
        </p:txBody>
      </p:sp>
    </p:spTree>
    <p:extLst>
      <p:ext uri="{BB962C8B-B14F-4D97-AF65-F5344CB8AC3E}">
        <p14:creationId xmlns:p14="http://schemas.microsoft.com/office/powerpoint/2010/main" val="3881126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2949178"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3808548" y="609600"/>
            <a:ext cx="4642119" cy="518160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7921" y="2971801"/>
            <a:ext cx="2949178"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AB95B-5D1B-49F6-AE54-58990F69ED92}" type="datetimeFigureOut">
              <a:rPr lang="en-US" smtClean="0"/>
              <a:t>8/24/2016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E7316C-F909-4151-8D55-BC24ECD53335}" type="slidenum">
              <a:rPr lang="en-US" smtClean="0"/>
              <a:t>‹#›</a:t>
            </a:fld>
            <a:endParaRPr lang="en-US" dirty="0"/>
          </a:p>
        </p:txBody>
      </p:sp>
    </p:spTree>
    <p:extLst>
      <p:ext uri="{BB962C8B-B14F-4D97-AF65-F5344CB8AC3E}">
        <p14:creationId xmlns:p14="http://schemas.microsoft.com/office/powerpoint/2010/main" val="2643941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416760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49932" y="758881"/>
            <a:ext cx="2966938"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46" y="2971800"/>
            <a:ext cx="4171242"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AB95B-5D1B-49F6-AE54-58990F69ED92}" type="datetimeFigureOut">
              <a:rPr lang="en-US" smtClean="0"/>
              <a:t>8/24/2016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E7316C-F909-4151-8D55-BC24ECD53335}" type="slidenum">
              <a:rPr lang="en-US" smtClean="0"/>
              <a:t>‹#›</a:t>
            </a:fld>
            <a:endParaRPr lang="en-US" dirty="0"/>
          </a:p>
        </p:txBody>
      </p:sp>
    </p:spTree>
    <p:extLst>
      <p:ext uri="{BB962C8B-B14F-4D97-AF65-F5344CB8AC3E}">
        <p14:creationId xmlns:p14="http://schemas.microsoft.com/office/powerpoint/2010/main" val="4058130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7" y="609601"/>
            <a:ext cx="776532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346" y="2096064"/>
            <a:ext cx="7765322" cy="36951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A79AB95B-5D1B-49F6-AE54-58990F69ED92}" type="datetimeFigureOut">
              <a:rPr lang="en-US" smtClean="0"/>
              <a:t>8/24/2016</a:t>
            </a:fld>
            <a:endParaRPr lang="en-US" dirty="0"/>
          </a:p>
        </p:txBody>
      </p:sp>
      <p:sp>
        <p:nvSpPr>
          <p:cNvPr id="5" name="Footer Placeholder 4"/>
          <p:cNvSpPr>
            <a:spLocks noGrp="1"/>
          </p:cNvSpPr>
          <p:nvPr>
            <p:ph type="ftr" sz="quarter" idx="3"/>
          </p:nvPr>
        </p:nvSpPr>
        <p:spPr>
          <a:xfrm>
            <a:off x="685346" y="5883276"/>
            <a:ext cx="5004649"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5EE7316C-F909-4151-8D55-BC24ECD53335}" type="slidenum">
              <a:rPr lang="en-US" smtClean="0"/>
              <a:t>‹#›</a:t>
            </a:fld>
            <a:endParaRPr lang="en-US" dirty="0"/>
          </a:p>
        </p:txBody>
      </p:sp>
    </p:spTree>
    <p:extLst>
      <p:ext uri="{BB962C8B-B14F-4D97-AF65-F5344CB8AC3E}">
        <p14:creationId xmlns:p14="http://schemas.microsoft.com/office/powerpoint/2010/main" val="920901875"/>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2838" y="685800"/>
            <a:ext cx="7533524" cy="2766528"/>
          </a:xfrm>
        </p:spPr>
        <p:txBody>
          <a:bodyPr anchor="t"/>
          <a:lstStyle/>
          <a:p>
            <a:r>
              <a:rPr lang="en-US" dirty="0" smtClean="0"/>
              <a:t>Responsibility To Love</a:t>
            </a:r>
            <a:endParaRPr lang="en-US" dirty="0"/>
          </a:p>
        </p:txBody>
      </p:sp>
      <p:sp>
        <p:nvSpPr>
          <p:cNvPr id="3" name="Subtitle 2"/>
          <p:cNvSpPr>
            <a:spLocks noGrp="1"/>
          </p:cNvSpPr>
          <p:nvPr>
            <p:ph type="subTitle" idx="1"/>
          </p:nvPr>
        </p:nvSpPr>
        <p:spPr>
          <a:xfrm>
            <a:off x="304800" y="2972320"/>
            <a:ext cx="8229600" cy="2209800"/>
          </a:xfrm>
        </p:spPr>
        <p:txBody>
          <a:bodyPr>
            <a:noAutofit/>
          </a:bodyPr>
          <a:lstStyle/>
          <a:p>
            <a:pPr algn="ctr"/>
            <a:r>
              <a:rPr lang="en-US" sz="2800" dirty="0" smtClean="0">
                <a:solidFill>
                  <a:schemeClr val="tx1"/>
                </a:solidFill>
              </a:rPr>
              <a:t>A new command I give you: Love one another. As I have loved you, so you must love one another.” Then He added, “By this everyone will know that you are my disciples, if you love one another” St. John 13: 34-35</a:t>
            </a:r>
            <a:r>
              <a:rPr lang="en-US" sz="2800" dirty="0" smtClean="0"/>
              <a:t/>
            </a:r>
            <a:br>
              <a:rPr lang="en-US" sz="2800" dirty="0" smtClean="0"/>
            </a:br>
            <a:endParaRPr lang="en-US" sz="2800" dirty="0"/>
          </a:p>
        </p:txBody>
      </p:sp>
    </p:spTree>
    <p:extLst>
      <p:ext uri="{BB962C8B-B14F-4D97-AF65-F5344CB8AC3E}">
        <p14:creationId xmlns:p14="http://schemas.microsoft.com/office/powerpoint/2010/main" val="19985716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47" y="4689"/>
            <a:ext cx="7765321" cy="1326321"/>
          </a:xfrm>
        </p:spPr>
        <p:txBody>
          <a:bodyPr/>
          <a:lstStyle/>
          <a:p>
            <a:r>
              <a:rPr lang="en-US" dirty="0" smtClean="0"/>
              <a:t>Responsibility To Love</a:t>
            </a:r>
            <a:endParaRPr lang="en-US" dirty="0"/>
          </a:p>
        </p:txBody>
      </p:sp>
      <p:sp>
        <p:nvSpPr>
          <p:cNvPr id="3" name="Content Placeholder 2"/>
          <p:cNvSpPr>
            <a:spLocks noGrp="1"/>
          </p:cNvSpPr>
          <p:nvPr>
            <p:ph idx="1"/>
          </p:nvPr>
        </p:nvSpPr>
        <p:spPr>
          <a:xfrm>
            <a:off x="0" y="1524000"/>
            <a:ext cx="9144000" cy="5334000"/>
          </a:xfrm>
        </p:spPr>
        <p:txBody>
          <a:bodyPr>
            <a:normAutofit/>
          </a:bodyPr>
          <a:lstStyle/>
          <a:p>
            <a:r>
              <a:rPr lang="en-US" sz="2400" dirty="0"/>
              <a:t>L</a:t>
            </a:r>
            <a:r>
              <a:rPr lang="en-US" sz="2400" dirty="0" smtClean="0"/>
              <a:t>oving God means</a:t>
            </a:r>
            <a:r>
              <a:rPr lang="en-US" sz="2400" i="1" dirty="0" smtClean="0">
                <a:effectLst/>
              </a:rPr>
              <a:t> totally surrendering ourselves to Him—“with all [our] heart and with all [our] soul and with all [our] mind.” </a:t>
            </a:r>
          </a:p>
          <a:p>
            <a:r>
              <a:rPr lang="en-US" sz="2400" dirty="0" smtClean="0"/>
              <a:t>The Greek word for the verb love in this Scripture is </a:t>
            </a:r>
            <a:r>
              <a:rPr lang="en-US" sz="2400" i="1" dirty="0" smtClean="0">
                <a:effectLst/>
              </a:rPr>
              <a:t>agapao</a:t>
            </a:r>
            <a:r>
              <a:rPr lang="en-US" sz="2400" dirty="0" smtClean="0"/>
              <a:t>, which means “to totally give ourselves over to something.” </a:t>
            </a:r>
          </a:p>
          <a:p>
            <a:r>
              <a:rPr lang="en-US" sz="2400" i="1" dirty="0" smtClean="0">
                <a:effectLst/>
              </a:rPr>
              <a:t>Agapao </a:t>
            </a:r>
            <a:r>
              <a:rPr lang="en-US" sz="2400" dirty="0" smtClean="0"/>
              <a:t>is </a:t>
            </a:r>
            <a:r>
              <a:rPr lang="en-US" sz="2400" u="sng" dirty="0" smtClean="0">
                <a:effectLst/>
              </a:rPr>
              <a:t>not </a:t>
            </a:r>
            <a:r>
              <a:rPr lang="en-US" sz="2400" dirty="0" smtClean="0"/>
              <a:t>just an emotional feeling, but what we relinquish our lives to. It’s what we put trust in our lives. </a:t>
            </a:r>
          </a:p>
          <a:p>
            <a:r>
              <a:rPr lang="en-US" sz="2400" i="1" dirty="0" smtClean="0">
                <a:effectLst/>
              </a:rPr>
              <a:t>Agapao</a:t>
            </a:r>
            <a:r>
              <a:rPr lang="en-US" sz="2400" dirty="0" smtClean="0"/>
              <a:t> means a total commitment of our wills and our lives to something.</a:t>
            </a:r>
            <a:endParaRPr lang="en-US" sz="2400" dirty="0"/>
          </a:p>
        </p:txBody>
      </p:sp>
    </p:spTree>
    <p:extLst>
      <p:ext uri="{BB962C8B-B14F-4D97-AF65-F5344CB8AC3E}">
        <p14:creationId xmlns:p14="http://schemas.microsoft.com/office/powerpoint/2010/main" val="3239725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8757"/>
            <a:ext cx="7765321" cy="1326321"/>
          </a:xfrm>
        </p:spPr>
        <p:txBody>
          <a:bodyPr/>
          <a:lstStyle/>
          <a:p>
            <a:r>
              <a:rPr lang="en-US" dirty="0" smtClean="0"/>
              <a:t>Responsibility To Love</a:t>
            </a:r>
            <a:endParaRPr lang="en-US" dirty="0"/>
          </a:p>
        </p:txBody>
      </p:sp>
      <p:sp>
        <p:nvSpPr>
          <p:cNvPr id="3" name="Content Placeholder 2"/>
          <p:cNvSpPr>
            <a:spLocks noGrp="1"/>
          </p:cNvSpPr>
          <p:nvPr>
            <p:ph idx="1"/>
          </p:nvPr>
        </p:nvSpPr>
        <p:spPr>
          <a:xfrm>
            <a:off x="10528" y="1066800"/>
            <a:ext cx="9133472" cy="5638800"/>
          </a:xfrm>
        </p:spPr>
        <p:txBody>
          <a:bodyPr>
            <a:normAutofit/>
          </a:bodyPr>
          <a:lstStyle/>
          <a:p>
            <a:r>
              <a:rPr lang="en-US" sz="2200" dirty="0" smtClean="0"/>
              <a:t>Christ’s love displayed through the believer is unlike the “love” generated by the flesh, which can be selfish, worthless, prideful,  unforgiving, and insincere. </a:t>
            </a:r>
          </a:p>
          <a:p>
            <a:r>
              <a:rPr lang="en-US" sz="2200" dirty="0" smtClean="0"/>
              <a:t>I Corin. 13:4-7 (ESV)</a:t>
            </a:r>
            <a:r>
              <a:rPr lang="en-US" sz="2200" dirty="0" smtClean="0">
                <a:effectLst/>
              </a:rPr>
              <a:t> 4.Love is patient and kind; love does not envy or boast; it is not arrogant 5. or rude. It does not insist on its own way; it is not irritable or resentful; 6. it does not rejoice at wrongdoing, but rejoices with the truth. 7. Love bears all things, believes all things, …</a:t>
            </a:r>
          </a:p>
          <a:p>
            <a:r>
              <a:rPr lang="en-US" sz="2200" dirty="0" smtClean="0"/>
              <a:t>We don’t naturally love like this. It takes a change of heart as we walk in the Spirit and not according to the flesh.</a:t>
            </a:r>
            <a:r>
              <a:rPr lang="en-US" sz="2200" dirty="0" smtClean="0">
                <a:effectLst/>
              </a:rPr>
              <a:t> </a:t>
            </a:r>
            <a:endParaRPr lang="en-US" sz="2200" dirty="0"/>
          </a:p>
        </p:txBody>
      </p:sp>
    </p:spTree>
    <p:extLst>
      <p:ext uri="{BB962C8B-B14F-4D97-AF65-F5344CB8AC3E}">
        <p14:creationId xmlns:p14="http://schemas.microsoft.com/office/powerpoint/2010/main" val="3845340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47" y="0"/>
            <a:ext cx="7765321" cy="1326321"/>
          </a:xfrm>
        </p:spPr>
        <p:txBody>
          <a:bodyPr/>
          <a:lstStyle/>
          <a:p>
            <a:r>
              <a:rPr lang="en-US" dirty="0" smtClean="0"/>
              <a:t>Responsibility To Love</a:t>
            </a:r>
            <a:endParaRPr lang="en-US" dirty="0"/>
          </a:p>
        </p:txBody>
      </p:sp>
      <p:sp>
        <p:nvSpPr>
          <p:cNvPr id="3" name="Content Placeholder 2"/>
          <p:cNvSpPr>
            <a:spLocks noGrp="1"/>
          </p:cNvSpPr>
          <p:nvPr>
            <p:ph idx="1"/>
          </p:nvPr>
        </p:nvSpPr>
        <p:spPr>
          <a:xfrm>
            <a:off x="77648" y="914400"/>
            <a:ext cx="9075730" cy="5531679"/>
          </a:xfrm>
        </p:spPr>
        <p:txBody>
          <a:bodyPr>
            <a:normAutofit/>
          </a:bodyPr>
          <a:lstStyle/>
          <a:p>
            <a:pPr marL="0" indent="0">
              <a:buNone/>
            </a:pPr>
            <a:r>
              <a:rPr lang="en-US" sz="2200" dirty="0" smtClean="0"/>
              <a:t>We are called to be a holy people in full, loving</a:t>
            </a:r>
          </a:p>
          <a:p>
            <a:pPr marL="0" indent="0">
              <a:buNone/>
            </a:pPr>
            <a:r>
              <a:rPr lang="en-US" sz="2200" dirty="0" smtClean="0"/>
              <a:t>communion with God and with one another. </a:t>
            </a:r>
          </a:p>
          <a:p>
            <a:pPr marL="0" indent="0">
              <a:buNone/>
            </a:pPr>
            <a:r>
              <a:rPr lang="en-US" sz="2200" b="1" dirty="0" smtClean="0"/>
              <a:t>Heb. 13:1-3 &amp; 5 (NKJV</a:t>
            </a:r>
            <a:r>
              <a:rPr lang="en-US" sz="2200" dirty="0" smtClean="0"/>
              <a:t>)</a:t>
            </a:r>
          </a:p>
          <a:p>
            <a:pPr marL="0" indent="0">
              <a:buNone/>
            </a:pPr>
            <a:r>
              <a:rPr lang="en-US" sz="2200" dirty="0" smtClean="0"/>
              <a:t>1.Let brotherly love continue. </a:t>
            </a:r>
          </a:p>
          <a:p>
            <a:pPr marL="0" indent="0">
              <a:buNone/>
            </a:pPr>
            <a:r>
              <a:rPr lang="en-US" sz="2200" dirty="0" smtClean="0"/>
              <a:t>2.Do not forget to entertain strangers, for by so doing, some have unwittingly entertained angels. </a:t>
            </a:r>
          </a:p>
          <a:p>
            <a:pPr marL="0" indent="0">
              <a:buNone/>
            </a:pPr>
            <a:r>
              <a:rPr lang="en-US" sz="2200" dirty="0" smtClean="0"/>
              <a:t>3. Remember the prisoners as if chained with them-those who are mistreated-since you yourselves are in the body also.</a:t>
            </a:r>
          </a:p>
          <a:p>
            <a:pPr marL="0" indent="0">
              <a:buNone/>
            </a:pPr>
            <a:r>
              <a:rPr lang="en-US" sz="2200" dirty="0" smtClean="0"/>
              <a:t>5. Let your conduct be without covetousness; be content with such things as you have. For He Himself has said “I will never leave you nor forsake you.”</a:t>
            </a:r>
            <a:endParaRPr lang="en-US" sz="2200" dirty="0"/>
          </a:p>
        </p:txBody>
      </p:sp>
    </p:spTree>
    <p:extLst>
      <p:ext uri="{BB962C8B-B14F-4D97-AF65-F5344CB8AC3E}">
        <p14:creationId xmlns:p14="http://schemas.microsoft.com/office/powerpoint/2010/main" val="160659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765321" cy="1326321"/>
          </a:xfrm>
        </p:spPr>
        <p:txBody>
          <a:bodyPr/>
          <a:lstStyle/>
          <a:p>
            <a:r>
              <a:rPr lang="en-US" dirty="0" smtClean="0"/>
              <a:t>Responsibility To Love</a:t>
            </a:r>
            <a:endParaRPr lang="en-US" dirty="0"/>
          </a:p>
        </p:txBody>
      </p:sp>
      <p:sp>
        <p:nvSpPr>
          <p:cNvPr id="3" name="Content Placeholder 2"/>
          <p:cNvSpPr>
            <a:spLocks noGrp="1"/>
          </p:cNvSpPr>
          <p:nvPr>
            <p:ph idx="1"/>
          </p:nvPr>
        </p:nvSpPr>
        <p:spPr>
          <a:xfrm>
            <a:off x="-42203" y="1600200"/>
            <a:ext cx="9220200" cy="3695136"/>
          </a:xfrm>
        </p:spPr>
        <p:txBody>
          <a:bodyPr>
            <a:normAutofit/>
          </a:bodyPr>
          <a:lstStyle/>
          <a:p>
            <a:r>
              <a:rPr lang="en-US" sz="2800" dirty="0" smtClean="0"/>
              <a:t>How can not forgiving or sin hinder our love for God and others?</a:t>
            </a:r>
            <a:endParaRPr lang="en-US" sz="2800" dirty="0"/>
          </a:p>
        </p:txBody>
      </p:sp>
    </p:spTree>
    <p:extLst>
      <p:ext uri="{BB962C8B-B14F-4D97-AF65-F5344CB8AC3E}">
        <p14:creationId xmlns:p14="http://schemas.microsoft.com/office/powerpoint/2010/main" val="42435078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765321" cy="1326321"/>
          </a:xfrm>
        </p:spPr>
        <p:txBody>
          <a:bodyPr/>
          <a:lstStyle/>
          <a:p>
            <a:r>
              <a:rPr lang="en-US" dirty="0" smtClean="0"/>
              <a:t>Responsibility To Love</a:t>
            </a:r>
            <a:endParaRPr lang="en-US" dirty="0"/>
          </a:p>
        </p:txBody>
      </p:sp>
      <p:sp>
        <p:nvSpPr>
          <p:cNvPr id="3" name="Content Placeholder 2"/>
          <p:cNvSpPr>
            <a:spLocks noGrp="1"/>
          </p:cNvSpPr>
          <p:nvPr>
            <p:ph idx="1"/>
          </p:nvPr>
        </p:nvSpPr>
        <p:spPr>
          <a:xfrm>
            <a:off x="0" y="1143000"/>
            <a:ext cx="9144000" cy="4419600"/>
          </a:xfrm>
        </p:spPr>
        <p:txBody>
          <a:bodyPr>
            <a:noAutofit/>
          </a:bodyPr>
          <a:lstStyle/>
          <a:p>
            <a:endParaRPr lang="en-US" sz="2200" dirty="0"/>
          </a:p>
          <a:p>
            <a:r>
              <a:rPr lang="en-US" sz="2200" dirty="0"/>
              <a:t>Christ’s Law of Love calls people to reject revenge and retaliation and to engage in the challenge of becoming a peacemaker. </a:t>
            </a:r>
          </a:p>
          <a:p>
            <a:r>
              <a:rPr lang="en-US" sz="2200" dirty="0" smtClean="0"/>
              <a:t>Love </a:t>
            </a:r>
            <a:r>
              <a:rPr lang="en-US" sz="2200" dirty="0"/>
              <a:t>of self is a fundamental principle of Christian morality, calling people to take care of their physical and spiritual health. </a:t>
            </a:r>
            <a:endParaRPr lang="en-US" sz="2200" dirty="0" smtClean="0"/>
          </a:p>
          <a:p>
            <a:r>
              <a:rPr lang="en-US" sz="2200" dirty="0" smtClean="0"/>
              <a:t>In </a:t>
            </a:r>
            <a:r>
              <a:rPr lang="en-US" sz="2200" dirty="0"/>
              <a:t>what ways </a:t>
            </a:r>
            <a:r>
              <a:rPr lang="en-US" sz="2200" dirty="0" smtClean="0"/>
              <a:t>do we as </a:t>
            </a:r>
            <a:r>
              <a:rPr lang="en-US" sz="2200" dirty="0"/>
              <a:t>Christians </a:t>
            </a:r>
            <a:r>
              <a:rPr lang="en-US" sz="2200" dirty="0" smtClean="0"/>
              <a:t>treat our </a:t>
            </a:r>
            <a:r>
              <a:rPr lang="en-US" sz="2200" dirty="0"/>
              <a:t>bodies with respect? </a:t>
            </a:r>
          </a:p>
          <a:p>
            <a:r>
              <a:rPr lang="en-US" sz="2200" dirty="0" smtClean="0"/>
              <a:t>How </a:t>
            </a:r>
            <a:r>
              <a:rPr lang="en-US" sz="2200" dirty="0"/>
              <a:t>does the virtue of </a:t>
            </a:r>
            <a:r>
              <a:rPr lang="en-US" sz="2200" dirty="0" smtClean="0"/>
              <a:t>chastity (don’t commit adultery/fornication) </a:t>
            </a:r>
            <a:r>
              <a:rPr lang="en-US" sz="2200" dirty="0"/>
              <a:t>lead to sexual integrity and guard against </a:t>
            </a:r>
            <a:r>
              <a:rPr lang="en-US" sz="2200" dirty="0" smtClean="0"/>
              <a:t>sins?</a:t>
            </a:r>
            <a:endParaRPr lang="en-US" sz="2200" dirty="0"/>
          </a:p>
          <a:p>
            <a:endParaRPr lang="en-US" sz="2200" dirty="0"/>
          </a:p>
          <a:p>
            <a:pPr marL="0" indent="0">
              <a:buNone/>
            </a:pPr>
            <a:endParaRPr lang="en-US" sz="2200" dirty="0"/>
          </a:p>
        </p:txBody>
      </p:sp>
    </p:spTree>
    <p:extLst>
      <p:ext uri="{BB962C8B-B14F-4D97-AF65-F5344CB8AC3E}">
        <p14:creationId xmlns:p14="http://schemas.microsoft.com/office/powerpoint/2010/main" val="20134232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9343" y="0"/>
            <a:ext cx="7765321" cy="1326321"/>
          </a:xfrm>
        </p:spPr>
        <p:txBody>
          <a:bodyPr/>
          <a:lstStyle/>
          <a:p>
            <a:r>
              <a:rPr lang="en-US" dirty="0" smtClean="0"/>
              <a:t>Responsibility To Love</a:t>
            </a:r>
            <a:endParaRPr lang="en-US" dirty="0"/>
          </a:p>
        </p:txBody>
      </p:sp>
      <p:sp>
        <p:nvSpPr>
          <p:cNvPr id="3" name="Content Placeholder 2"/>
          <p:cNvSpPr>
            <a:spLocks noGrp="1"/>
          </p:cNvSpPr>
          <p:nvPr>
            <p:ph idx="1"/>
          </p:nvPr>
        </p:nvSpPr>
        <p:spPr>
          <a:xfrm>
            <a:off x="0" y="1143000"/>
            <a:ext cx="9144000" cy="4572000"/>
          </a:xfrm>
        </p:spPr>
        <p:txBody>
          <a:bodyPr>
            <a:normAutofit/>
          </a:bodyPr>
          <a:lstStyle/>
          <a:p>
            <a:r>
              <a:rPr lang="en-US" sz="2200" dirty="0" smtClean="0"/>
              <a:t>God pours His limitless love and his gifts down on us daily. </a:t>
            </a:r>
          </a:p>
          <a:p>
            <a:r>
              <a:rPr lang="en-US" sz="2200" dirty="0" smtClean="0"/>
              <a:t>God’s love should impact all possible decisions and resolutions about life situations.</a:t>
            </a:r>
          </a:p>
          <a:p>
            <a:r>
              <a:rPr lang="en-US" sz="2200" dirty="0" smtClean="0"/>
              <a:t>God </a:t>
            </a:r>
            <a:r>
              <a:rPr lang="en-US" sz="2200" dirty="0"/>
              <a:t>made us with the power of choice. We are not robots</a:t>
            </a:r>
            <a:r>
              <a:rPr lang="en-US" sz="2200" dirty="0" smtClean="0"/>
              <a:t>. His Holy Spirit assist in guiding us.</a:t>
            </a:r>
          </a:p>
          <a:p>
            <a:r>
              <a:rPr lang="en-US" sz="2200" dirty="0" smtClean="0"/>
              <a:t> What </a:t>
            </a:r>
            <a:r>
              <a:rPr lang="en-US" sz="2200" dirty="0"/>
              <a:t>choice are you making? Are you choosing God or Satan</a:t>
            </a:r>
            <a:r>
              <a:rPr lang="en-US" sz="2200" dirty="0" smtClean="0"/>
              <a:t>? Our response to God's love is not a single act or decision, but a lifetime response.</a:t>
            </a:r>
            <a:endParaRPr lang="en-US" sz="2200" dirty="0" smtClean="0">
              <a:effectLst/>
            </a:endParaRPr>
          </a:p>
          <a:p>
            <a:endParaRPr lang="en-US" sz="2200" dirty="0" smtClean="0"/>
          </a:p>
          <a:p>
            <a:endParaRPr lang="en-US" sz="2200" dirty="0"/>
          </a:p>
        </p:txBody>
      </p:sp>
    </p:spTree>
    <p:extLst>
      <p:ext uri="{BB962C8B-B14F-4D97-AF65-F5344CB8AC3E}">
        <p14:creationId xmlns:p14="http://schemas.microsoft.com/office/powerpoint/2010/main" val="9287265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339" y="0"/>
            <a:ext cx="7765321" cy="1326321"/>
          </a:xfrm>
        </p:spPr>
        <p:txBody>
          <a:bodyPr/>
          <a:lstStyle/>
          <a:p>
            <a:r>
              <a:rPr lang="en-US" dirty="0" smtClean="0"/>
              <a:t>Responsibility To Love</a:t>
            </a:r>
            <a:endParaRPr lang="en-US" dirty="0"/>
          </a:p>
        </p:txBody>
      </p:sp>
      <p:sp>
        <p:nvSpPr>
          <p:cNvPr id="3" name="Content Placeholder 2"/>
          <p:cNvSpPr>
            <a:spLocks noGrp="1"/>
          </p:cNvSpPr>
          <p:nvPr>
            <p:ph idx="1"/>
          </p:nvPr>
        </p:nvSpPr>
        <p:spPr>
          <a:xfrm>
            <a:off x="0" y="1066800"/>
            <a:ext cx="9144000" cy="5029200"/>
          </a:xfrm>
        </p:spPr>
        <p:txBody>
          <a:bodyPr>
            <a:noAutofit/>
          </a:bodyPr>
          <a:lstStyle/>
          <a:p>
            <a:r>
              <a:rPr lang="en-US" sz="2200" dirty="0" smtClean="0"/>
              <a:t>We are loved by a God who loves without limit. We should love Him in return. What more can we do to love Him?</a:t>
            </a:r>
          </a:p>
          <a:p>
            <a:r>
              <a:rPr lang="en-US" sz="2200" dirty="0" smtClean="0"/>
              <a:t>This is the question that the rich young man asked Jesus in the Gospels. “What must I do to inherit eternal life,” he asked Jesus. Jesus reminded him of his duties as a good Jew: to demonstrate his love for God by keeping the commandments. Also by loving his neighbor by not committing adultery, killing stealing or lying. He did all these things</a:t>
            </a:r>
          </a:p>
          <a:p>
            <a:r>
              <a:rPr lang="en-US" sz="2200" dirty="0" smtClean="0"/>
              <a:t>Jesus  then challenged the young man to sell all he had that he claimed as his own and give it to the poor.   (Mark 10:17-21). </a:t>
            </a:r>
          </a:p>
          <a:p>
            <a:r>
              <a:rPr lang="en-US" sz="2200" dirty="0" smtClean="0"/>
              <a:t>For us it may be our ideas and our desires God my require us to give up.</a:t>
            </a:r>
          </a:p>
        </p:txBody>
      </p:sp>
    </p:spTree>
    <p:extLst>
      <p:ext uri="{BB962C8B-B14F-4D97-AF65-F5344CB8AC3E}">
        <p14:creationId xmlns:p14="http://schemas.microsoft.com/office/powerpoint/2010/main" val="604685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449" y="4689"/>
            <a:ext cx="7765321" cy="1326321"/>
          </a:xfrm>
        </p:spPr>
        <p:txBody>
          <a:bodyPr/>
          <a:lstStyle/>
          <a:p>
            <a:r>
              <a:rPr lang="en-US" dirty="0" smtClean="0"/>
              <a:t>Responsibility To Love</a:t>
            </a:r>
            <a:endParaRPr lang="en-US" dirty="0"/>
          </a:p>
        </p:txBody>
      </p:sp>
      <p:sp>
        <p:nvSpPr>
          <p:cNvPr id="3" name="Content Placeholder 2"/>
          <p:cNvSpPr>
            <a:spLocks noGrp="1"/>
          </p:cNvSpPr>
          <p:nvPr>
            <p:ph idx="1"/>
          </p:nvPr>
        </p:nvSpPr>
        <p:spPr>
          <a:xfrm>
            <a:off x="28134" y="1331010"/>
            <a:ext cx="9039665" cy="3695136"/>
          </a:xfrm>
        </p:spPr>
        <p:txBody>
          <a:bodyPr>
            <a:noAutofit/>
          </a:bodyPr>
          <a:lstStyle/>
          <a:p>
            <a:r>
              <a:rPr lang="en-US" sz="2200" dirty="0" smtClean="0"/>
              <a:t>The Gospels show us Jesus entering into people’s lives and inviting them to follow him—right from where they are, from boats and fishnets and from tax booths. </a:t>
            </a:r>
          </a:p>
          <a:p>
            <a:r>
              <a:rPr lang="en-US" sz="2200" dirty="0" smtClean="0"/>
              <a:t>Right where we are, we have to deal with our response to His love while dealing with our character defects and our own sinful behaviors.</a:t>
            </a:r>
          </a:p>
          <a:p>
            <a:r>
              <a:rPr lang="en-US" sz="2200" dirty="0" smtClean="0"/>
              <a:t>God love should grow, mature and deepen in us over time. It is a process, not an event. </a:t>
            </a:r>
            <a:r>
              <a:rPr lang="en-US" sz="2200" dirty="0" smtClean="0">
                <a:effectLst/>
              </a:rPr>
              <a:t>So our eyes are on the LORD our God. (Psalm 123:2)</a:t>
            </a:r>
            <a:endParaRPr lang="en-US" sz="2200" dirty="0"/>
          </a:p>
        </p:txBody>
      </p:sp>
    </p:spTree>
    <p:extLst>
      <p:ext uri="{BB962C8B-B14F-4D97-AF65-F5344CB8AC3E}">
        <p14:creationId xmlns:p14="http://schemas.microsoft.com/office/powerpoint/2010/main" val="18321699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689"/>
            <a:ext cx="7765321" cy="1326321"/>
          </a:xfrm>
        </p:spPr>
        <p:txBody>
          <a:bodyPr/>
          <a:lstStyle/>
          <a:p>
            <a:r>
              <a:rPr lang="en-US" dirty="0" smtClean="0"/>
              <a:t>Responsibility To Love</a:t>
            </a:r>
            <a:endParaRPr lang="en-US" dirty="0"/>
          </a:p>
        </p:txBody>
      </p:sp>
      <p:sp>
        <p:nvSpPr>
          <p:cNvPr id="3" name="Content Placeholder 2"/>
          <p:cNvSpPr>
            <a:spLocks noGrp="1"/>
          </p:cNvSpPr>
          <p:nvPr>
            <p:ph idx="1"/>
          </p:nvPr>
        </p:nvSpPr>
        <p:spPr>
          <a:xfrm>
            <a:off x="0" y="1143000"/>
            <a:ext cx="9144000" cy="3695136"/>
          </a:xfrm>
        </p:spPr>
        <p:txBody>
          <a:bodyPr>
            <a:normAutofit/>
          </a:bodyPr>
          <a:lstStyle/>
          <a:p>
            <a:r>
              <a:rPr lang="en-US" sz="2200" dirty="0" smtClean="0"/>
              <a:t>Ps. 107: 1 &amp; 8:1.</a:t>
            </a:r>
            <a:r>
              <a:rPr lang="en-US" sz="2200" i="1" dirty="0" smtClean="0"/>
              <a:t>“Give </a:t>
            </a:r>
            <a:r>
              <a:rPr lang="en-US" sz="2200" i="1" dirty="0"/>
              <a:t>thanks to the Lord, for he is good; his love endures forever” </a:t>
            </a:r>
            <a:r>
              <a:rPr lang="en-US" sz="2200" dirty="0" smtClean="0"/>
              <a:t>8. </a:t>
            </a:r>
            <a:r>
              <a:rPr lang="en-US" sz="2200" i="1" dirty="0"/>
              <a:t>“Let them give thanks to the Lord for his unfailing love and his wonderful deeds for men” </a:t>
            </a:r>
            <a:endParaRPr lang="en-US" sz="2200" dirty="0"/>
          </a:p>
          <a:p>
            <a:r>
              <a:rPr lang="en-US" sz="2200" dirty="0" smtClean="0"/>
              <a:t>We should have prayerful reflection on and assessment of our words, attitudes, and actions in light of what Christ has done for us because He loved us.</a:t>
            </a:r>
          </a:p>
          <a:p>
            <a:endParaRPr lang="en-US" sz="2200" dirty="0"/>
          </a:p>
        </p:txBody>
      </p:sp>
    </p:spTree>
    <p:extLst>
      <p:ext uri="{BB962C8B-B14F-4D97-AF65-F5344CB8AC3E}">
        <p14:creationId xmlns:p14="http://schemas.microsoft.com/office/powerpoint/2010/main" val="1771492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47" y="18757"/>
            <a:ext cx="7765321" cy="1326321"/>
          </a:xfrm>
        </p:spPr>
        <p:txBody>
          <a:bodyPr/>
          <a:lstStyle/>
          <a:p>
            <a:r>
              <a:rPr lang="en-US" dirty="0" smtClean="0"/>
              <a:t>Responsibility To Love</a:t>
            </a:r>
            <a:endParaRPr lang="en-US" dirty="0"/>
          </a:p>
        </p:txBody>
      </p:sp>
      <p:sp>
        <p:nvSpPr>
          <p:cNvPr id="3" name="Content Placeholder 2"/>
          <p:cNvSpPr>
            <a:spLocks noGrp="1"/>
          </p:cNvSpPr>
          <p:nvPr>
            <p:ph idx="1"/>
          </p:nvPr>
        </p:nvSpPr>
        <p:spPr>
          <a:xfrm>
            <a:off x="0" y="1143000"/>
            <a:ext cx="9144000" cy="5105400"/>
          </a:xfrm>
        </p:spPr>
        <p:txBody>
          <a:bodyPr>
            <a:normAutofit/>
          </a:bodyPr>
          <a:lstStyle/>
          <a:p>
            <a:r>
              <a:rPr lang="en-US" sz="2200" dirty="0"/>
              <a:t>God wants what is best for us in this life and in eternity. </a:t>
            </a:r>
            <a:endParaRPr lang="en-US" sz="2200" dirty="0" smtClean="0"/>
          </a:p>
          <a:p>
            <a:r>
              <a:rPr lang="en-US" sz="2200" dirty="0" smtClean="0"/>
              <a:t>By </a:t>
            </a:r>
            <a:r>
              <a:rPr lang="en-US" sz="2200" dirty="0"/>
              <a:t>accepting the gospel of Christ and living soberly, righteously and godly man can enjoy everlasting fellowship with God by His </a:t>
            </a:r>
            <a:r>
              <a:rPr lang="en-US" sz="2200" dirty="0" smtClean="0"/>
              <a:t>grace/His love.</a:t>
            </a:r>
          </a:p>
          <a:p>
            <a:r>
              <a:rPr lang="en-US" sz="2200" dirty="0" smtClean="0"/>
              <a:t>Love thy neighbor-The Seventh and Tenth Commandments call people to respect personal property and to avoid the sins of envy and greed. </a:t>
            </a:r>
          </a:p>
          <a:p>
            <a:r>
              <a:rPr lang="en-US" sz="2200" dirty="0" smtClean="0"/>
              <a:t>"</a:t>
            </a:r>
            <a:r>
              <a:rPr lang="en-US" sz="2200" dirty="0"/>
              <a:t>keep yourselves in the love of God, looking for the mercy of our Lord Jesus Christ unto eternal life." (Jude 21.)  </a:t>
            </a:r>
            <a:endParaRPr lang="en-US" sz="2200" dirty="0" smtClean="0"/>
          </a:p>
          <a:p>
            <a:pPr marL="0" indent="0">
              <a:buNone/>
            </a:pPr>
            <a:r>
              <a:rPr lang="en-US" sz="2200" dirty="0" smtClean="0"/>
              <a:t>  </a:t>
            </a:r>
            <a:endParaRPr lang="en-US" sz="2200" dirty="0" smtClean="0">
              <a:effectLst/>
            </a:endParaRPr>
          </a:p>
          <a:p>
            <a:endParaRPr lang="en-US" sz="2200" dirty="0"/>
          </a:p>
        </p:txBody>
      </p:sp>
    </p:spTree>
    <p:extLst>
      <p:ext uri="{BB962C8B-B14F-4D97-AF65-F5344CB8AC3E}">
        <p14:creationId xmlns:p14="http://schemas.microsoft.com/office/powerpoint/2010/main" val="1160303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Responsibility To Love</a:t>
            </a:r>
            <a:endParaRPr lang="en-US" dirty="0"/>
          </a:p>
        </p:txBody>
      </p:sp>
      <p:sp>
        <p:nvSpPr>
          <p:cNvPr id="3" name="Content Placeholder 2"/>
          <p:cNvSpPr>
            <a:spLocks noGrp="1"/>
          </p:cNvSpPr>
          <p:nvPr>
            <p:ph idx="1"/>
          </p:nvPr>
        </p:nvSpPr>
        <p:spPr/>
        <p:txBody>
          <a:bodyPr>
            <a:normAutofit/>
          </a:bodyPr>
          <a:lstStyle/>
          <a:p>
            <a:r>
              <a:rPr lang="en-US" sz="3600" dirty="0" smtClean="0"/>
              <a:t>How does God’s love influence your daily activities?</a:t>
            </a:r>
          </a:p>
          <a:p>
            <a:r>
              <a:rPr lang="en-US" sz="3600" dirty="0" smtClean="0"/>
              <a:t>Does it flow automatically from our hearts out into our lives? </a:t>
            </a:r>
          </a:p>
        </p:txBody>
      </p:sp>
    </p:spTree>
    <p:extLst>
      <p:ext uri="{BB962C8B-B14F-4D97-AF65-F5344CB8AC3E}">
        <p14:creationId xmlns:p14="http://schemas.microsoft.com/office/powerpoint/2010/main" val="269128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85800"/>
            <a:ext cx="7765322" cy="3695136"/>
          </a:xfrm>
        </p:spPr>
        <p:txBody>
          <a:bodyPr>
            <a:normAutofit/>
          </a:bodyPr>
          <a:lstStyle/>
          <a:p>
            <a:pPr marL="0" indent="0">
              <a:buNone/>
            </a:pPr>
            <a:r>
              <a:rPr lang="en-US" sz="3200" b="1" dirty="0" smtClean="0"/>
              <a:t>Next Bible Study</a:t>
            </a:r>
          </a:p>
          <a:p>
            <a:r>
              <a:rPr lang="en-US" sz="3200" dirty="0" smtClean="0"/>
              <a:t>Healthy Christian Sessions-8/31/16</a:t>
            </a:r>
            <a:endParaRPr lang="en-US" sz="3200" dirty="0"/>
          </a:p>
        </p:txBody>
      </p:sp>
    </p:spTree>
    <p:extLst>
      <p:ext uri="{BB962C8B-B14F-4D97-AF65-F5344CB8AC3E}">
        <p14:creationId xmlns:p14="http://schemas.microsoft.com/office/powerpoint/2010/main" val="14392569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38200"/>
            <a:ext cx="8991600" cy="3695136"/>
          </a:xfrm>
        </p:spPr>
        <p:txBody>
          <a:bodyPr>
            <a:noAutofit/>
          </a:bodyPr>
          <a:lstStyle/>
          <a:p>
            <a:pPr marL="0" indent="0">
              <a:buNone/>
            </a:pPr>
            <a:r>
              <a:rPr lang="en-US" sz="2800" dirty="0" smtClean="0"/>
              <a:t>References</a:t>
            </a:r>
            <a:endParaRPr lang="en-US" sz="2800" dirty="0"/>
          </a:p>
          <a:p>
            <a:r>
              <a:rPr lang="en-US" sz="3200" dirty="0"/>
              <a:t> </a:t>
            </a:r>
            <a:r>
              <a:rPr lang="en-US" sz="3200" b="1" dirty="0"/>
              <a:t>Christian Morality </a:t>
            </a:r>
            <a:r>
              <a:rPr lang="en-US" sz="3200" dirty="0" smtClean="0"/>
              <a:t>-</a:t>
            </a:r>
            <a:r>
              <a:rPr lang="en-US" sz="3200" b="1" dirty="0" smtClean="0"/>
              <a:t>A </a:t>
            </a:r>
            <a:r>
              <a:rPr lang="en-US" sz="3200" b="1" dirty="0"/>
              <a:t>Response to God’s Love </a:t>
            </a:r>
            <a:r>
              <a:rPr lang="en-US" sz="3200" i="1" dirty="0" smtClean="0"/>
              <a:t>my.dsha.info/document.doc?id=1265</a:t>
            </a:r>
          </a:p>
          <a:p>
            <a:r>
              <a:rPr lang="en-US" sz="3200" b="1" dirty="0" smtClean="0">
                <a:effectLst/>
              </a:rPr>
              <a:t>God's Grace And Man's Response-</a:t>
            </a:r>
            <a:r>
              <a:rPr lang="en-US" sz="3200" b="1" dirty="0"/>
              <a:t>By Charles </a:t>
            </a:r>
            <a:r>
              <a:rPr lang="en-US" sz="3200" b="1" dirty="0" smtClean="0"/>
              <a:t>Box</a:t>
            </a:r>
          </a:p>
          <a:p>
            <a:r>
              <a:rPr lang="en-US" sz="3200" b="1" i="1" dirty="0" smtClean="0"/>
              <a:t>Got Questions-God’s Love</a:t>
            </a:r>
            <a:endParaRPr lang="en-US" sz="3200" i="1" dirty="0"/>
          </a:p>
          <a:p>
            <a:endParaRPr lang="en-US" sz="3200" dirty="0"/>
          </a:p>
        </p:txBody>
      </p:sp>
    </p:spTree>
    <p:extLst>
      <p:ext uri="{BB962C8B-B14F-4D97-AF65-F5344CB8AC3E}">
        <p14:creationId xmlns:p14="http://schemas.microsoft.com/office/powerpoint/2010/main" val="1179929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351" y="152400"/>
            <a:ext cx="7797662" cy="990599"/>
          </a:xfrm>
        </p:spPr>
        <p:txBody>
          <a:bodyPr/>
          <a:lstStyle/>
          <a:p>
            <a:r>
              <a:rPr lang="en-US" dirty="0" smtClean="0"/>
              <a:t>Responsibility To Love</a:t>
            </a:r>
            <a:endParaRPr lang="en-US" dirty="0"/>
          </a:p>
        </p:txBody>
      </p:sp>
      <p:sp>
        <p:nvSpPr>
          <p:cNvPr id="3" name="Content Placeholder 2"/>
          <p:cNvSpPr>
            <a:spLocks noGrp="1"/>
          </p:cNvSpPr>
          <p:nvPr>
            <p:ph idx="1"/>
          </p:nvPr>
        </p:nvSpPr>
        <p:spPr>
          <a:xfrm>
            <a:off x="152400" y="1143000"/>
            <a:ext cx="8534400" cy="3886200"/>
          </a:xfrm>
        </p:spPr>
        <p:txBody>
          <a:bodyPr>
            <a:noAutofit/>
          </a:bodyPr>
          <a:lstStyle/>
          <a:p>
            <a:r>
              <a:rPr lang="en-US" sz="2800" dirty="0" smtClean="0"/>
              <a:t>A distinguishing mark of being a follower of Christ is a deep, sincere love for brothers and sisters in Christ. </a:t>
            </a:r>
          </a:p>
          <a:p>
            <a:r>
              <a:rPr lang="en-US" sz="2800" dirty="0" smtClean="0"/>
              <a:t>The apostle John reminds us of this fact elsewhere: “He has given us this command: Anyone who loves God must also love their brother and sister” (I John 4:21).</a:t>
            </a:r>
            <a:br>
              <a:rPr lang="en-US" sz="2800" dirty="0" smtClean="0"/>
            </a:br>
            <a:endParaRPr lang="en-US" sz="2800" dirty="0"/>
          </a:p>
        </p:txBody>
      </p:sp>
    </p:spTree>
    <p:extLst>
      <p:ext uri="{BB962C8B-B14F-4D97-AF65-F5344CB8AC3E}">
        <p14:creationId xmlns:p14="http://schemas.microsoft.com/office/powerpoint/2010/main" val="1407656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351" y="152400"/>
            <a:ext cx="7797662" cy="838199"/>
          </a:xfrm>
        </p:spPr>
        <p:txBody>
          <a:bodyPr/>
          <a:lstStyle/>
          <a:p>
            <a:r>
              <a:rPr lang="en-US" dirty="0" smtClean="0"/>
              <a:t>Responsibility To Love</a:t>
            </a:r>
            <a:endParaRPr lang="en-US" dirty="0"/>
          </a:p>
        </p:txBody>
      </p:sp>
      <p:sp>
        <p:nvSpPr>
          <p:cNvPr id="3" name="Content Placeholder 2"/>
          <p:cNvSpPr>
            <a:spLocks noGrp="1"/>
          </p:cNvSpPr>
          <p:nvPr>
            <p:ph idx="1"/>
          </p:nvPr>
        </p:nvSpPr>
        <p:spPr>
          <a:xfrm>
            <a:off x="152400" y="1066800"/>
            <a:ext cx="8458200" cy="4572000"/>
          </a:xfrm>
        </p:spPr>
        <p:txBody>
          <a:bodyPr>
            <a:noAutofit/>
          </a:bodyPr>
          <a:lstStyle/>
          <a:p>
            <a:r>
              <a:rPr lang="en-US" sz="2400" dirty="0" smtClean="0"/>
              <a:t>In giving this command, Jesus did something the world had never seen before—He created a group identified by one thing: love. </a:t>
            </a:r>
          </a:p>
          <a:p>
            <a:r>
              <a:rPr lang="en-US" sz="2400" dirty="0" smtClean="0"/>
              <a:t>There are many groups in the world, and they identify themselves in any number of ways: by skin color, by uniform, by shared interest, etc. </a:t>
            </a:r>
          </a:p>
          <a:p>
            <a:r>
              <a:rPr lang="en-US" sz="2400" dirty="0" smtClean="0"/>
              <a:t>One group has tattoos and piercings; another group abstains from meat;—the ways people categorize themselves are endless</a:t>
            </a:r>
            <a:endParaRPr lang="en-US" sz="2400" dirty="0"/>
          </a:p>
        </p:txBody>
      </p:sp>
    </p:spTree>
    <p:extLst>
      <p:ext uri="{BB962C8B-B14F-4D97-AF65-F5344CB8AC3E}">
        <p14:creationId xmlns:p14="http://schemas.microsoft.com/office/powerpoint/2010/main" val="95705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65321" cy="1326321"/>
          </a:xfrm>
        </p:spPr>
        <p:txBody>
          <a:bodyPr/>
          <a:lstStyle/>
          <a:p>
            <a:r>
              <a:rPr lang="en-US" dirty="0" smtClean="0"/>
              <a:t>Responsibility To Love</a:t>
            </a:r>
            <a:endParaRPr lang="en-US" dirty="0"/>
          </a:p>
        </p:txBody>
      </p:sp>
      <p:sp>
        <p:nvSpPr>
          <p:cNvPr id="3" name="Content Placeholder 2"/>
          <p:cNvSpPr>
            <a:spLocks noGrp="1"/>
          </p:cNvSpPr>
          <p:nvPr>
            <p:ph idx="1"/>
          </p:nvPr>
        </p:nvSpPr>
        <p:spPr>
          <a:xfrm>
            <a:off x="183751" y="1447800"/>
            <a:ext cx="8769418" cy="3962400"/>
          </a:xfrm>
        </p:spPr>
        <p:txBody>
          <a:bodyPr>
            <a:noAutofit/>
          </a:bodyPr>
          <a:lstStyle/>
          <a:p>
            <a:r>
              <a:rPr lang="en-US" sz="2400" dirty="0"/>
              <a:t>T</a:t>
            </a:r>
            <a:r>
              <a:rPr lang="en-US" sz="2400" dirty="0" smtClean="0"/>
              <a:t>he church is unique. For the first and only time in history, Jesus created a group whose identifying factor is </a:t>
            </a:r>
            <a:r>
              <a:rPr lang="en-US" sz="2400" i="1" dirty="0" smtClean="0"/>
              <a:t>love</a:t>
            </a:r>
            <a:r>
              <a:rPr lang="en-US" sz="2400" dirty="0" smtClean="0"/>
              <a:t>. </a:t>
            </a:r>
          </a:p>
          <a:p>
            <a:r>
              <a:rPr lang="en-US" sz="2400" dirty="0" smtClean="0"/>
              <a:t>Skin color doesn’t matter. Native language doesn’t matter. </a:t>
            </a:r>
          </a:p>
          <a:p>
            <a:r>
              <a:rPr lang="en-US" sz="2400" dirty="0" smtClean="0"/>
              <a:t>There are no rules about diet or uniforms or wearing funny hats. </a:t>
            </a:r>
            <a:endParaRPr lang="en-US" sz="900" dirty="0"/>
          </a:p>
        </p:txBody>
      </p:sp>
    </p:spTree>
    <p:extLst>
      <p:ext uri="{BB962C8B-B14F-4D97-AF65-F5344CB8AC3E}">
        <p14:creationId xmlns:p14="http://schemas.microsoft.com/office/powerpoint/2010/main" val="566778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65321" cy="1326321"/>
          </a:xfrm>
        </p:spPr>
        <p:txBody>
          <a:bodyPr/>
          <a:lstStyle/>
          <a:p>
            <a:r>
              <a:rPr lang="en-US" dirty="0" smtClean="0"/>
              <a:t>Responsibility To Love</a:t>
            </a:r>
            <a:endParaRPr lang="en-US" dirty="0"/>
          </a:p>
        </p:txBody>
      </p:sp>
      <p:sp>
        <p:nvSpPr>
          <p:cNvPr id="3" name="Content Placeholder 2"/>
          <p:cNvSpPr>
            <a:spLocks noGrp="1"/>
          </p:cNvSpPr>
          <p:nvPr>
            <p:ph idx="1"/>
          </p:nvPr>
        </p:nvSpPr>
        <p:spPr>
          <a:xfrm>
            <a:off x="183751" y="990600"/>
            <a:ext cx="8769418" cy="6096000"/>
          </a:xfrm>
        </p:spPr>
        <p:txBody>
          <a:bodyPr>
            <a:noAutofit/>
          </a:bodyPr>
          <a:lstStyle/>
          <a:p>
            <a:r>
              <a:rPr lang="en-US" sz="2400" dirty="0" smtClean="0"/>
              <a:t>Followers </a:t>
            </a:r>
            <a:r>
              <a:rPr lang="en-US" sz="2400" dirty="0" smtClean="0"/>
              <a:t>of Christ are identified by their love for each other.</a:t>
            </a:r>
          </a:p>
          <a:p>
            <a:r>
              <a:rPr lang="en-US" sz="2400" dirty="0" smtClean="0"/>
              <a:t>God is love. "He who does not love does not know God, for God is love." (I John 4:8.) </a:t>
            </a:r>
          </a:p>
          <a:p>
            <a:r>
              <a:rPr lang="en-US" sz="2400" dirty="0" smtClean="0"/>
              <a:t>Be­cause God's nature is love He looks upon us, His creation, with goodwill and unmerited favor. Unmerited favor is "grace.“</a:t>
            </a:r>
            <a:r>
              <a:rPr lang="en-US" sz="900" dirty="0" smtClean="0"/>
              <a:t/>
            </a:r>
            <a:br>
              <a:rPr lang="en-US" sz="900" dirty="0" smtClean="0"/>
            </a:br>
            <a:r>
              <a:rPr lang="en-US" sz="900" dirty="0" smtClean="0"/>
              <a:t/>
            </a:r>
            <a:br>
              <a:rPr lang="en-US" sz="900" dirty="0" smtClean="0"/>
            </a:br>
            <a:endParaRPr lang="en-US" sz="900" dirty="0"/>
          </a:p>
        </p:txBody>
      </p:sp>
    </p:spTree>
    <p:extLst>
      <p:ext uri="{BB962C8B-B14F-4D97-AF65-F5344CB8AC3E}">
        <p14:creationId xmlns:p14="http://schemas.microsoft.com/office/powerpoint/2010/main" val="630936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8869" y="381000"/>
            <a:ext cx="7797662" cy="914399"/>
          </a:xfrm>
        </p:spPr>
        <p:txBody>
          <a:bodyPr/>
          <a:lstStyle/>
          <a:p>
            <a:r>
              <a:rPr lang="en-US" dirty="0" smtClean="0"/>
              <a:t>Responsibility To Love</a:t>
            </a:r>
            <a:endParaRPr lang="en-US" dirty="0"/>
          </a:p>
        </p:txBody>
      </p:sp>
      <p:sp>
        <p:nvSpPr>
          <p:cNvPr id="3" name="Content Placeholder 2"/>
          <p:cNvSpPr>
            <a:spLocks noGrp="1"/>
          </p:cNvSpPr>
          <p:nvPr>
            <p:ph idx="1"/>
          </p:nvPr>
        </p:nvSpPr>
        <p:spPr>
          <a:xfrm>
            <a:off x="152400" y="1295399"/>
            <a:ext cx="8610600" cy="3810000"/>
          </a:xfrm>
        </p:spPr>
        <p:txBody>
          <a:bodyPr>
            <a:noAutofit/>
          </a:bodyPr>
          <a:lstStyle/>
          <a:p>
            <a:pPr marL="0" indent="0">
              <a:buNone/>
            </a:pPr>
            <a:r>
              <a:rPr lang="en-US" sz="2400" b="1" dirty="0"/>
              <a:t>W</a:t>
            </a:r>
            <a:r>
              <a:rPr lang="en-US" sz="2400" b="1" dirty="0" smtClean="0">
                <a:effectLst/>
              </a:rPr>
              <a:t>hat </a:t>
            </a:r>
            <a:r>
              <a:rPr lang="en-US" sz="2400" b="1" dirty="0"/>
              <a:t>I</a:t>
            </a:r>
            <a:r>
              <a:rPr lang="en-US" sz="2400" b="1" dirty="0" smtClean="0">
                <a:effectLst/>
              </a:rPr>
              <a:t>t </a:t>
            </a:r>
            <a:r>
              <a:rPr lang="en-US" sz="2400" b="1" dirty="0"/>
              <a:t>C</a:t>
            </a:r>
            <a:r>
              <a:rPr lang="en-US" sz="2400" b="1" dirty="0" smtClean="0">
                <a:effectLst/>
              </a:rPr>
              <a:t>ost God To Love </a:t>
            </a:r>
            <a:r>
              <a:rPr lang="en-US" sz="2400" b="1" dirty="0" smtClean="0"/>
              <a:t>U</a:t>
            </a:r>
            <a:r>
              <a:rPr lang="en-US" sz="2400" b="1" dirty="0" smtClean="0">
                <a:effectLst/>
              </a:rPr>
              <a:t>s</a:t>
            </a:r>
            <a:endParaRPr lang="en-US" sz="2400" b="1" dirty="0" smtClean="0"/>
          </a:p>
          <a:p>
            <a:r>
              <a:rPr lang="en-US" sz="2400" dirty="0" smtClean="0"/>
              <a:t>His Son. The culmination of Christ’s amazing love for us is His death on the cross, burial, and bodily resurrection (I John 4:9-10). </a:t>
            </a:r>
          </a:p>
          <a:p>
            <a:r>
              <a:rPr lang="en-US" sz="2400" dirty="0" smtClean="0"/>
              <a:t>He loves </a:t>
            </a:r>
            <a:r>
              <a:rPr lang="en-US" sz="2400" b="1" dirty="0" smtClean="0"/>
              <a:t>unconditionally</a:t>
            </a:r>
            <a:r>
              <a:rPr lang="en-US" sz="2400" dirty="0" smtClean="0"/>
              <a:t>- </a:t>
            </a:r>
            <a:r>
              <a:rPr lang="en-US" sz="2400" i="1" dirty="0" smtClean="0"/>
              <a:t>while we were sinners He died</a:t>
            </a:r>
            <a:r>
              <a:rPr lang="en-US" sz="2400" dirty="0" smtClean="0"/>
              <a:t> (Rom. 5:8), </a:t>
            </a:r>
            <a:r>
              <a:rPr lang="en-US" sz="2400" b="1" dirty="0" smtClean="0"/>
              <a:t>sacrificially</a:t>
            </a:r>
            <a:r>
              <a:rPr lang="en-US" sz="2400" i="1" dirty="0" smtClean="0"/>
              <a:t>-He became sin for us</a:t>
            </a:r>
            <a:r>
              <a:rPr lang="en-US" sz="2400" dirty="0" smtClean="0"/>
              <a:t> (II Corin. 5:21), </a:t>
            </a:r>
            <a:r>
              <a:rPr lang="en-US" sz="2400" b="1" dirty="0" smtClean="0"/>
              <a:t>with forgiveness</a:t>
            </a:r>
            <a:r>
              <a:rPr lang="en-US" sz="2400" dirty="0" smtClean="0"/>
              <a:t>-He forgave us (Eph. 4:32) &amp; </a:t>
            </a:r>
            <a:r>
              <a:rPr lang="en-US" sz="2400" b="1" dirty="0" smtClean="0"/>
              <a:t>eternally</a:t>
            </a:r>
            <a:r>
              <a:rPr lang="en-US" sz="2400" dirty="0" smtClean="0"/>
              <a:t>-Nothing can separate us from His Love ( Rom. 8:38-39). </a:t>
            </a:r>
            <a:endParaRPr lang="en-US" sz="2400" dirty="0"/>
          </a:p>
        </p:txBody>
      </p:sp>
    </p:spTree>
    <p:extLst>
      <p:ext uri="{BB962C8B-B14F-4D97-AF65-F5344CB8AC3E}">
        <p14:creationId xmlns:p14="http://schemas.microsoft.com/office/powerpoint/2010/main" val="1347650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46" y="368836"/>
            <a:ext cx="7765321" cy="1326321"/>
          </a:xfrm>
        </p:spPr>
        <p:txBody>
          <a:bodyPr/>
          <a:lstStyle/>
          <a:p>
            <a:r>
              <a:rPr lang="en-US" dirty="0" smtClean="0"/>
              <a:t>Responsibility To Love</a:t>
            </a:r>
            <a:endParaRPr lang="en-US" dirty="0"/>
          </a:p>
        </p:txBody>
      </p:sp>
      <p:sp>
        <p:nvSpPr>
          <p:cNvPr id="3" name="Content Placeholder 2"/>
          <p:cNvSpPr>
            <a:spLocks noGrp="1"/>
          </p:cNvSpPr>
          <p:nvPr>
            <p:ph idx="1"/>
          </p:nvPr>
        </p:nvSpPr>
        <p:spPr>
          <a:xfrm>
            <a:off x="224607" y="1676400"/>
            <a:ext cx="8686800" cy="3499204"/>
          </a:xfrm>
        </p:spPr>
        <p:txBody>
          <a:bodyPr>
            <a:normAutofit/>
          </a:bodyPr>
          <a:lstStyle/>
          <a:p>
            <a:r>
              <a:rPr lang="en-US" sz="3200" dirty="0" smtClean="0"/>
              <a:t>How then can the believer in Christ love as Christ loved?</a:t>
            </a:r>
          </a:p>
          <a:p>
            <a:r>
              <a:rPr lang="en-US" sz="3200" i="1" dirty="0" smtClean="0"/>
              <a:t>What more does God want of me?</a:t>
            </a:r>
            <a:endParaRPr lang="en-US" sz="3200" dirty="0" smtClean="0"/>
          </a:p>
          <a:p>
            <a:endParaRPr lang="en-US" sz="2400" b="1" dirty="0" smtClean="0"/>
          </a:p>
          <a:p>
            <a:pPr marL="0" indent="0">
              <a:buNone/>
            </a:pPr>
            <a:endParaRPr lang="en-US" sz="2400" dirty="0"/>
          </a:p>
        </p:txBody>
      </p:sp>
    </p:spTree>
    <p:extLst>
      <p:ext uri="{BB962C8B-B14F-4D97-AF65-F5344CB8AC3E}">
        <p14:creationId xmlns:p14="http://schemas.microsoft.com/office/powerpoint/2010/main" val="3856785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339" y="0"/>
            <a:ext cx="7765321" cy="1326321"/>
          </a:xfrm>
        </p:spPr>
        <p:txBody>
          <a:bodyPr/>
          <a:lstStyle/>
          <a:p>
            <a:r>
              <a:rPr lang="en-US" dirty="0" smtClean="0"/>
              <a:t>Responsibility To Love</a:t>
            </a:r>
            <a:endParaRPr lang="en-US" dirty="0"/>
          </a:p>
        </p:txBody>
      </p:sp>
      <p:sp>
        <p:nvSpPr>
          <p:cNvPr id="3" name="Content Placeholder 2"/>
          <p:cNvSpPr>
            <a:spLocks noGrp="1"/>
          </p:cNvSpPr>
          <p:nvPr>
            <p:ph idx="1"/>
          </p:nvPr>
        </p:nvSpPr>
        <p:spPr>
          <a:xfrm>
            <a:off x="152399" y="1326321"/>
            <a:ext cx="8839200" cy="5029200"/>
          </a:xfrm>
        </p:spPr>
        <p:txBody>
          <a:bodyPr>
            <a:noAutofit/>
          </a:bodyPr>
          <a:lstStyle/>
          <a:p>
            <a:pPr marL="0" indent="0">
              <a:buNone/>
            </a:pPr>
            <a:r>
              <a:rPr lang="en-US" sz="2200" b="1" dirty="0" smtClean="0">
                <a:effectLst/>
              </a:rPr>
              <a:t>How To Respond </a:t>
            </a:r>
            <a:r>
              <a:rPr lang="en-US" sz="2200" b="1" dirty="0"/>
              <a:t>T</a:t>
            </a:r>
            <a:r>
              <a:rPr lang="en-US" sz="2200" b="1" dirty="0" smtClean="0">
                <a:effectLst/>
              </a:rPr>
              <a:t>o His love</a:t>
            </a:r>
          </a:p>
          <a:p>
            <a:r>
              <a:rPr lang="en-US" sz="2200" dirty="0" smtClean="0"/>
              <a:t>By obeying what He commands us to do</a:t>
            </a:r>
          </a:p>
          <a:p>
            <a:r>
              <a:rPr lang="en-US" sz="2200" dirty="0"/>
              <a:t>T</a:t>
            </a:r>
            <a:r>
              <a:rPr lang="en-US" sz="2200" dirty="0" smtClean="0"/>
              <a:t>hrough the Word of God</a:t>
            </a:r>
          </a:p>
          <a:p>
            <a:r>
              <a:rPr lang="en-US" sz="2200" dirty="0" smtClean="0"/>
              <a:t>By loving others-family, friends, co-workers even our enemies. </a:t>
            </a:r>
            <a:r>
              <a:rPr lang="en-US" sz="2200" b="1" dirty="0" smtClean="0"/>
              <a:t>Matt. 5:</a:t>
            </a:r>
            <a:r>
              <a:rPr lang="en-US" sz="2200" b="1" dirty="0" smtClean="0">
                <a:effectLst/>
              </a:rPr>
              <a:t>43-44</a:t>
            </a:r>
            <a:r>
              <a:rPr lang="en-US" sz="2200" dirty="0" smtClean="0">
                <a:effectLst/>
              </a:rPr>
              <a:t>:43. “You have heard that it was said, ‘You shall love your neighbor and hate your enemy.’ 44. But I say to you, Love your enemies and pray for those who persecute you, 45. so that you may be sons of your Father who is in heaven. For he makes his sun rise on the just and the unjust.</a:t>
            </a:r>
            <a:endParaRPr lang="en-US" sz="2200" dirty="0" smtClean="0"/>
          </a:p>
          <a:p>
            <a:r>
              <a:rPr lang="en-US" sz="2200" dirty="0" smtClean="0"/>
              <a:t>We are to love like Christ does. </a:t>
            </a:r>
            <a:endParaRPr lang="en-US" sz="2200" b="1" dirty="0" smtClean="0">
              <a:effectLst/>
            </a:endParaRPr>
          </a:p>
        </p:txBody>
      </p:sp>
    </p:spTree>
    <p:extLst>
      <p:ext uri="{BB962C8B-B14F-4D97-AF65-F5344CB8AC3E}">
        <p14:creationId xmlns:p14="http://schemas.microsoft.com/office/powerpoint/2010/main" val="33553214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TM04033921[[fn=Damask]]</Template>
  <TotalTime>183</TotalTime>
  <Words>1361</Words>
  <Application>Microsoft Office PowerPoint</Application>
  <PresentationFormat>On-screen Show (4:3)</PresentationFormat>
  <Paragraphs>87</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Bookman Old Style</vt:lpstr>
      <vt:lpstr>Calibri</vt:lpstr>
      <vt:lpstr>Rockwell</vt:lpstr>
      <vt:lpstr>Damask</vt:lpstr>
      <vt:lpstr>Responsibility To Love</vt:lpstr>
      <vt:lpstr>Responsibility To Love</vt:lpstr>
      <vt:lpstr>Responsibility To Love</vt:lpstr>
      <vt:lpstr>Responsibility To Love</vt:lpstr>
      <vt:lpstr>Responsibility To Love</vt:lpstr>
      <vt:lpstr>Responsibility To Love</vt:lpstr>
      <vt:lpstr>Responsibility To Love</vt:lpstr>
      <vt:lpstr>Responsibility To Love</vt:lpstr>
      <vt:lpstr>Responsibility To Love</vt:lpstr>
      <vt:lpstr>Responsibility To Love</vt:lpstr>
      <vt:lpstr>Responsibility To Love</vt:lpstr>
      <vt:lpstr>Responsibility To Love</vt:lpstr>
      <vt:lpstr>Responsibility To Love</vt:lpstr>
      <vt:lpstr>Responsibility To Love</vt:lpstr>
      <vt:lpstr>Responsibility To Love</vt:lpstr>
      <vt:lpstr>Responsibility To Love</vt:lpstr>
      <vt:lpstr>Responsibility To Love</vt:lpstr>
      <vt:lpstr>Responsibility To Love</vt:lpstr>
      <vt:lpstr>Responsibility To Love</vt:lpstr>
      <vt:lpstr>PowerPoint Presentation</vt:lpstr>
      <vt:lpstr>PowerPoint Presentation</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Department of Veterans Affairs</dc:creator>
  <cp:lastModifiedBy>AFCC</cp:lastModifiedBy>
  <cp:revision>19</cp:revision>
  <cp:lastPrinted>2016-08-24T19:21:01Z</cp:lastPrinted>
  <dcterms:created xsi:type="dcterms:W3CDTF">2016-08-24T16:39:52Z</dcterms:created>
  <dcterms:modified xsi:type="dcterms:W3CDTF">2016-08-24T23:12:08Z</dcterms:modified>
</cp:coreProperties>
</file>