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handoutMasterIdLst>
    <p:handoutMasterId r:id="rId28"/>
  </p:handoutMasterIdLst>
  <p:sldIdLst>
    <p:sldId id="256" r:id="rId2"/>
    <p:sldId id="262" r:id="rId3"/>
    <p:sldId id="264" r:id="rId4"/>
    <p:sldId id="258" r:id="rId5"/>
    <p:sldId id="274" r:id="rId6"/>
    <p:sldId id="275" r:id="rId7"/>
    <p:sldId id="276" r:id="rId8"/>
    <p:sldId id="283" r:id="rId9"/>
    <p:sldId id="260" r:id="rId10"/>
    <p:sldId id="267" r:id="rId11"/>
    <p:sldId id="278" r:id="rId12"/>
    <p:sldId id="277" r:id="rId13"/>
    <p:sldId id="281" r:id="rId14"/>
    <p:sldId id="282" r:id="rId15"/>
    <p:sldId id="284" r:id="rId16"/>
    <p:sldId id="285" r:id="rId17"/>
    <p:sldId id="290" r:id="rId18"/>
    <p:sldId id="288" r:id="rId19"/>
    <p:sldId id="289" r:id="rId20"/>
    <p:sldId id="286" r:id="rId21"/>
    <p:sldId id="287" r:id="rId22"/>
    <p:sldId id="280" r:id="rId23"/>
    <p:sldId id="291" r:id="rId24"/>
    <p:sldId id="279" r:id="rId25"/>
    <p:sldId id="272" r:id="rId26"/>
    <p:sldId id="273"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23" autoAdjust="0"/>
    <p:restoredTop sz="94660"/>
  </p:normalViewPr>
  <p:slideViewPr>
    <p:cSldViewPr>
      <p:cViewPr varScale="1">
        <p:scale>
          <a:sx n="72" d="100"/>
          <a:sy n="72" d="100"/>
        </p:scale>
        <p:origin x="1320" y="54"/>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3BD0A16-3554-400B-9CB6-F09B5F28834B}" type="datetimeFigureOut">
              <a:rPr lang="en-US" smtClean="0"/>
              <a:t>8/5/2015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B417C06-472D-4B6C-A25D-BABC84992E27}" type="slidenum">
              <a:rPr lang="en-US" smtClean="0"/>
              <a:t>‹#›</a:t>
            </a:fld>
            <a:endParaRPr lang="en-US"/>
          </a:p>
        </p:txBody>
      </p:sp>
    </p:spTree>
    <p:extLst>
      <p:ext uri="{BB962C8B-B14F-4D97-AF65-F5344CB8AC3E}">
        <p14:creationId xmlns:p14="http://schemas.microsoft.com/office/powerpoint/2010/main" val="220320163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F799AC1-EA68-4E7F-B1BF-586A7CA1A21E}" type="datetimeFigureOut">
              <a:rPr lang="en-US" smtClean="0"/>
              <a:t>8/5/2015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B4DAE3-730B-45D8-9BA1-E310F814AA56}"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0416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799AC1-EA68-4E7F-B1BF-586A7CA1A21E}" type="datetimeFigureOut">
              <a:rPr lang="en-US" smtClean="0"/>
              <a:t>8/5/2015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B4DAE3-730B-45D8-9BA1-E310F814AA56}" type="slidenum">
              <a:rPr lang="en-US" smtClean="0"/>
              <a:t>‹#›</a:t>
            </a:fld>
            <a:endParaRPr lang="en-US" dirty="0"/>
          </a:p>
        </p:txBody>
      </p:sp>
    </p:spTree>
    <p:extLst>
      <p:ext uri="{BB962C8B-B14F-4D97-AF65-F5344CB8AC3E}">
        <p14:creationId xmlns:p14="http://schemas.microsoft.com/office/powerpoint/2010/main" val="70584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799AC1-EA68-4E7F-B1BF-586A7CA1A21E}" type="datetimeFigureOut">
              <a:rPr lang="en-US" smtClean="0"/>
              <a:t>8/5/2015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B4DAE3-730B-45D8-9BA1-E310F814AA56}" type="slidenum">
              <a:rPr lang="en-US" smtClean="0"/>
              <a:t>‹#›</a:t>
            </a:fld>
            <a:endParaRPr lang="en-US" dirty="0"/>
          </a:p>
        </p:txBody>
      </p:sp>
    </p:spTree>
    <p:extLst>
      <p:ext uri="{BB962C8B-B14F-4D97-AF65-F5344CB8AC3E}">
        <p14:creationId xmlns:p14="http://schemas.microsoft.com/office/powerpoint/2010/main" val="3727575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799AC1-EA68-4E7F-B1BF-586A7CA1A21E}" type="datetimeFigureOut">
              <a:rPr lang="en-US" smtClean="0"/>
              <a:t>8/5/2015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B4DAE3-730B-45D8-9BA1-E310F814AA56}" type="slidenum">
              <a:rPr lang="en-US" smtClean="0"/>
              <a:t>‹#›</a:t>
            </a:fld>
            <a:endParaRPr lang="en-US" dirty="0"/>
          </a:p>
        </p:txBody>
      </p:sp>
    </p:spTree>
    <p:extLst>
      <p:ext uri="{BB962C8B-B14F-4D97-AF65-F5344CB8AC3E}">
        <p14:creationId xmlns:p14="http://schemas.microsoft.com/office/powerpoint/2010/main" val="1331198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799AC1-EA68-4E7F-B1BF-586A7CA1A21E}" type="datetimeFigureOut">
              <a:rPr lang="en-US" smtClean="0"/>
              <a:t>8/5/2015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B4DAE3-730B-45D8-9BA1-E310F814AA56}"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5625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F799AC1-EA68-4E7F-B1BF-586A7CA1A21E}" type="datetimeFigureOut">
              <a:rPr lang="en-US" smtClean="0"/>
              <a:t>8/5/2015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2B4DAE3-730B-45D8-9BA1-E310F814AA56}" type="slidenum">
              <a:rPr lang="en-US" smtClean="0"/>
              <a:t>‹#›</a:t>
            </a:fld>
            <a:endParaRPr lang="en-US" dirty="0"/>
          </a:p>
        </p:txBody>
      </p:sp>
    </p:spTree>
    <p:extLst>
      <p:ext uri="{BB962C8B-B14F-4D97-AF65-F5344CB8AC3E}">
        <p14:creationId xmlns:p14="http://schemas.microsoft.com/office/powerpoint/2010/main" val="2394653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F799AC1-EA68-4E7F-B1BF-586A7CA1A21E}" type="datetimeFigureOut">
              <a:rPr lang="en-US" smtClean="0"/>
              <a:t>8/5/2015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2B4DAE3-730B-45D8-9BA1-E310F814AA56}" type="slidenum">
              <a:rPr lang="en-US" smtClean="0"/>
              <a:t>‹#›</a:t>
            </a:fld>
            <a:endParaRPr lang="en-US" dirty="0"/>
          </a:p>
        </p:txBody>
      </p:sp>
    </p:spTree>
    <p:extLst>
      <p:ext uri="{BB962C8B-B14F-4D97-AF65-F5344CB8AC3E}">
        <p14:creationId xmlns:p14="http://schemas.microsoft.com/office/powerpoint/2010/main" val="4225481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F799AC1-EA68-4E7F-B1BF-586A7CA1A21E}" type="datetimeFigureOut">
              <a:rPr lang="en-US" smtClean="0"/>
              <a:t>8/5/2015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2B4DAE3-730B-45D8-9BA1-E310F814AA56}" type="slidenum">
              <a:rPr lang="en-US" smtClean="0"/>
              <a:t>‹#›</a:t>
            </a:fld>
            <a:endParaRPr lang="en-US" dirty="0"/>
          </a:p>
        </p:txBody>
      </p:sp>
    </p:spTree>
    <p:extLst>
      <p:ext uri="{BB962C8B-B14F-4D97-AF65-F5344CB8AC3E}">
        <p14:creationId xmlns:p14="http://schemas.microsoft.com/office/powerpoint/2010/main" val="320986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F799AC1-EA68-4E7F-B1BF-586A7CA1A21E}" type="datetimeFigureOut">
              <a:rPr lang="en-US" smtClean="0"/>
              <a:t>8/5/2015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A2B4DAE3-730B-45D8-9BA1-E310F814AA56}" type="slidenum">
              <a:rPr lang="en-US" smtClean="0"/>
              <a:t>‹#›</a:t>
            </a:fld>
            <a:endParaRPr lang="en-US" dirty="0"/>
          </a:p>
        </p:txBody>
      </p:sp>
    </p:spTree>
    <p:extLst>
      <p:ext uri="{BB962C8B-B14F-4D97-AF65-F5344CB8AC3E}">
        <p14:creationId xmlns:p14="http://schemas.microsoft.com/office/powerpoint/2010/main" val="3359570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DF799AC1-EA68-4E7F-B1BF-586A7CA1A21E}" type="datetimeFigureOut">
              <a:rPr lang="en-US" smtClean="0"/>
              <a:t>8/5/2015</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2B4DAE3-730B-45D8-9BA1-E310F814AA56}" type="slidenum">
              <a:rPr lang="en-US" smtClean="0"/>
              <a:t>‹#›</a:t>
            </a:fld>
            <a:endParaRPr lang="en-US" dirty="0"/>
          </a:p>
        </p:txBody>
      </p:sp>
    </p:spTree>
    <p:extLst>
      <p:ext uri="{BB962C8B-B14F-4D97-AF65-F5344CB8AC3E}">
        <p14:creationId xmlns:p14="http://schemas.microsoft.com/office/powerpoint/2010/main" val="145344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799AC1-EA68-4E7F-B1BF-586A7CA1A21E}" type="datetimeFigureOut">
              <a:rPr lang="en-US" smtClean="0"/>
              <a:t>8/5/2015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2B4DAE3-730B-45D8-9BA1-E310F814AA56}" type="slidenum">
              <a:rPr lang="en-US" smtClean="0"/>
              <a:t>‹#›</a:t>
            </a:fld>
            <a:endParaRPr lang="en-US" dirty="0"/>
          </a:p>
        </p:txBody>
      </p:sp>
    </p:spTree>
    <p:extLst>
      <p:ext uri="{BB962C8B-B14F-4D97-AF65-F5344CB8AC3E}">
        <p14:creationId xmlns:p14="http://schemas.microsoft.com/office/powerpoint/2010/main" val="660134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DF799AC1-EA68-4E7F-B1BF-586A7CA1A21E}" type="datetimeFigureOut">
              <a:rPr lang="en-US" smtClean="0"/>
              <a:t>8/5/2015</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A2B4DAE3-730B-45D8-9BA1-E310F814AA56}" type="slidenum">
              <a:rPr lang="en-US" smtClean="0"/>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7095646"/>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jw.org/en/publications/bible/nwt/books/jeremiah/17/#v24017009"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Thoughts &amp; Intents of the Heart pt. 2</a:t>
            </a:r>
            <a:endParaRPr lang="en-US" dirty="0"/>
          </a:p>
        </p:txBody>
      </p:sp>
      <p:sp>
        <p:nvSpPr>
          <p:cNvPr id="3" name="Subtitle 2"/>
          <p:cNvSpPr>
            <a:spLocks noGrp="1"/>
          </p:cNvSpPr>
          <p:nvPr>
            <p:ph type="subTitle" idx="1"/>
          </p:nvPr>
        </p:nvSpPr>
        <p:spPr>
          <a:xfrm>
            <a:off x="533400" y="4455620"/>
            <a:ext cx="8001000" cy="1640379"/>
          </a:xfrm>
        </p:spPr>
        <p:txBody>
          <a:bodyPr>
            <a:normAutofit fontScale="92500"/>
          </a:bodyPr>
          <a:lstStyle/>
          <a:p>
            <a:r>
              <a:rPr lang="en-US" b="1" dirty="0" smtClean="0"/>
              <a:t> </a:t>
            </a:r>
            <a:r>
              <a:rPr lang="en-US" b="1" dirty="0"/>
              <a:t>For the word of God is living and powerful, and sharper than any two-edged sword, piercing even to the division of soul and spirit, and of joints and marrow, and is a discerner of the thoughts and intents of the heart</a:t>
            </a:r>
            <a:r>
              <a:rPr lang="en-US" b="1" dirty="0" smtClean="0"/>
              <a:t>. Heb. 4:12 (NKJV)</a:t>
            </a:r>
            <a:endParaRPr lang="en-US" dirty="0"/>
          </a:p>
          <a:p>
            <a:endParaRPr lang="en-US" dirty="0"/>
          </a:p>
        </p:txBody>
      </p:sp>
    </p:spTree>
    <p:extLst>
      <p:ext uri="{BB962C8B-B14F-4D97-AF65-F5344CB8AC3E}">
        <p14:creationId xmlns:p14="http://schemas.microsoft.com/office/powerpoint/2010/main" val="14569051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Thoughts &amp; Intents of the Heart pt. </a:t>
            </a:r>
            <a:r>
              <a:rPr lang="en-US" dirty="0" smtClean="0"/>
              <a:t>2</a:t>
            </a:r>
            <a:endParaRPr lang="en-US" dirty="0"/>
          </a:p>
        </p:txBody>
      </p:sp>
      <p:sp>
        <p:nvSpPr>
          <p:cNvPr id="3" name="Content Placeholder 2"/>
          <p:cNvSpPr>
            <a:spLocks noGrp="1"/>
          </p:cNvSpPr>
          <p:nvPr>
            <p:ph idx="1"/>
          </p:nvPr>
        </p:nvSpPr>
        <p:spPr/>
        <p:txBody>
          <a:bodyPr>
            <a:normAutofit/>
          </a:bodyPr>
          <a:lstStyle/>
          <a:p>
            <a:r>
              <a:rPr lang="en-US" sz="3200" dirty="0" smtClean="0"/>
              <a:t>Discuss ways that our hearts can deceive us?</a:t>
            </a:r>
            <a:endParaRPr lang="en-US" sz="3200" dirty="0"/>
          </a:p>
        </p:txBody>
      </p:sp>
    </p:spTree>
    <p:extLst>
      <p:ext uri="{BB962C8B-B14F-4D97-AF65-F5344CB8AC3E}">
        <p14:creationId xmlns:p14="http://schemas.microsoft.com/office/powerpoint/2010/main" val="27811744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Thoughts &amp; Intents of the Heart pt. </a:t>
            </a:r>
            <a:r>
              <a:rPr lang="en-US" dirty="0" smtClean="0"/>
              <a:t>2</a:t>
            </a:r>
            <a:endParaRPr lang="en-US" dirty="0"/>
          </a:p>
        </p:txBody>
      </p:sp>
      <p:sp>
        <p:nvSpPr>
          <p:cNvPr id="3" name="Content Placeholder 2"/>
          <p:cNvSpPr>
            <a:spLocks noGrp="1"/>
          </p:cNvSpPr>
          <p:nvPr>
            <p:ph idx="1"/>
          </p:nvPr>
        </p:nvSpPr>
        <p:spPr/>
        <p:txBody>
          <a:bodyPr>
            <a:normAutofit/>
          </a:bodyPr>
          <a:lstStyle/>
          <a:p>
            <a:r>
              <a:rPr lang="en-US" sz="2800" dirty="0" smtClean="0"/>
              <a:t>Out of the abundance of the heart the mouth speaks.</a:t>
            </a:r>
          </a:p>
          <a:p>
            <a:r>
              <a:rPr lang="en-US" sz="2800" dirty="0" smtClean="0"/>
              <a:t>Words </a:t>
            </a:r>
            <a:r>
              <a:rPr lang="en-US" sz="2800" dirty="0"/>
              <a:t>like "always", "never" "have to", "go to", "perfect" and "100%" jam our mental switches in the "on" position. </a:t>
            </a:r>
            <a:endParaRPr lang="en-US" sz="2800" dirty="0" smtClean="0"/>
          </a:p>
          <a:p>
            <a:r>
              <a:rPr lang="en-US" sz="2800" dirty="0" smtClean="0"/>
              <a:t>With </a:t>
            </a:r>
            <a:r>
              <a:rPr lang="en-US" sz="2800" dirty="0"/>
              <a:t>enough of them we feel stuck, anxious and stressed as we receive multiple simultaneous urgent instructions that we have programmed into ourselves. .</a:t>
            </a:r>
          </a:p>
        </p:txBody>
      </p:sp>
    </p:spTree>
    <p:extLst>
      <p:ext uri="{BB962C8B-B14F-4D97-AF65-F5344CB8AC3E}">
        <p14:creationId xmlns:p14="http://schemas.microsoft.com/office/powerpoint/2010/main" val="37092825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Thoughts &amp; Intents of the Heart pt. 2</a:t>
            </a:r>
            <a:endParaRPr lang="en-US" dirty="0"/>
          </a:p>
        </p:txBody>
      </p:sp>
      <p:sp>
        <p:nvSpPr>
          <p:cNvPr id="3" name="Content Placeholder 2"/>
          <p:cNvSpPr>
            <a:spLocks noGrp="1"/>
          </p:cNvSpPr>
          <p:nvPr>
            <p:ph idx="1"/>
          </p:nvPr>
        </p:nvSpPr>
        <p:spPr>
          <a:xfrm>
            <a:off x="822959" y="1845734"/>
            <a:ext cx="7543801" cy="4402666"/>
          </a:xfrm>
        </p:spPr>
        <p:txBody>
          <a:bodyPr>
            <a:noAutofit/>
          </a:bodyPr>
          <a:lstStyle/>
          <a:p>
            <a:r>
              <a:rPr lang="en-US" sz="2400" dirty="0"/>
              <a:t>When you rework your thoughts and intentions it helps if they develop into a concrete picture of a positive desirable future. </a:t>
            </a:r>
            <a:endParaRPr lang="en-US" sz="2400" dirty="0" smtClean="0"/>
          </a:p>
          <a:p>
            <a:r>
              <a:rPr lang="en-US" sz="2400" dirty="0" smtClean="0"/>
              <a:t>For </a:t>
            </a:r>
            <a:r>
              <a:rPr lang="en-US" sz="2400" dirty="0"/>
              <a:t>instance a struggling student should frame the goal “I will pass in Mathematics” rather than “I will not fail in Mathematics”. </a:t>
            </a:r>
            <a:endParaRPr lang="en-US" sz="2400" dirty="0" smtClean="0"/>
          </a:p>
          <a:p>
            <a:r>
              <a:rPr lang="en-US" sz="2400" dirty="0" smtClean="0"/>
              <a:t>When </a:t>
            </a:r>
            <a:r>
              <a:rPr lang="en-US" sz="2400" dirty="0"/>
              <a:t>we see the biblical healing commands they are faith-filled, positive and have the desired end state in view. Jesus did not say to the lepers “Leprosy be rebuked” instead He said “Be clean” and Peter and John did not say to the lame man “Lameness be gone” instead it was “Rise up and walk”. We need to be solution-focused not problem focused. </a:t>
            </a:r>
          </a:p>
        </p:txBody>
      </p:sp>
    </p:spTree>
    <p:extLst>
      <p:ext uri="{BB962C8B-B14F-4D97-AF65-F5344CB8AC3E}">
        <p14:creationId xmlns:p14="http://schemas.microsoft.com/office/powerpoint/2010/main" val="25032289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Thoughts &amp; Intents of the Heart pt. 2</a:t>
            </a:r>
            <a:endParaRPr lang="en-US" dirty="0"/>
          </a:p>
        </p:txBody>
      </p:sp>
      <p:sp>
        <p:nvSpPr>
          <p:cNvPr id="3" name="Content Placeholder 2"/>
          <p:cNvSpPr>
            <a:spLocks noGrp="1"/>
          </p:cNvSpPr>
          <p:nvPr>
            <p:ph idx="1"/>
          </p:nvPr>
        </p:nvSpPr>
        <p:spPr/>
        <p:txBody>
          <a:bodyPr>
            <a:normAutofit/>
          </a:bodyPr>
          <a:lstStyle/>
          <a:p>
            <a:r>
              <a:rPr lang="en-US" sz="2800" dirty="0" smtClean="0"/>
              <a:t>How can you become aware of evil intentions of your heart?</a:t>
            </a:r>
            <a:endParaRPr lang="en-US" sz="2800" dirty="0"/>
          </a:p>
        </p:txBody>
      </p:sp>
    </p:spTree>
    <p:extLst>
      <p:ext uri="{BB962C8B-B14F-4D97-AF65-F5344CB8AC3E}">
        <p14:creationId xmlns:p14="http://schemas.microsoft.com/office/powerpoint/2010/main" val="9161046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Thoughts &amp; Intents of the Heart pt. 2</a:t>
            </a:r>
            <a:endParaRPr lang="en-US" dirty="0"/>
          </a:p>
        </p:txBody>
      </p:sp>
      <p:sp>
        <p:nvSpPr>
          <p:cNvPr id="3" name="Content Placeholder 2"/>
          <p:cNvSpPr>
            <a:spLocks noGrp="1"/>
          </p:cNvSpPr>
          <p:nvPr>
            <p:ph idx="1"/>
          </p:nvPr>
        </p:nvSpPr>
        <p:spPr/>
        <p:txBody>
          <a:bodyPr>
            <a:normAutofit/>
          </a:bodyPr>
          <a:lstStyle/>
          <a:p>
            <a:r>
              <a:rPr lang="en-US" sz="2800" dirty="0"/>
              <a:t>Pray and ask God to reveal the thoughts and intentions of your heart to you so that you can bring them into the light and deal with them. </a:t>
            </a:r>
          </a:p>
          <a:p>
            <a:r>
              <a:rPr lang="en-US" sz="2800" dirty="0" smtClean="0"/>
              <a:t>Sometimes it is hard to </a:t>
            </a:r>
            <a:r>
              <a:rPr lang="en-US" sz="2800" dirty="0"/>
              <a:t>admit to sneaky, dishonest, crafty or manipulative intentions </a:t>
            </a:r>
            <a:r>
              <a:rPr lang="en-US" sz="2800" dirty="0" smtClean="0"/>
              <a:t>as a Christian.</a:t>
            </a:r>
          </a:p>
          <a:p>
            <a:r>
              <a:rPr lang="en-US" sz="2800" dirty="0" smtClean="0"/>
              <a:t>The truth will set us free and help us to make wiser decisions.</a:t>
            </a:r>
            <a:endParaRPr lang="en-US" sz="2800" dirty="0"/>
          </a:p>
        </p:txBody>
      </p:sp>
    </p:spTree>
    <p:extLst>
      <p:ext uri="{BB962C8B-B14F-4D97-AF65-F5344CB8AC3E}">
        <p14:creationId xmlns:p14="http://schemas.microsoft.com/office/powerpoint/2010/main" val="11172716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a:t>I</a:t>
            </a:r>
            <a:r>
              <a:rPr lang="en-US" sz="2800" dirty="0" smtClean="0"/>
              <a:t>ntents </a:t>
            </a:r>
            <a:r>
              <a:rPr lang="en-US" sz="2800" dirty="0"/>
              <a:t>of our heart can be very complex </a:t>
            </a:r>
            <a:r>
              <a:rPr lang="en-US" sz="2800" dirty="0" smtClean="0"/>
              <a:t>part in our lives.</a:t>
            </a:r>
          </a:p>
          <a:p>
            <a:r>
              <a:rPr lang="en-US" sz="2800" dirty="0" smtClean="0"/>
              <a:t>Our </a:t>
            </a:r>
            <a:r>
              <a:rPr lang="en-US" sz="2800" dirty="0"/>
              <a:t>inner life plans, vows, self-promises and deep desires </a:t>
            </a:r>
            <a:r>
              <a:rPr lang="en-US" sz="2800" dirty="0" smtClean="0"/>
              <a:t> can retain </a:t>
            </a:r>
            <a:r>
              <a:rPr lang="en-US" sz="2800" dirty="0"/>
              <a:t>power </a:t>
            </a:r>
            <a:r>
              <a:rPr lang="en-US" sz="2800" dirty="0" smtClean="0"/>
              <a:t> and remain active even to a time later </a:t>
            </a:r>
            <a:r>
              <a:rPr lang="en-US" sz="2800" dirty="0"/>
              <a:t>on in life,</a:t>
            </a:r>
            <a:endParaRPr lang="en-US" sz="2800" dirty="0" smtClean="0"/>
          </a:p>
          <a:p>
            <a:r>
              <a:rPr lang="en-US" sz="2800" dirty="0"/>
              <a:t>When something "looks like", "feels like" "smells like" or "sounds like" something else then a whole cascade of thoughts, memories and emotional reactions can be produced. </a:t>
            </a:r>
            <a:endParaRPr lang="en-US" sz="2800" dirty="0" smtClean="0"/>
          </a:p>
        </p:txBody>
      </p:sp>
      <p:sp>
        <p:nvSpPr>
          <p:cNvPr id="4" name="Title 1"/>
          <p:cNvSpPr>
            <a:spLocks noGrp="1"/>
          </p:cNvSpPr>
          <p:nvPr>
            <p:ph type="title"/>
          </p:nvPr>
        </p:nvSpPr>
        <p:spPr>
          <a:xfrm>
            <a:off x="822960" y="286604"/>
            <a:ext cx="7543800" cy="1450757"/>
          </a:xfrm>
        </p:spPr>
        <p:txBody>
          <a:bodyPr/>
          <a:lstStyle/>
          <a:p>
            <a:r>
              <a:rPr lang="en-US" dirty="0"/>
              <a:t>Thoughts &amp; Intents of the Heart pt. 2</a:t>
            </a:r>
            <a:endParaRPr lang="en-US" dirty="0"/>
          </a:p>
        </p:txBody>
      </p:sp>
    </p:spTree>
    <p:extLst>
      <p:ext uri="{BB962C8B-B14F-4D97-AF65-F5344CB8AC3E}">
        <p14:creationId xmlns:p14="http://schemas.microsoft.com/office/powerpoint/2010/main" val="20387789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200" dirty="0"/>
              <a:t>T</a:t>
            </a:r>
            <a:r>
              <a:rPr lang="en-US" sz="3200" dirty="0" smtClean="0"/>
              <a:t>hink </a:t>
            </a:r>
            <a:r>
              <a:rPr lang="en-US" sz="3200" dirty="0"/>
              <a:t>of a recurring and embarrassing memory that seems "as vivid as yesterday". When it pops up it has all the intensity of twenty years </a:t>
            </a:r>
            <a:r>
              <a:rPr lang="en-US" sz="3200" dirty="0" smtClean="0"/>
              <a:t>ago.</a:t>
            </a:r>
          </a:p>
          <a:p>
            <a:r>
              <a:rPr lang="en-US" sz="3200" dirty="0" smtClean="0"/>
              <a:t>We </a:t>
            </a:r>
            <a:r>
              <a:rPr lang="en-US" sz="3200" dirty="0"/>
              <a:t>need to move from paralysis to power and be able to work with the thoughts and intentions of our heart and to bring them into </a:t>
            </a:r>
            <a:r>
              <a:rPr lang="en-US" sz="3200" dirty="0" smtClean="0"/>
              <a:t>conformity </a:t>
            </a:r>
            <a:r>
              <a:rPr lang="en-US" sz="3200" dirty="0"/>
              <a:t>with God's </a:t>
            </a:r>
            <a:r>
              <a:rPr lang="en-US" sz="3200" dirty="0" smtClean="0"/>
              <a:t>will.</a:t>
            </a:r>
            <a:endParaRPr lang="en-US" sz="3200" dirty="0"/>
          </a:p>
        </p:txBody>
      </p:sp>
    </p:spTree>
    <p:extLst>
      <p:ext uri="{BB962C8B-B14F-4D97-AF65-F5344CB8AC3E}">
        <p14:creationId xmlns:p14="http://schemas.microsoft.com/office/powerpoint/2010/main" val="40094374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smtClean="0"/>
              <a:t>How Do Your Beliefs Impact Your Emotions?</a:t>
            </a:r>
            <a:endParaRPr lang="en-US" sz="3200" dirty="0"/>
          </a:p>
        </p:txBody>
      </p:sp>
      <p:sp>
        <p:nvSpPr>
          <p:cNvPr id="4" name="Title 1"/>
          <p:cNvSpPr>
            <a:spLocks noGrp="1"/>
          </p:cNvSpPr>
          <p:nvPr>
            <p:ph type="title"/>
          </p:nvPr>
        </p:nvSpPr>
        <p:spPr/>
        <p:txBody>
          <a:bodyPr/>
          <a:lstStyle/>
          <a:p>
            <a:r>
              <a:rPr lang="en-US" dirty="0"/>
              <a:t>Thoughts &amp; Intents of the Heart pt. 2</a:t>
            </a:r>
            <a:endParaRPr lang="en-US" dirty="0"/>
          </a:p>
        </p:txBody>
      </p:sp>
    </p:spTree>
    <p:extLst>
      <p:ext uri="{BB962C8B-B14F-4D97-AF65-F5344CB8AC3E}">
        <p14:creationId xmlns:p14="http://schemas.microsoft.com/office/powerpoint/2010/main" val="1115314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400" dirty="0"/>
              <a:t>The connection between what we believe and how we put it into action is through our inner motive power - our emotions. </a:t>
            </a:r>
            <a:endParaRPr lang="en-US" sz="2400" dirty="0" smtClean="0"/>
          </a:p>
          <a:p>
            <a:r>
              <a:rPr lang="en-US" sz="2400" dirty="0" smtClean="0"/>
              <a:t>Our </a:t>
            </a:r>
            <a:r>
              <a:rPr lang="en-US" sz="2400" dirty="0"/>
              <a:t>emotions can paralyze our ability to be obedient. When this happens we need to </a:t>
            </a:r>
            <a:r>
              <a:rPr lang="en-US" sz="2400" dirty="0" smtClean="0"/>
              <a:t>examine </a:t>
            </a:r>
            <a:r>
              <a:rPr lang="en-US" sz="2400" dirty="0"/>
              <a:t>the thoughts and intents of our heart to see if there are some that are contrary to what we are trying to do</a:t>
            </a:r>
            <a:r>
              <a:rPr lang="en-US" sz="2400" dirty="0" smtClean="0"/>
              <a:t>.</a:t>
            </a:r>
          </a:p>
          <a:p>
            <a:r>
              <a:rPr lang="en-US" sz="2400" dirty="0" smtClean="0"/>
              <a:t>As </a:t>
            </a:r>
            <a:r>
              <a:rPr lang="en-US" sz="2400" dirty="0"/>
              <a:t>we correct the beliefs in our heart </a:t>
            </a:r>
            <a:r>
              <a:rPr lang="en-US" sz="2400" dirty="0" smtClean="0"/>
              <a:t>through  the Word of God and confession/repentance we </a:t>
            </a:r>
            <a:r>
              <a:rPr lang="en-US" sz="2400" dirty="0"/>
              <a:t>will find new liberty to obey God and a freedom from anxiety and inner conflicts. </a:t>
            </a:r>
          </a:p>
          <a:p>
            <a:endParaRPr lang="en-US" sz="2400" dirty="0"/>
          </a:p>
        </p:txBody>
      </p:sp>
      <p:sp>
        <p:nvSpPr>
          <p:cNvPr id="4" name="Title 1"/>
          <p:cNvSpPr>
            <a:spLocks noGrp="1"/>
          </p:cNvSpPr>
          <p:nvPr>
            <p:ph type="title"/>
          </p:nvPr>
        </p:nvSpPr>
        <p:spPr>
          <a:xfrm>
            <a:off x="822325" y="395288"/>
            <a:ext cx="7543800" cy="1450975"/>
          </a:xfrm>
        </p:spPr>
        <p:txBody>
          <a:bodyPr/>
          <a:lstStyle/>
          <a:p>
            <a:r>
              <a:rPr lang="en-US" dirty="0"/>
              <a:t>Thoughts &amp; Intents of the Heart pt. 2</a:t>
            </a:r>
            <a:endParaRPr lang="en-US" dirty="0"/>
          </a:p>
        </p:txBody>
      </p:sp>
    </p:spTree>
    <p:extLst>
      <p:ext uri="{BB962C8B-B14F-4D97-AF65-F5344CB8AC3E}">
        <p14:creationId xmlns:p14="http://schemas.microsoft.com/office/powerpoint/2010/main" val="34325991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smtClean="0"/>
              <a:t>Works/actions </a:t>
            </a:r>
            <a:r>
              <a:rPr lang="en-US" sz="3200" dirty="0"/>
              <a:t>are a reliable guide </a:t>
            </a:r>
            <a:r>
              <a:rPr lang="en-US" sz="3200" dirty="0" smtClean="0"/>
              <a:t>to our intentions and </a:t>
            </a:r>
            <a:r>
              <a:rPr lang="en-US" sz="3200" dirty="0"/>
              <a:t>what we truly believe in our heart. </a:t>
            </a:r>
            <a:endParaRPr lang="en-US" sz="3200" dirty="0" smtClean="0"/>
          </a:p>
          <a:p>
            <a:r>
              <a:rPr lang="en-US" sz="3200" dirty="0"/>
              <a:t>On various occasions compassion "moved" Jesus to act in prayer, healing, cleansing and teaching.</a:t>
            </a:r>
          </a:p>
        </p:txBody>
      </p:sp>
      <p:sp>
        <p:nvSpPr>
          <p:cNvPr id="4" name="Title 1"/>
          <p:cNvSpPr>
            <a:spLocks noGrp="1"/>
          </p:cNvSpPr>
          <p:nvPr>
            <p:ph type="title"/>
          </p:nvPr>
        </p:nvSpPr>
        <p:spPr/>
        <p:txBody>
          <a:bodyPr/>
          <a:lstStyle/>
          <a:p>
            <a:r>
              <a:rPr lang="en-US" dirty="0"/>
              <a:t>Thoughts &amp; Intents of the Heart pt. 2</a:t>
            </a:r>
            <a:endParaRPr lang="en-US" dirty="0"/>
          </a:p>
        </p:txBody>
      </p:sp>
    </p:spTree>
    <p:extLst>
      <p:ext uri="{BB962C8B-B14F-4D97-AF65-F5344CB8AC3E}">
        <p14:creationId xmlns:p14="http://schemas.microsoft.com/office/powerpoint/2010/main" val="4764554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Thoughts &amp; Intents of the Heart pt. 2</a:t>
            </a:r>
            <a:endParaRPr lang="en-US" dirty="0"/>
          </a:p>
        </p:txBody>
      </p:sp>
      <p:sp>
        <p:nvSpPr>
          <p:cNvPr id="3" name="Content Placeholder 2"/>
          <p:cNvSpPr>
            <a:spLocks noGrp="1"/>
          </p:cNvSpPr>
          <p:nvPr>
            <p:ph idx="1"/>
          </p:nvPr>
        </p:nvSpPr>
        <p:spPr/>
        <p:txBody>
          <a:bodyPr>
            <a:noAutofit/>
          </a:bodyPr>
          <a:lstStyle/>
          <a:p>
            <a:r>
              <a:rPr lang="en-US" sz="2800" dirty="0" smtClean="0"/>
              <a:t>Heb. 4:12 (CJB)-See</a:t>
            </a:r>
            <a:r>
              <a:rPr lang="en-US" sz="2800" dirty="0"/>
              <a:t>, the Word of God is alive! It is at work and is sharper than any double-edged sword - it cuts right through to where soul meets spirit and joints meet marrow, and it is quick to judge the inner reflections and attitudes of the heart. </a:t>
            </a:r>
            <a:r>
              <a:rPr lang="en-US" sz="2800" dirty="0" smtClean="0"/>
              <a:t>(Complete </a:t>
            </a:r>
            <a:r>
              <a:rPr lang="en-US" sz="2800" dirty="0"/>
              <a:t>Jewish </a:t>
            </a:r>
            <a:r>
              <a:rPr lang="en-US" sz="2800" dirty="0" smtClean="0"/>
              <a:t>Bible)</a:t>
            </a:r>
            <a:endParaRPr lang="en-US" sz="2800" dirty="0"/>
          </a:p>
          <a:p>
            <a:r>
              <a:rPr lang="en-US" sz="2800" dirty="0" smtClean="0"/>
              <a:t>Heb. 4:12 (NLT)-For </a:t>
            </a:r>
            <a:r>
              <a:rPr lang="en-US" sz="2800" dirty="0"/>
              <a:t>the word of God is full of living power. It is sharper than the sharpest knife, cutting deep into our innermost thoughts and desires. It exposes us for what we really are.  </a:t>
            </a:r>
            <a:br>
              <a:rPr lang="en-US" sz="2800" dirty="0"/>
            </a:br>
            <a:endParaRPr lang="en-US" sz="2800" dirty="0"/>
          </a:p>
        </p:txBody>
      </p:sp>
    </p:spTree>
    <p:extLst>
      <p:ext uri="{BB962C8B-B14F-4D97-AF65-F5344CB8AC3E}">
        <p14:creationId xmlns:p14="http://schemas.microsoft.com/office/powerpoint/2010/main" val="8157462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fontAlgn="t"/>
            <a:r>
              <a:rPr lang="en-US" sz="2400" b="1" dirty="0"/>
              <a:t>How The Mind Works</a:t>
            </a:r>
            <a:r>
              <a:rPr lang="en-US" sz="2400" dirty="0"/>
              <a:t/>
            </a:r>
            <a:br>
              <a:rPr lang="en-US" sz="2400" dirty="0"/>
            </a:br>
            <a:r>
              <a:rPr lang="en-US" sz="2400" dirty="0" smtClean="0"/>
              <a:t>To </a:t>
            </a:r>
            <a:r>
              <a:rPr lang="en-US" sz="2400" dirty="0"/>
              <a:t>understand the power of </a:t>
            </a:r>
            <a:r>
              <a:rPr lang="en-US" sz="2400" dirty="0" smtClean="0"/>
              <a:t>thoughts</a:t>
            </a:r>
            <a:r>
              <a:rPr lang="en-US" sz="2400" dirty="0"/>
              <a:t>, </a:t>
            </a:r>
            <a:r>
              <a:rPr lang="en-US" sz="2400" dirty="0" smtClean="0"/>
              <a:t>intentions, </a:t>
            </a:r>
            <a:r>
              <a:rPr lang="en-US" sz="2400" dirty="0"/>
              <a:t>vows and desires you have to understand a bit about how the mind handles its data and in particular how it handles time. </a:t>
            </a:r>
            <a:endParaRPr lang="en-US" sz="2400" dirty="0" smtClean="0"/>
          </a:p>
          <a:p>
            <a:pPr fontAlgn="t"/>
            <a:r>
              <a:rPr lang="en-US" sz="2400" dirty="0" smtClean="0"/>
              <a:t>The </a:t>
            </a:r>
            <a:r>
              <a:rPr lang="en-US" sz="2400" dirty="0"/>
              <a:t>mind has no actual awareness of clock time such as hours, days, months and years. </a:t>
            </a:r>
            <a:endParaRPr lang="en-US" sz="2400" dirty="0" smtClean="0"/>
          </a:p>
          <a:p>
            <a:pPr fontAlgn="t"/>
            <a:r>
              <a:rPr lang="en-US" sz="2400" dirty="0" smtClean="0"/>
              <a:t>The </a:t>
            </a:r>
            <a:r>
              <a:rPr lang="en-US" sz="2400" dirty="0"/>
              <a:t>mind uses event time where actual events are the indicator of when things should happen</a:t>
            </a:r>
            <a:r>
              <a:rPr lang="en-US" sz="2400" dirty="0" smtClean="0"/>
              <a:t>. (e.g. Saul begin to despise David you the ladies sang Saul slew his thousand and David ten thousand) </a:t>
            </a:r>
            <a:endParaRPr lang="en-US" sz="2400" dirty="0"/>
          </a:p>
        </p:txBody>
      </p:sp>
      <p:sp>
        <p:nvSpPr>
          <p:cNvPr id="4" name="Title 1"/>
          <p:cNvSpPr>
            <a:spLocks noGrp="1"/>
          </p:cNvSpPr>
          <p:nvPr>
            <p:ph type="title"/>
          </p:nvPr>
        </p:nvSpPr>
        <p:spPr/>
        <p:txBody>
          <a:bodyPr/>
          <a:lstStyle/>
          <a:p>
            <a:r>
              <a:rPr lang="en-US" dirty="0"/>
              <a:t>Thoughts &amp; Intents of the Heart pt. 2</a:t>
            </a:r>
            <a:endParaRPr lang="en-US" dirty="0"/>
          </a:p>
        </p:txBody>
      </p:sp>
    </p:spTree>
    <p:extLst>
      <p:ext uri="{BB962C8B-B14F-4D97-AF65-F5344CB8AC3E}">
        <p14:creationId xmlns:p14="http://schemas.microsoft.com/office/powerpoint/2010/main" val="21283353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fontAlgn="t"/>
            <a:r>
              <a:rPr lang="en-US" sz="2400" dirty="0"/>
              <a:t>For instance "At two o'clock I will have a sleep" is clock time while "After lunch I will have a sleep" is event time. The event is the "clock". The mind uses event times such as "when I am grown up I will", "After I am married I shall…" "Until I leave home I will have to” etc. </a:t>
            </a:r>
          </a:p>
          <a:p>
            <a:r>
              <a:rPr lang="en-US" sz="2400" dirty="0"/>
              <a:t>Events and instructions continue in the mind until the event time is reached for them to terminate. Where there is no termination date included in the instruction it continues indefinitely. </a:t>
            </a:r>
          </a:p>
          <a:p>
            <a:endParaRPr lang="en-US" sz="2400" dirty="0"/>
          </a:p>
        </p:txBody>
      </p:sp>
      <p:sp>
        <p:nvSpPr>
          <p:cNvPr id="4" name="Title 1"/>
          <p:cNvSpPr>
            <a:spLocks noGrp="1"/>
          </p:cNvSpPr>
          <p:nvPr>
            <p:ph type="title"/>
          </p:nvPr>
        </p:nvSpPr>
        <p:spPr/>
        <p:txBody>
          <a:bodyPr/>
          <a:lstStyle/>
          <a:p>
            <a:r>
              <a:rPr lang="en-US" dirty="0"/>
              <a:t>Thoughts &amp; Intents of the Heart pt. 2</a:t>
            </a:r>
            <a:endParaRPr lang="en-US" dirty="0"/>
          </a:p>
        </p:txBody>
      </p:sp>
    </p:spTree>
    <p:extLst>
      <p:ext uri="{BB962C8B-B14F-4D97-AF65-F5344CB8AC3E}">
        <p14:creationId xmlns:p14="http://schemas.microsoft.com/office/powerpoint/2010/main" val="28422524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i="1" dirty="0" smtClean="0"/>
              <a:t>Make </a:t>
            </a:r>
            <a:r>
              <a:rPr lang="en-US" sz="2400" i="1" dirty="0"/>
              <a:t>No Provision For Evil Intentions</a:t>
            </a:r>
            <a:r>
              <a:rPr lang="en-US" sz="2400" dirty="0"/>
              <a:t>: Do not give yourself the means of carrying out your wrong intentions. </a:t>
            </a:r>
            <a:endParaRPr lang="en-US" sz="2400" dirty="0" smtClean="0"/>
          </a:p>
          <a:p>
            <a:r>
              <a:rPr lang="en-US" sz="2400" dirty="0" smtClean="0"/>
              <a:t>Deny </a:t>
            </a:r>
            <a:r>
              <a:rPr lang="en-US" sz="2400" dirty="0"/>
              <a:t>them what they need if they are to be implemented. </a:t>
            </a:r>
            <a:endParaRPr lang="en-US" sz="2400" dirty="0" smtClean="0"/>
          </a:p>
          <a:p>
            <a:r>
              <a:rPr lang="en-US" sz="2400" dirty="0" smtClean="0"/>
              <a:t>If </a:t>
            </a:r>
            <a:r>
              <a:rPr lang="en-US" sz="2400" dirty="0"/>
              <a:t>your wrong intention in your heart is </a:t>
            </a:r>
            <a:r>
              <a:rPr lang="en-US" sz="2400" dirty="0" smtClean="0"/>
              <a:t>stealing </a:t>
            </a:r>
            <a:r>
              <a:rPr lang="en-US" sz="2400" dirty="0"/>
              <a:t>from the church offering, make sure someone is with you when you count the money</a:t>
            </a:r>
            <a:r>
              <a:rPr lang="en-US" sz="2400" dirty="0" smtClean="0"/>
              <a:t>.</a:t>
            </a:r>
            <a:r>
              <a:rPr lang="en-US" sz="2400" dirty="0"/>
              <a:t> </a:t>
            </a:r>
            <a:endParaRPr lang="en-US" sz="2400" dirty="0" smtClean="0"/>
          </a:p>
          <a:p>
            <a:r>
              <a:rPr lang="en-US" sz="2400" dirty="0" smtClean="0"/>
              <a:t>Confess </a:t>
            </a:r>
            <a:r>
              <a:rPr lang="en-US" sz="2400" dirty="0"/>
              <a:t>your wrong motives and intentions to God and ask His forgiveness and cleansing.</a:t>
            </a:r>
          </a:p>
          <a:p>
            <a:endParaRPr lang="en-US" sz="2400" dirty="0"/>
          </a:p>
        </p:txBody>
      </p:sp>
      <p:sp>
        <p:nvSpPr>
          <p:cNvPr id="4" name="Title 1"/>
          <p:cNvSpPr>
            <a:spLocks noGrp="1"/>
          </p:cNvSpPr>
          <p:nvPr>
            <p:ph type="title"/>
          </p:nvPr>
        </p:nvSpPr>
        <p:spPr/>
        <p:txBody>
          <a:bodyPr/>
          <a:lstStyle/>
          <a:p>
            <a:r>
              <a:rPr lang="en-US" dirty="0"/>
              <a:t>Thoughts &amp; Intents of the Heart pt. 2</a:t>
            </a:r>
            <a:endParaRPr lang="en-US" dirty="0"/>
          </a:p>
        </p:txBody>
      </p:sp>
    </p:spTree>
    <p:extLst>
      <p:ext uri="{BB962C8B-B14F-4D97-AF65-F5344CB8AC3E}">
        <p14:creationId xmlns:p14="http://schemas.microsoft.com/office/powerpoint/2010/main" val="2483084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t>As Christians we have to take time </a:t>
            </a:r>
            <a:r>
              <a:rPr lang="en-US" sz="2800" dirty="0"/>
              <a:t>and effort to make sure their inner personal beliefs line up </a:t>
            </a:r>
            <a:r>
              <a:rPr lang="en-US" sz="2800" dirty="0" smtClean="0"/>
              <a:t>with </a:t>
            </a:r>
            <a:r>
              <a:rPr lang="en-US" sz="2800" dirty="0"/>
              <a:t>God's Word. </a:t>
            </a:r>
            <a:endParaRPr lang="en-US" sz="2800" dirty="0" smtClean="0"/>
          </a:p>
          <a:p>
            <a:r>
              <a:rPr lang="en-US" sz="2800" dirty="0"/>
              <a:t>W</a:t>
            </a:r>
            <a:r>
              <a:rPr lang="en-US" sz="2800" dirty="0" smtClean="0"/>
              <a:t>ith </a:t>
            </a:r>
            <a:r>
              <a:rPr lang="en-US" sz="2800" dirty="0"/>
              <a:t>God’s help they will interpret reality properly and have paid attention to their heart. </a:t>
            </a:r>
          </a:p>
        </p:txBody>
      </p:sp>
      <p:sp>
        <p:nvSpPr>
          <p:cNvPr id="4" name="Title 1"/>
          <p:cNvSpPr>
            <a:spLocks noGrp="1"/>
          </p:cNvSpPr>
          <p:nvPr>
            <p:ph type="title"/>
          </p:nvPr>
        </p:nvSpPr>
        <p:spPr/>
        <p:txBody>
          <a:bodyPr/>
          <a:lstStyle/>
          <a:p>
            <a:r>
              <a:rPr lang="en-US" dirty="0"/>
              <a:t>Thoughts &amp; Intents of the Heart pt. 2</a:t>
            </a:r>
            <a:endParaRPr lang="en-US" dirty="0"/>
          </a:p>
        </p:txBody>
      </p:sp>
    </p:spTree>
    <p:extLst>
      <p:ext uri="{BB962C8B-B14F-4D97-AF65-F5344CB8AC3E}">
        <p14:creationId xmlns:p14="http://schemas.microsoft.com/office/powerpoint/2010/main" val="30190606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a:t>Your promises to yourself are not as important as Christian </a:t>
            </a:r>
            <a:r>
              <a:rPr lang="en-US" sz="2800" dirty="0" smtClean="0"/>
              <a:t>obedience and the promises of God.</a:t>
            </a:r>
          </a:p>
          <a:p>
            <a:r>
              <a:rPr lang="en-US" sz="2800" dirty="0" smtClean="0"/>
              <a:t>Don’t get stuck in your own way or your own intent may override the things of God.</a:t>
            </a:r>
            <a:endParaRPr lang="en-US" sz="2800" dirty="0"/>
          </a:p>
        </p:txBody>
      </p:sp>
      <p:sp>
        <p:nvSpPr>
          <p:cNvPr id="4" name="Title 1"/>
          <p:cNvSpPr>
            <a:spLocks noGrp="1"/>
          </p:cNvSpPr>
          <p:nvPr>
            <p:ph type="title"/>
          </p:nvPr>
        </p:nvSpPr>
        <p:spPr/>
        <p:txBody>
          <a:bodyPr/>
          <a:lstStyle/>
          <a:p>
            <a:r>
              <a:rPr lang="en-US" dirty="0"/>
              <a:t>Thoughts &amp; Intents of the Heart pt. 2</a:t>
            </a:r>
            <a:endParaRPr lang="en-US" dirty="0"/>
          </a:p>
        </p:txBody>
      </p:sp>
    </p:spTree>
    <p:extLst>
      <p:ext uri="{BB962C8B-B14F-4D97-AF65-F5344CB8AC3E}">
        <p14:creationId xmlns:p14="http://schemas.microsoft.com/office/powerpoint/2010/main" val="5647165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smtClean="0"/>
              <a:t>Bible Study Wed. 7/29/15</a:t>
            </a:r>
          </a:p>
          <a:p>
            <a:r>
              <a:rPr lang="en-US" sz="3200" dirty="0" smtClean="0"/>
              <a:t>Thoughts &amp; Intents pt. 3</a:t>
            </a:r>
          </a:p>
          <a:p>
            <a:r>
              <a:rPr lang="en-US" sz="3200" dirty="0" smtClean="0"/>
              <a:t>Scriptures: Heb. 4:12; Jer. 17:9; Matt. 15:19</a:t>
            </a:r>
            <a:endParaRPr lang="en-US" sz="3200" dirty="0"/>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3283560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References:</a:t>
            </a:r>
          </a:p>
          <a:p>
            <a:r>
              <a:rPr lang="en-US" sz="2800" dirty="0" smtClean="0"/>
              <a:t>Bible.knowing/jesus.com</a:t>
            </a:r>
          </a:p>
          <a:p>
            <a:r>
              <a:rPr lang="en-US" sz="2800" dirty="0"/>
              <a:t>The Thoughts and Intentions of the Heart (Globalchristians.org)</a:t>
            </a:r>
          </a:p>
          <a:p>
            <a:pPr marL="0" indent="0">
              <a:buNone/>
            </a:pPr>
            <a:endParaRPr lang="en-US" sz="2800" dirty="0"/>
          </a:p>
        </p:txBody>
      </p:sp>
    </p:spTree>
    <p:extLst>
      <p:ext uri="{BB962C8B-B14F-4D97-AF65-F5344CB8AC3E}">
        <p14:creationId xmlns:p14="http://schemas.microsoft.com/office/powerpoint/2010/main" val="35932595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Thoughts &amp; Intents of the Heart pt. 2</a:t>
            </a:r>
            <a:endParaRPr lang="en-US" dirty="0"/>
          </a:p>
        </p:txBody>
      </p:sp>
      <p:sp>
        <p:nvSpPr>
          <p:cNvPr id="3" name="Content Placeholder 2"/>
          <p:cNvSpPr>
            <a:spLocks noGrp="1"/>
          </p:cNvSpPr>
          <p:nvPr>
            <p:ph idx="1"/>
          </p:nvPr>
        </p:nvSpPr>
        <p:spPr/>
        <p:txBody>
          <a:bodyPr>
            <a:normAutofit/>
          </a:bodyPr>
          <a:lstStyle/>
          <a:p>
            <a:r>
              <a:rPr lang="en-US" dirty="0"/>
              <a:t> </a:t>
            </a:r>
            <a:r>
              <a:rPr lang="en-US" sz="3200" dirty="0" smtClean="0"/>
              <a:t>This means:</a:t>
            </a:r>
            <a:r>
              <a:rPr lang="en-US" sz="3200" dirty="0"/>
              <a:t>  </a:t>
            </a:r>
            <a:r>
              <a:rPr lang="en-US" sz="3200" dirty="0" smtClean="0"/>
              <a:t>the </a:t>
            </a:r>
            <a:r>
              <a:rPr lang="en-US" sz="3200" dirty="0"/>
              <a:t>Word of </a:t>
            </a:r>
            <a:r>
              <a:rPr lang="en-US" sz="3200" dirty="0" smtClean="0"/>
              <a:t>God is able to divide </a:t>
            </a:r>
            <a:r>
              <a:rPr lang="en-US" sz="3200" dirty="0"/>
              <a:t>between the natural man and the spiritual man</a:t>
            </a:r>
            <a:r>
              <a:rPr lang="en-US" sz="3200" dirty="0" smtClean="0"/>
              <a:t>.</a:t>
            </a:r>
          </a:p>
          <a:p>
            <a:r>
              <a:rPr lang="en-US" sz="3200" dirty="0" smtClean="0"/>
              <a:t>The </a:t>
            </a:r>
            <a:r>
              <a:rPr lang="en-US" sz="3200" dirty="0"/>
              <a:t>Bible says: “The heart is more treacherous than anything else and is desperate.” (</a:t>
            </a:r>
            <a:r>
              <a:rPr lang="en-US" sz="3200" dirty="0">
                <a:hlinkClick r:id="rId2"/>
              </a:rPr>
              <a:t>Jeremiah 17:9</a:t>
            </a:r>
            <a:r>
              <a:rPr lang="en-US" sz="3200" dirty="0"/>
              <a:t>) When our heart wants something very much, we can easily find excuses to do what it wants.</a:t>
            </a:r>
          </a:p>
          <a:p>
            <a:endParaRPr lang="en-US" sz="3200" dirty="0"/>
          </a:p>
        </p:txBody>
      </p:sp>
    </p:spTree>
    <p:extLst>
      <p:ext uri="{BB962C8B-B14F-4D97-AF65-F5344CB8AC3E}">
        <p14:creationId xmlns:p14="http://schemas.microsoft.com/office/powerpoint/2010/main" val="941261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Thoughts &amp; Intents of the Heart pt. 2</a:t>
            </a:r>
            <a:endParaRPr lang="en-US" dirty="0"/>
          </a:p>
        </p:txBody>
      </p:sp>
      <p:sp>
        <p:nvSpPr>
          <p:cNvPr id="3" name="Content Placeholder 2"/>
          <p:cNvSpPr>
            <a:spLocks noGrp="1"/>
          </p:cNvSpPr>
          <p:nvPr>
            <p:ph idx="1"/>
          </p:nvPr>
        </p:nvSpPr>
        <p:spPr/>
        <p:txBody>
          <a:bodyPr>
            <a:normAutofit/>
          </a:bodyPr>
          <a:lstStyle/>
          <a:p>
            <a:r>
              <a:rPr lang="en-US" sz="2800" dirty="0" smtClean="0"/>
              <a:t>People </a:t>
            </a:r>
            <a:r>
              <a:rPr lang="en-US" sz="2800" dirty="0"/>
              <a:t>develop their own agendas by which they seek to climb the mountain of success or happiness. </a:t>
            </a:r>
          </a:p>
          <a:p>
            <a:r>
              <a:rPr lang="en-US" sz="2800" dirty="0"/>
              <a:t>As Christians, we may have rejected some or even a lot of these notions. Yet, the heart is deceitful and desperately wicked, and because we are all so easily influenced by the world around us, our hearts need guarding</a:t>
            </a:r>
            <a:r>
              <a:rPr lang="en-US" sz="2800" dirty="0" smtClean="0"/>
              <a:t>.</a:t>
            </a:r>
            <a:endParaRPr lang="en-US" sz="2800" dirty="0"/>
          </a:p>
        </p:txBody>
      </p:sp>
    </p:spTree>
    <p:extLst>
      <p:ext uri="{BB962C8B-B14F-4D97-AF65-F5344CB8AC3E}">
        <p14:creationId xmlns:p14="http://schemas.microsoft.com/office/powerpoint/2010/main" val="35073811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Thoughts &amp; Intents of the Heart pt. 2</a:t>
            </a:r>
            <a:endParaRPr lang="en-US" dirty="0"/>
          </a:p>
        </p:txBody>
      </p:sp>
      <p:sp>
        <p:nvSpPr>
          <p:cNvPr id="3" name="Content Placeholder 2"/>
          <p:cNvSpPr>
            <a:spLocks noGrp="1"/>
          </p:cNvSpPr>
          <p:nvPr>
            <p:ph idx="1"/>
          </p:nvPr>
        </p:nvSpPr>
        <p:spPr>
          <a:xfrm>
            <a:off x="822959" y="1845734"/>
            <a:ext cx="7543801" cy="4250266"/>
          </a:xfrm>
        </p:spPr>
        <p:txBody>
          <a:bodyPr>
            <a:noAutofit/>
          </a:bodyPr>
          <a:lstStyle/>
          <a:p>
            <a:r>
              <a:rPr lang="en-US" sz="2800" dirty="0"/>
              <a:t>Scripture clearly teaches us that the real issues of life are spiritual and are really matters of the heart, the inner man</a:t>
            </a:r>
            <a:r>
              <a:rPr lang="en-US" sz="2800" dirty="0" smtClean="0"/>
              <a:t>.</a:t>
            </a:r>
          </a:p>
          <a:p>
            <a:r>
              <a:rPr lang="en-US" sz="2800" dirty="0"/>
              <a:t>The term heart, then, generally speaks of the inner person and the spiritual life in all its various aspects. This multiple use of “heart” along with the way it is used strongly focuses our attention on the importance of the spiritual life. </a:t>
            </a:r>
            <a:endParaRPr lang="en-US" sz="2800" dirty="0" smtClean="0"/>
          </a:p>
          <a:p>
            <a:r>
              <a:rPr lang="en-US" sz="2800" dirty="0" smtClean="0"/>
              <a:t>Like </a:t>
            </a:r>
            <a:r>
              <a:rPr lang="en-US" sz="2800" dirty="0"/>
              <a:t>the human heart, it is central and vital to our existence.</a:t>
            </a:r>
          </a:p>
        </p:txBody>
      </p:sp>
    </p:spTree>
    <p:extLst>
      <p:ext uri="{BB962C8B-B14F-4D97-AF65-F5344CB8AC3E}">
        <p14:creationId xmlns:p14="http://schemas.microsoft.com/office/powerpoint/2010/main" val="15972090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Thoughts &amp; Intents of the Heart pt. 2</a:t>
            </a:r>
            <a:endParaRPr lang="en-US" dirty="0"/>
          </a:p>
        </p:txBody>
      </p:sp>
      <p:sp>
        <p:nvSpPr>
          <p:cNvPr id="3" name="Content Placeholder 2"/>
          <p:cNvSpPr>
            <a:spLocks noGrp="1"/>
          </p:cNvSpPr>
          <p:nvPr>
            <p:ph idx="1"/>
          </p:nvPr>
        </p:nvSpPr>
        <p:spPr>
          <a:xfrm>
            <a:off x="822959" y="1845734"/>
            <a:ext cx="7543801" cy="4326466"/>
          </a:xfrm>
        </p:spPr>
        <p:txBody>
          <a:bodyPr>
            <a:noAutofit/>
          </a:bodyPr>
          <a:lstStyle/>
          <a:p>
            <a:r>
              <a:rPr lang="en-US" sz="2800" dirty="0"/>
              <a:t>Since the heart is so important to what we think, say, and do, we each need to regularly do open heart surgery with the scalpel of the Word under the guiding hand of the great physician, the Lord Jesus. </a:t>
            </a:r>
            <a:endParaRPr lang="en-US" sz="2800" dirty="0" smtClean="0"/>
          </a:p>
          <a:p>
            <a:r>
              <a:rPr lang="en-US" sz="2800" dirty="0" smtClean="0"/>
              <a:t>We </a:t>
            </a:r>
            <a:r>
              <a:rPr lang="en-US" sz="2800" dirty="0"/>
              <a:t>accomplish this through the teaching, guiding, convicting ministry of the Holy Spirit. </a:t>
            </a:r>
            <a:endParaRPr lang="en-US" sz="2800" dirty="0" smtClean="0"/>
          </a:p>
          <a:p>
            <a:r>
              <a:rPr lang="en-US" sz="2800" dirty="0" smtClean="0"/>
              <a:t>Like </a:t>
            </a:r>
            <a:r>
              <a:rPr lang="en-US" sz="2800" dirty="0"/>
              <a:t>a sharp two-edged sword, the Word divides the inner man asunder to reveal the true condition and needs of our hearts (Heb. 4:12).</a:t>
            </a:r>
          </a:p>
          <a:p>
            <a:endParaRPr lang="en-US" sz="2800" dirty="0"/>
          </a:p>
        </p:txBody>
      </p:sp>
    </p:spTree>
    <p:extLst>
      <p:ext uri="{BB962C8B-B14F-4D97-AF65-F5344CB8AC3E}">
        <p14:creationId xmlns:p14="http://schemas.microsoft.com/office/powerpoint/2010/main" val="4688643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Thoughts &amp; Intents of the Heart pt. 2</a:t>
            </a:r>
            <a:endParaRPr lang="en-US" dirty="0"/>
          </a:p>
        </p:txBody>
      </p:sp>
      <p:sp>
        <p:nvSpPr>
          <p:cNvPr id="3" name="Content Placeholder 2"/>
          <p:cNvSpPr>
            <a:spLocks noGrp="1"/>
          </p:cNvSpPr>
          <p:nvPr>
            <p:ph idx="1"/>
          </p:nvPr>
        </p:nvSpPr>
        <p:spPr/>
        <p:txBody>
          <a:bodyPr>
            <a:normAutofit/>
          </a:bodyPr>
          <a:lstStyle/>
          <a:p>
            <a:r>
              <a:rPr lang="en-US" sz="4400" dirty="0"/>
              <a:t>Are people always consistent in what they believe?</a:t>
            </a:r>
          </a:p>
        </p:txBody>
      </p:sp>
    </p:spTree>
    <p:extLst>
      <p:ext uri="{BB962C8B-B14F-4D97-AF65-F5344CB8AC3E}">
        <p14:creationId xmlns:p14="http://schemas.microsoft.com/office/powerpoint/2010/main" val="9427543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00">
                    <a:lumMod val="75000"/>
                    <a:lumOff val="25000"/>
                  </a:srgbClr>
                </a:solidFill>
              </a:rPr>
              <a:t>Thoughts &amp; Intents of the Heart pt. 2</a:t>
            </a:r>
            <a:endParaRPr lang="en-US" dirty="0"/>
          </a:p>
        </p:txBody>
      </p:sp>
      <p:sp>
        <p:nvSpPr>
          <p:cNvPr id="3" name="Content Placeholder 2"/>
          <p:cNvSpPr>
            <a:spLocks noGrp="1"/>
          </p:cNvSpPr>
          <p:nvPr>
            <p:ph idx="1"/>
          </p:nvPr>
        </p:nvSpPr>
        <p:spPr>
          <a:xfrm>
            <a:off x="822959" y="1845734"/>
            <a:ext cx="7543801" cy="4250266"/>
          </a:xfrm>
        </p:spPr>
        <p:txBody>
          <a:bodyPr>
            <a:normAutofit lnSpcReduction="10000"/>
          </a:bodyPr>
          <a:lstStyle/>
          <a:p>
            <a:r>
              <a:rPr lang="en-US" sz="2400" i="1" dirty="0" smtClean="0"/>
              <a:t>We May Go Through Various </a:t>
            </a:r>
            <a:r>
              <a:rPr lang="en-US" sz="2400" i="1" dirty="0"/>
              <a:t>Conflicting Intentions:</a:t>
            </a:r>
            <a:r>
              <a:rPr lang="en-US" sz="2400" dirty="0"/>
              <a:t> </a:t>
            </a:r>
          </a:p>
          <a:p>
            <a:r>
              <a:rPr lang="en-US" sz="2400" dirty="0" smtClean="0"/>
              <a:t>For </a:t>
            </a:r>
            <a:r>
              <a:rPr lang="en-US" sz="2400" dirty="0"/>
              <a:t>instance a teenager may find that he has two intentions 1. To be on fire for God and a powerful witness for Jesus and 2. To still be popular with the cool, tough, non-Christians he knows. </a:t>
            </a:r>
            <a:endParaRPr lang="en-US" sz="2400" dirty="0" smtClean="0"/>
          </a:p>
          <a:p>
            <a:r>
              <a:rPr lang="en-US" sz="2400" dirty="0" smtClean="0"/>
              <a:t>Once he/she </a:t>
            </a:r>
            <a:r>
              <a:rPr lang="en-US" sz="2400" dirty="0"/>
              <a:t>realizes that </a:t>
            </a:r>
            <a:r>
              <a:rPr lang="en-US" sz="2400" dirty="0" smtClean="0"/>
              <a:t>they are trying </a:t>
            </a:r>
            <a:r>
              <a:rPr lang="en-US" sz="2400" dirty="0"/>
              <a:t>to do two things at once </a:t>
            </a:r>
            <a:r>
              <a:rPr lang="en-US" sz="2400" dirty="0" smtClean="0"/>
              <a:t>then hopefully common </a:t>
            </a:r>
            <a:r>
              <a:rPr lang="en-US" sz="2400" dirty="0"/>
              <a:t>sense and Christian maturity will help </a:t>
            </a:r>
            <a:r>
              <a:rPr lang="en-US" sz="2400" dirty="0" smtClean="0"/>
              <a:t>them make the right choice in following Christ.</a:t>
            </a:r>
          </a:p>
          <a:p>
            <a:r>
              <a:rPr lang="en-US" sz="2400" dirty="0" smtClean="0"/>
              <a:t>Simply </a:t>
            </a:r>
            <a:r>
              <a:rPr lang="en-US" sz="2400" dirty="0"/>
              <a:t>listing the various intentions of our heart then judging them biblically may be enough to resolve </a:t>
            </a:r>
            <a:r>
              <a:rPr lang="en-US" sz="2400" dirty="0" smtClean="0"/>
              <a:t>issues that occur in our lives. </a:t>
            </a:r>
            <a:endParaRPr lang="en-US" sz="2400" dirty="0"/>
          </a:p>
          <a:p>
            <a:endParaRPr lang="en-US" dirty="0"/>
          </a:p>
        </p:txBody>
      </p:sp>
    </p:spTree>
    <p:extLst>
      <p:ext uri="{BB962C8B-B14F-4D97-AF65-F5344CB8AC3E}">
        <p14:creationId xmlns:p14="http://schemas.microsoft.com/office/powerpoint/2010/main" val="18335105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Thoughts &amp; Intents of the Heart pt. 2</a:t>
            </a:r>
            <a:endParaRPr lang="en-US" dirty="0"/>
          </a:p>
        </p:txBody>
      </p:sp>
      <p:sp>
        <p:nvSpPr>
          <p:cNvPr id="3" name="Content Placeholder 2"/>
          <p:cNvSpPr>
            <a:spLocks noGrp="1"/>
          </p:cNvSpPr>
          <p:nvPr>
            <p:ph idx="1"/>
          </p:nvPr>
        </p:nvSpPr>
        <p:spPr/>
        <p:txBody>
          <a:bodyPr/>
          <a:lstStyle/>
          <a:p>
            <a:r>
              <a:rPr lang="en-US" sz="3200" dirty="0" smtClean="0"/>
              <a:t>Watch your thoughts. They become words. Watch your words. They become deeds. Watch your deeds. They become habits. Watch your habits. They become character. Character is everything. (Frank Outlaw)</a:t>
            </a:r>
          </a:p>
          <a:p>
            <a:endParaRPr lang="en-US" dirty="0"/>
          </a:p>
        </p:txBody>
      </p:sp>
    </p:spTree>
    <p:extLst>
      <p:ext uri="{BB962C8B-B14F-4D97-AF65-F5344CB8AC3E}">
        <p14:creationId xmlns:p14="http://schemas.microsoft.com/office/powerpoint/2010/main" val="1362129004"/>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192</TotalTime>
  <Words>1597</Words>
  <Application>Microsoft Office PowerPoint</Application>
  <PresentationFormat>On-screen Show (4:3)</PresentationFormat>
  <Paragraphs>83</Paragraphs>
  <Slides>26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Calibri</vt:lpstr>
      <vt:lpstr>Calibri Light</vt:lpstr>
      <vt:lpstr>Retrospect</vt:lpstr>
      <vt:lpstr>Thoughts &amp; Intents of the Heart pt. 2</vt:lpstr>
      <vt:lpstr>Thoughts &amp; Intents of the Heart pt. 2</vt:lpstr>
      <vt:lpstr>Thoughts &amp; Intents of the Heart pt. 2</vt:lpstr>
      <vt:lpstr>Thoughts &amp; Intents of the Heart pt. 2</vt:lpstr>
      <vt:lpstr>Thoughts &amp; Intents of the Heart pt. 2</vt:lpstr>
      <vt:lpstr>Thoughts &amp; Intents of the Heart pt. 2</vt:lpstr>
      <vt:lpstr>Thoughts &amp; Intents of the Heart pt. 2</vt:lpstr>
      <vt:lpstr>Thoughts &amp; Intents of the Heart pt. 2</vt:lpstr>
      <vt:lpstr>Thoughts &amp; Intents of the Heart pt. 2</vt:lpstr>
      <vt:lpstr>Thoughts &amp; Intents of the Heart pt. 2</vt:lpstr>
      <vt:lpstr>Thoughts &amp; Intents of the Heart pt. 2</vt:lpstr>
      <vt:lpstr>Thoughts &amp; Intents of the Heart pt. 2</vt:lpstr>
      <vt:lpstr>Thoughts &amp; Intents of the Heart pt. 2</vt:lpstr>
      <vt:lpstr>Thoughts &amp; Intents of the Heart pt. 2</vt:lpstr>
      <vt:lpstr>Thoughts &amp; Intents of the Heart pt. 2</vt:lpstr>
      <vt:lpstr>PowerPoint Presentation</vt:lpstr>
      <vt:lpstr>Thoughts &amp; Intents of the Heart pt. 2</vt:lpstr>
      <vt:lpstr>Thoughts &amp; Intents of the Heart pt. 2</vt:lpstr>
      <vt:lpstr>Thoughts &amp; Intents of the Heart pt. 2</vt:lpstr>
      <vt:lpstr>Thoughts &amp; Intents of the Heart pt. 2</vt:lpstr>
      <vt:lpstr>Thoughts &amp; Intents of the Heart pt. 2</vt:lpstr>
      <vt:lpstr>Thoughts &amp; Intents of the Heart pt. 2</vt:lpstr>
      <vt:lpstr>Thoughts &amp; Intents of the Heart pt. 2</vt:lpstr>
      <vt:lpstr>Thoughts &amp; Intents of the Heart pt. 2</vt:lpstr>
      <vt:lpstr>PowerPoint Presentation</vt:lpstr>
      <vt:lpstr>PowerPoint Presentation</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Thoughts &amp; Intents of the Heart pt. 1</dc:title>
  <dc:creator>vhanflstubbp</dc:creator>
  <cp:lastModifiedBy>AFCC</cp:lastModifiedBy>
  <cp:revision>14</cp:revision>
  <cp:lastPrinted>2015-06-23T20:39:48Z</cp:lastPrinted>
  <dcterms:created xsi:type="dcterms:W3CDTF">2015-06-23T19:50:45Z</dcterms:created>
  <dcterms:modified xsi:type="dcterms:W3CDTF">2015-08-06T00:11:01Z</dcterms:modified>
</cp:coreProperties>
</file>