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77" r:id="rId3"/>
    <p:sldId id="280" r:id="rId4"/>
    <p:sldId id="283" r:id="rId5"/>
    <p:sldId id="275" r:id="rId6"/>
    <p:sldId id="278" r:id="rId7"/>
    <p:sldId id="264" r:id="rId8"/>
    <p:sldId id="257" r:id="rId9"/>
    <p:sldId id="263" r:id="rId10"/>
    <p:sldId id="284" r:id="rId11"/>
    <p:sldId id="272" r:id="rId12"/>
    <p:sldId id="285" r:id="rId13"/>
    <p:sldId id="291" r:id="rId14"/>
    <p:sldId id="258" r:id="rId15"/>
    <p:sldId id="286" r:id="rId16"/>
    <p:sldId id="290" r:id="rId17"/>
    <p:sldId id="281" r:id="rId18"/>
    <p:sldId id="282" r:id="rId19"/>
    <p:sldId id="288" r:id="rId20"/>
    <p:sldId id="289" r:id="rId21"/>
    <p:sldId id="265" r:id="rId22"/>
    <p:sldId id="287" r:id="rId23"/>
    <p:sldId id="259" r:id="rId24"/>
    <p:sldId id="266" r:id="rId25"/>
    <p:sldId id="262" r:id="rId26"/>
    <p:sldId id="261" r:id="rId27"/>
    <p:sldId id="260" r:id="rId28"/>
    <p:sldId id="273" r:id="rId29"/>
    <p:sldId id="268" r:id="rId30"/>
    <p:sldId id="292" r:id="rId31"/>
    <p:sldId id="270" r:id="rId32"/>
    <p:sldId id="279" r:id="rId33"/>
    <p:sldId id="26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6" autoAdjust="0"/>
    <p:restoredTop sz="94579" autoAdjust="0"/>
  </p:normalViewPr>
  <p:slideViewPr>
    <p:cSldViewPr>
      <p:cViewPr varScale="1">
        <p:scale>
          <a:sx n="72" d="100"/>
          <a:sy n="72" d="100"/>
        </p:scale>
        <p:origin x="1314"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4BA386-1A73-43A1-AA7C-B4D93269473C}" type="datetimeFigureOut">
              <a:rPr lang="en-US" smtClean="0"/>
              <a:t>1/20/2016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9A6642-E4A3-42E5-BA9E-4E475BB61A89}" type="slidenum">
              <a:rPr lang="en-US" smtClean="0"/>
              <a:t>‹#›</a:t>
            </a:fld>
            <a:endParaRPr lang="en-US" dirty="0"/>
          </a:p>
        </p:txBody>
      </p:sp>
    </p:spTree>
    <p:extLst>
      <p:ext uri="{BB962C8B-B14F-4D97-AF65-F5344CB8AC3E}">
        <p14:creationId xmlns:p14="http://schemas.microsoft.com/office/powerpoint/2010/main" val="21019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17331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290199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034192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0532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045269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009443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2536295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431626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410541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89587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17303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59046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406431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34948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59164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74741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244534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0ADD133-68DC-4F91-B8A7-A49B336232DB}" type="datetimeFigureOut">
              <a:rPr lang="en-US" smtClean="0"/>
              <a:t>1/20/2016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121279-BC93-41B8-907A-50D3C4F0F3CA}" type="slidenum">
              <a:rPr lang="en-US" smtClean="0"/>
              <a:t>‹#›</a:t>
            </a:fld>
            <a:endParaRPr lang="en-US" dirty="0"/>
          </a:p>
        </p:txBody>
      </p:sp>
    </p:spTree>
    <p:extLst>
      <p:ext uri="{BB962C8B-B14F-4D97-AF65-F5344CB8AC3E}">
        <p14:creationId xmlns:p14="http://schemas.microsoft.com/office/powerpoint/2010/main" val="13425129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usinessnewsdaily.com/3783-mission-statemen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ntrepreneurs.about.com/od/famousentrepreneurs/p/billgates.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81000"/>
            <a:ext cx="6858000" cy="1194650"/>
          </a:xfrm>
        </p:spPr>
        <p:txBody>
          <a:bodyPr/>
          <a:lstStyle/>
          <a:p>
            <a:r>
              <a:rPr lang="en-US" dirty="0" smtClean="0"/>
              <a:t>Vision pt. 2</a:t>
            </a:r>
            <a:endParaRPr lang="en-US" dirty="0"/>
          </a:p>
        </p:txBody>
      </p:sp>
      <p:sp>
        <p:nvSpPr>
          <p:cNvPr id="3" name="Subtitle 2"/>
          <p:cNvSpPr>
            <a:spLocks noGrp="1"/>
          </p:cNvSpPr>
          <p:nvPr>
            <p:ph type="subTitle" idx="1"/>
          </p:nvPr>
        </p:nvSpPr>
        <p:spPr>
          <a:xfrm>
            <a:off x="152400" y="1539206"/>
            <a:ext cx="8610600" cy="3489994"/>
          </a:xfrm>
        </p:spPr>
        <p:txBody>
          <a:bodyPr>
            <a:normAutofit/>
          </a:bodyPr>
          <a:lstStyle/>
          <a:p>
            <a:pPr algn="l"/>
            <a:r>
              <a:rPr lang="en-US" sz="3600" dirty="0" smtClean="0"/>
              <a:t>Where there is no </a:t>
            </a:r>
            <a:r>
              <a:rPr lang="en-US" sz="3600" b="1" dirty="0" smtClean="0"/>
              <a:t>vision</a:t>
            </a:r>
            <a:r>
              <a:rPr lang="en-US" sz="3600" dirty="0" smtClean="0"/>
              <a:t>, the people are unrestrained, But happy is he who keeps the law. NASB </a:t>
            </a:r>
          </a:p>
          <a:p>
            <a:pPr algn="l"/>
            <a:r>
              <a:rPr lang="en-US" sz="3600" dirty="0" smtClean="0"/>
              <a:t>Where there is no </a:t>
            </a:r>
            <a:r>
              <a:rPr lang="en-US" sz="3600" b="1" dirty="0" smtClean="0"/>
              <a:t>vision</a:t>
            </a:r>
            <a:r>
              <a:rPr lang="en-US" sz="3600" dirty="0" smtClean="0"/>
              <a:t>, the people perish: but he that keepeth the law, happy is he. KJV</a:t>
            </a:r>
          </a:p>
          <a:p>
            <a:endParaRPr lang="en-US" dirty="0"/>
          </a:p>
        </p:txBody>
      </p:sp>
    </p:spTree>
    <p:extLst>
      <p:ext uri="{BB962C8B-B14F-4D97-AF65-F5344CB8AC3E}">
        <p14:creationId xmlns:p14="http://schemas.microsoft.com/office/powerpoint/2010/main" val="2598791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28600" y="1371600"/>
            <a:ext cx="8686800" cy="4267200"/>
          </a:xfrm>
        </p:spPr>
        <p:txBody>
          <a:bodyPr>
            <a:normAutofit/>
          </a:bodyPr>
          <a:lstStyle/>
          <a:p>
            <a:r>
              <a:rPr lang="en-US" sz="2800" dirty="0"/>
              <a:t>Vision statements are future-based and are meant to inspire and give direction </a:t>
            </a:r>
          </a:p>
          <a:p>
            <a:r>
              <a:rPr lang="en-US" sz="2800" dirty="0"/>
              <a:t>A vision statement should not be confused with a </a:t>
            </a:r>
            <a:r>
              <a:rPr lang="en-US" sz="2800" b="1" dirty="0">
                <a:hlinkClick r:id="rId2"/>
              </a:rPr>
              <a:t>mission statement</a:t>
            </a:r>
            <a:r>
              <a:rPr lang="en-US" sz="2800" dirty="0"/>
              <a:t>. </a:t>
            </a:r>
            <a:endParaRPr lang="en-US" sz="2800" dirty="0" smtClean="0"/>
          </a:p>
          <a:p>
            <a:r>
              <a:rPr lang="en-US" sz="2800" dirty="0" smtClean="0"/>
              <a:t>Mission </a:t>
            </a:r>
            <a:r>
              <a:rPr lang="en-US" sz="2800" dirty="0"/>
              <a:t>statements are present-based statements designed to convey a sense of why </a:t>
            </a:r>
            <a:r>
              <a:rPr lang="en-US" sz="2800" dirty="0" smtClean="0"/>
              <a:t>you exists – (your purpose)</a:t>
            </a:r>
          </a:p>
          <a:p>
            <a:r>
              <a:rPr lang="en-US" sz="2800" dirty="0" smtClean="0"/>
              <a:t>A </a:t>
            </a:r>
            <a:r>
              <a:rPr lang="en-US" sz="2800" dirty="0"/>
              <a:t>vision statement answers the question, "Where do I see </a:t>
            </a:r>
            <a:r>
              <a:rPr lang="en-US" sz="2800" dirty="0" smtClean="0"/>
              <a:t>myself  </a:t>
            </a:r>
            <a:r>
              <a:rPr lang="en-US" sz="2800" dirty="0"/>
              <a:t>going?"  </a:t>
            </a:r>
            <a:br>
              <a:rPr lang="en-US" sz="2800" dirty="0"/>
            </a:br>
            <a:endParaRPr lang="en-US" sz="2800" dirty="0"/>
          </a:p>
        </p:txBody>
      </p:sp>
    </p:spTree>
    <p:extLst>
      <p:ext uri="{BB962C8B-B14F-4D97-AF65-F5344CB8AC3E}">
        <p14:creationId xmlns:p14="http://schemas.microsoft.com/office/powerpoint/2010/main" val="3025484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228600" y="1371600"/>
            <a:ext cx="8686800" cy="4267200"/>
          </a:xfrm>
        </p:spPr>
        <p:txBody>
          <a:bodyPr>
            <a:noAutofit/>
          </a:bodyPr>
          <a:lstStyle/>
          <a:p>
            <a:r>
              <a:rPr lang="en-US" sz="3200" dirty="0" smtClean="0"/>
              <a:t>Your vision is going to carry you into your destiny; so what is it saying about you?</a:t>
            </a:r>
          </a:p>
          <a:p>
            <a:r>
              <a:rPr lang="en-US" sz="3200" dirty="0"/>
              <a:t>What have you written and what does it speak to you? </a:t>
            </a:r>
            <a:endParaRPr lang="en-US" sz="3200" dirty="0" smtClean="0"/>
          </a:p>
          <a:p>
            <a:r>
              <a:rPr lang="en-US" sz="3200" dirty="0" smtClean="0"/>
              <a:t>Vision provides </a:t>
            </a:r>
            <a:r>
              <a:rPr lang="en-US" sz="3200" dirty="0"/>
              <a:t>the inspiration for both your daily operations and </a:t>
            </a:r>
            <a:r>
              <a:rPr lang="en-US" sz="3200" dirty="0" smtClean="0"/>
              <a:t>your future </a:t>
            </a:r>
            <a:r>
              <a:rPr lang="en-US" sz="3200" dirty="0"/>
              <a:t>decisions.</a:t>
            </a:r>
          </a:p>
          <a:p>
            <a:r>
              <a:rPr lang="en-US" sz="3200" dirty="0" smtClean="0"/>
              <a:t>The </a:t>
            </a:r>
            <a:r>
              <a:rPr lang="en-US" sz="3200" dirty="0"/>
              <a:t>vision statement that provides the destination for the journey, and without a destination, how can you plan the route?</a:t>
            </a:r>
          </a:p>
        </p:txBody>
      </p:sp>
    </p:spTree>
    <p:extLst>
      <p:ext uri="{BB962C8B-B14F-4D97-AF65-F5344CB8AC3E}">
        <p14:creationId xmlns:p14="http://schemas.microsoft.com/office/powerpoint/2010/main" val="3116810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58074" y="1295400"/>
            <a:ext cx="8504925" cy="4267200"/>
          </a:xfrm>
        </p:spPr>
        <p:txBody>
          <a:bodyPr>
            <a:noAutofit/>
          </a:bodyPr>
          <a:lstStyle/>
          <a:p>
            <a:r>
              <a:rPr lang="en-US" sz="2000" dirty="0"/>
              <a:t>Ezra </a:t>
            </a:r>
            <a:r>
              <a:rPr lang="en-US" sz="2000" dirty="0" smtClean="0"/>
              <a:t>1:1-4 (TLB)</a:t>
            </a:r>
          </a:p>
          <a:p>
            <a:r>
              <a:rPr lang="en-US" sz="2000" dirty="0" smtClean="0"/>
              <a:t>1</a:t>
            </a:r>
            <a:r>
              <a:rPr lang="en-US" sz="3200" dirty="0" smtClean="0"/>
              <a:t>.</a:t>
            </a:r>
            <a:r>
              <a:rPr lang="en-US" sz="3200" dirty="0"/>
              <a:t> During the first year of the reign of King Cyrus of Persia, the Lord fulfilled Jeremiah’s </a:t>
            </a:r>
            <a:r>
              <a:rPr lang="en-US" sz="3200" dirty="0" smtClean="0"/>
              <a:t>prophecy </a:t>
            </a:r>
            <a:r>
              <a:rPr lang="en-US" sz="3200" dirty="0"/>
              <a:t>by giving King Cyrus the desire to send this proclamation throughout his empire (he also put it into the permanent records of the realm</a:t>
            </a:r>
            <a:r>
              <a:rPr lang="en-US" sz="3200" dirty="0" smtClean="0"/>
              <a:t>): </a:t>
            </a:r>
            <a:r>
              <a:rPr lang="en-US" sz="3200" baseline="30000" dirty="0" smtClean="0"/>
              <a:t>2</a:t>
            </a:r>
            <a:r>
              <a:rPr lang="en-US" sz="3200" baseline="30000" dirty="0"/>
              <a:t> </a:t>
            </a:r>
            <a:r>
              <a:rPr lang="en-US" sz="3200" dirty="0"/>
              <a:t>“Cyrus, king of Persia, hereby announces that Jehovah, the God of heaven who gave me my vast empire, has now given me the responsibility of building him a Temple in Jerusalem, in the land of Judah. </a:t>
            </a:r>
          </a:p>
        </p:txBody>
      </p:sp>
    </p:spTree>
    <p:extLst>
      <p:ext uri="{BB962C8B-B14F-4D97-AF65-F5344CB8AC3E}">
        <p14:creationId xmlns:p14="http://schemas.microsoft.com/office/powerpoint/2010/main" val="331326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58074" y="1464711"/>
            <a:ext cx="8657325" cy="4250289"/>
          </a:xfrm>
        </p:spPr>
        <p:txBody>
          <a:bodyPr/>
          <a:lstStyle/>
          <a:p>
            <a:r>
              <a:rPr lang="en-US" sz="3200" baseline="30000" dirty="0"/>
              <a:t>3 </a:t>
            </a:r>
            <a:r>
              <a:rPr lang="en-US" sz="3200" dirty="0"/>
              <a:t>All Jews throughout the kingdom may now return to Jerusalem to rebuild this Temple of Jehovah, who is the God of Israel and of Jerusalem. May his blessings rest upon you. </a:t>
            </a:r>
            <a:r>
              <a:rPr lang="en-US" sz="3200" baseline="30000" dirty="0"/>
              <a:t>4 </a:t>
            </a:r>
            <a:r>
              <a:rPr lang="en-US" sz="3200" dirty="0"/>
              <a:t>Those Jews</a:t>
            </a:r>
            <a:r>
              <a:rPr lang="en-US" sz="3200" baseline="30000" dirty="0"/>
              <a:t> </a:t>
            </a:r>
            <a:r>
              <a:rPr lang="en-US" sz="3200" dirty="0"/>
              <a:t>who do not go should contribute toward the expenses of those who do and also supply them with clothing, transportation, supplies for the journey, and a freewill offering for the Temple.”</a:t>
            </a:r>
          </a:p>
          <a:p>
            <a:endParaRPr lang="en-US" dirty="0"/>
          </a:p>
        </p:txBody>
      </p:sp>
    </p:spTree>
    <p:extLst>
      <p:ext uri="{BB962C8B-B14F-4D97-AF65-F5344CB8AC3E}">
        <p14:creationId xmlns:p14="http://schemas.microsoft.com/office/powerpoint/2010/main" val="17791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86700" cy="1325563"/>
          </a:xfrm>
        </p:spPr>
        <p:txBody>
          <a:bodyPr>
            <a:normAutofit/>
          </a:bodyPr>
          <a:lstStyle/>
          <a:p>
            <a:r>
              <a:rPr lang="en-US" sz="6000" dirty="0" smtClean="0"/>
              <a:t>Vision</a:t>
            </a:r>
            <a:endParaRPr lang="en-US" sz="6000" dirty="0"/>
          </a:p>
        </p:txBody>
      </p:sp>
      <p:sp>
        <p:nvSpPr>
          <p:cNvPr id="3" name="Content Placeholder 2"/>
          <p:cNvSpPr>
            <a:spLocks noGrp="1"/>
          </p:cNvSpPr>
          <p:nvPr>
            <p:ph idx="1"/>
          </p:nvPr>
        </p:nvSpPr>
        <p:spPr>
          <a:xfrm>
            <a:off x="334274" y="1295400"/>
            <a:ext cx="8581125" cy="4267200"/>
          </a:xfrm>
        </p:spPr>
        <p:txBody>
          <a:bodyPr>
            <a:normAutofit/>
          </a:bodyPr>
          <a:lstStyle/>
          <a:p>
            <a:r>
              <a:rPr lang="en-US" sz="3200" dirty="0" smtClean="0"/>
              <a:t>Every divine communication, by whatever means made, is often spoken of in the prophetic writings under the title of a vision.</a:t>
            </a:r>
          </a:p>
          <a:p>
            <a:r>
              <a:rPr lang="en-US" sz="3200" dirty="0" smtClean="0"/>
              <a:t>When the prophets were commanded to write any thing, it denoted the great importance of it, and that the fulfilling of it was at some distance. </a:t>
            </a:r>
          </a:p>
          <a:p>
            <a:r>
              <a:rPr lang="en-US" sz="3200" dirty="0" smtClean="0"/>
              <a:t>Keep </a:t>
            </a:r>
            <a:r>
              <a:rPr lang="en-US" sz="3200" dirty="0"/>
              <a:t>your vision statement alive by keeping it physically prominent. Print it out and post it </a:t>
            </a:r>
            <a:endParaRPr lang="en-US" sz="3200" dirty="0" smtClean="0"/>
          </a:p>
        </p:txBody>
      </p:sp>
    </p:spTree>
    <p:extLst>
      <p:ext uri="{BB962C8B-B14F-4D97-AF65-F5344CB8AC3E}">
        <p14:creationId xmlns:p14="http://schemas.microsoft.com/office/powerpoint/2010/main" val="1816884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28600" y="1219200"/>
            <a:ext cx="8686800" cy="4800600"/>
          </a:xfrm>
        </p:spPr>
        <p:txBody>
          <a:bodyPr>
            <a:noAutofit/>
          </a:bodyPr>
          <a:lstStyle/>
          <a:p>
            <a:r>
              <a:rPr lang="en-US" sz="3200" dirty="0" smtClean="0"/>
              <a:t>Ezra 6:2-5 (NASB)</a:t>
            </a:r>
          </a:p>
          <a:p>
            <a:pPr marL="0" indent="0">
              <a:buNone/>
            </a:pPr>
            <a:r>
              <a:rPr lang="en-US" sz="3200" dirty="0" smtClean="0"/>
              <a:t> 2. a </a:t>
            </a:r>
            <a:r>
              <a:rPr lang="en-US" sz="3200" dirty="0"/>
              <a:t>scroll was found and there was written in it as follows: “Memorandum— </a:t>
            </a:r>
            <a:r>
              <a:rPr lang="en-US" sz="3200" baseline="30000" dirty="0"/>
              <a:t>3 </a:t>
            </a:r>
            <a:r>
              <a:rPr lang="en-US" sz="3200" dirty="0"/>
              <a:t>In the first year of King Cyrus, Cyrus the king issued a decree: ‘</a:t>
            </a:r>
            <a:r>
              <a:rPr lang="en-US" sz="3200" i="1" dirty="0"/>
              <a:t>Concerning</a:t>
            </a:r>
            <a:r>
              <a:rPr lang="en-US" sz="3200" dirty="0"/>
              <a:t> the house of God at Jerusalem, let the </a:t>
            </a:r>
            <a:r>
              <a:rPr lang="en-US" sz="3200" dirty="0" smtClean="0"/>
              <a:t>temple</a:t>
            </a:r>
            <a:r>
              <a:rPr lang="en-US" sz="3200" dirty="0"/>
              <a:t>, the place where sacrifices are offered, be rebuilt and let its foundations be </a:t>
            </a:r>
            <a:r>
              <a:rPr lang="en-US" sz="3200" dirty="0" smtClean="0"/>
              <a:t>retained</a:t>
            </a:r>
            <a:r>
              <a:rPr lang="en-US" sz="3200" dirty="0"/>
              <a:t>, its height being 60 cubits and its width 60 cubits; </a:t>
            </a:r>
          </a:p>
        </p:txBody>
      </p:sp>
    </p:spTree>
    <p:extLst>
      <p:ext uri="{BB962C8B-B14F-4D97-AF65-F5344CB8AC3E}">
        <p14:creationId xmlns:p14="http://schemas.microsoft.com/office/powerpoint/2010/main" val="535402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28600" y="1371600"/>
            <a:ext cx="8686800" cy="4267200"/>
          </a:xfrm>
        </p:spPr>
        <p:txBody>
          <a:bodyPr/>
          <a:lstStyle/>
          <a:p>
            <a:r>
              <a:rPr lang="en-US" sz="3200" baseline="30000" dirty="0"/>
              <a:t>4 </a:t>
            </a:r>
            <a:r>
              <a:rPr lang="en-US" sz="3200" dirty="0"/>
              <a:t>with three layers of huge stones and one layer of timbers. And let the cost be paid from the royal treasury. </a:t>
            </a:r>
            <a:r>
              <a:rPr lang="en-US" sz="3200" baseline="30000" dirty="0"/>
              <a:t>5 </a:t>
            </a:r>
            <a:r>
              <a:rPr lang="en-US" sz="3200" dirty="0"/>
              <a:t>Also let the gold and silver utensils of the house of God, which Nebuchadnezzar took from the temple in Jerusalem and brought to Babylon, be returned and brought to their places in the temple in Jerusalem; and you shall put </a:t>
            </a:r>
            <a:r>
              <a:rPr lang="en-US" sz="3200" i="1" dirty="0"/>
              <a:t>them</a:t>
            </a:r>
            <a:r>
              <a:rPr lang="en-US" sz="3200" dirty="0"/>
              <a:t> in the house of God.</a:t>
            </a:r>
          </a:p>
          <a:p>
            <a:endParaRPr lang="en-US" dirty="0"/>
          </a:p>
        </p:txBody>
      </p:sp>
    </p:spTree>
    <p:extLst>
      <p:ext uri="{BB962C8B-B14F-4D97-AF65-F5344CB8AC3E}">
        <p14:creationId xmlns:p14="http://schemas.microsoft.com/office/powerpoint/2010/main" val="847438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363750" y="1295400"/>
            <a:ext cx="8551650" cy="4343400"/>
          </a:xfrm>
        </p:spPr>
        <p:txBody>
          <a:bodyPr>
            <a:normAutofit/>
          </a:bodyPr>
          <a:lstStyle/>
          <a:p>
            <a:pPr marL="0" indent="0">
              <a:buNone/>
            </a:pPr>
            <a:r>
              <a:rPr lang="en-US" sz="2800" b="1" dirty="0" smtClean="0"/>
              <a:t>How to write a vision statement</a:t>
            </a:r>
          </a:p>
          <a:p>
            <a:r>
              <a:rPr lang="en-US" sz="2800" dirty="0" smtClean="0"/>
              <a:t>We talked about picking out a scripture that relates to what you want God to do for you in 2016.</a:t>
            </a:r>
          </a:p>
          <a:p>
            <a:r>
              <a:rPr lang="en-US" sz="2800" dirty="0"/>
              <a:t>Vision statements are aspirational; they lay out the most important primary goals for </a:t>
            </a:r>
            <a:r>
              <a:rPr lang="en-US" sz="2800" dirty="0" smtClean="0"/>
              <a:t>your life. </a:t>
            </a:r>
          </a:p>
          <a:p>
            <a:r>
              <a:rPr lang="en-US" sz="2800" dirty="0" smtClean="0"/>
              <a:t>More than 70% of people to do not know how they should proceed to be successful in life.</a:t>
            </a:r>
          </a:p>
          <a:p>
            <a:r>
              <a:rPr lang="en-US" sz="2800" dirty="0" smtClean="0"/>
              <a:t>By </a:t>
            </a:r>
            <a:r>
              <a:rPr lang="en-US" sz="2800" dirty="0"/>
              <a:t>outlining </a:t>
            </a:r>
            <a:r>
              <a:rPr lang="en-US" sz="2800" dirty="0" smtClean="0"/>
              <a:t>key goals for your life, this can </a:t>
            </a:r>
            <a:r>
              <a:rPr lang="en-US" sz="2800" dirty="0"/>
              <a:t>enable </a:t>
            </a:r>
            <a:r>
              <a:rPr lang="en-US" sz="2800" dirty="0" smtClean="0"/>
              <a:t>you to  develop strategies </a:t>
            </a:r>
            <a:r>
              <a:rPr lang="en-US" sz="2800" dirty="0"/>
              <a:t>to achieve </a:t>
            </a:r>
            <a:r>
              <a:rPr lang="en-US" sz="2800" dirty="0" smtClean="0"/>
              <a:t>goals and be  more productive. </a:t>
            </a:r>
            <a:endParaRPr lang="en-US" sz="2800" dirty="0"/>
          </a:p>
        </p:txBody>
      </p:sp>
    </p:spTree>
    <p:extLst>
      <p:ext uri="{BB962C8B-B14F-4D97-AF65-F5344CB8AC3E}">
        <p14:creationId xmlns:p14="http://schemas.microsoft.com/office/powerpoint/2010/main" val="112688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58074" y="1295400"/>
            <a:ext cx="8657325" cy="4419600"/>
          </a:xfrm>
        </p:spPr>
        <p:txBody>
          <a:bodyPr>
            <a:noAutofit/>
          </a:bodyPr>
          <a:lstStyle/>
          <a:p>
            <a:r>
              <a:rPr lang="en-US" sz="2800" dirty="0" smtClean="0"/>
              <a:t>A vision statement is the best </a:t>
            </a:r>
            <a:r>
              <a:rPr lang="en-US" sz="2800" dirty="0"/>
              <a:t>way to begin </a:t>
            </a:r>
            <a:r>
              <a:rPr lang="en-US" sz="2800" dirty="0" smtClean="0"/>
              <a:t>to </a:t>
            </a:r>
            <a:r>
              <a:rPr lang="en-US" sz="2800" dirty="0"/>
              <a:t>reflect on some of the most significant events or ideas that </a:t>
            </a:r>
            <a:r>
              <a:rPr lang="en-US" sz="2800" dirty="0" smtClean="0"/>
              <a:t>may impact your life (the word of God is the place to start)</a:t>
            </a:r>
          </a:p>
          <a:p>
            <a:r>
              <a:rPr lang="en-US" sz="2800" dirty="0" smtClean="0"/>
              <a:t>To get </a:t>
            </a:r>
            <a:r>
              <a:rPr lang="en-US" sz="2800" dirty="0"/>
              <a:t>started, dream big and make a list. </a:t>
            </a:r>
            <a:endParaRPr lang="en-US" sz="2800" dirty="0" smtClean="0"/>
          </a:p>
          <a:p>
            <a:r>
              <a:rPr lang="en-US" sz="2800" dirty="0" smtClean="0"/>
              <a:t>Don't </a:t>
            </a:r>
            <a:r>
              <a:rPr lang="en-US" sz="2800" dirty="0"/>
              <a:t>worry about practicality for now — what initially looks impossible could be achieved down </a:t>
            </a:r>
            <a:r>
              <a:rPr lang="en-US" sz="2800" dirty="0" smtClean="0"/>
              <a:t>later</a:t>
            </a:r>
          </a:p>
          <a:p>
            <a:r>
              <a:rPr lang="en-US" sz="2800" dirty="0" smtClean="0"/>
              <a:t>Brainstorm to </a:t>
            </a:r>
            <a:r>
              <a:rPr lang="en-US" sz="2800" dirty="0"/>
              <a:t>visualize where you may see yourselves </a:t>
            </a:r>
            <a:r>
              <a:rPr lang="en-US" sz="2800" dirty="0" smtClean="0"/>
              <a:t>in the future</a:t>
            </a:r>
            <a:r>
              <a:rPr lang="en-US" sz="2800" dirty="0"/>
              <a:t>. </a:t>
            </a:r>
            <a:r>
              <a:rPr lang="en-US" sz="2800" dirty="0" smtClean="0"/>
              <a:t> It can help your determine your priorities.</a:t>
            </a:r>
            <a:endParaRPr lang="en-US" sz="2800" dirty="0"/>
          </a:p>
        </p:txBody>
      </p:sp>
    </p:spTree>
    <p:extLst>
      <p:ext uri="{BB962C8B-B14F-4D97-AF65-F5344CB8AC3E}">
        <p14:creationId xmlns:p14="http://schemas.microsoft.com/office/powerpoint/2010/main" val="4237437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58074" y="1371600"/>
            <a:ext cx="8733525" cy="4267200"/>
          </a:xfrm>
        </p:spPr>
        <p:txBody>
          <a:bodyPr>
            <a:normAutofit/>
          </a:bodyPr>
          <a:lstStyle/>
          <a:p>
            <a:r>
              <a:rPr lang="en-US" sz="2800" dirty="0"/>
              <a:t>Example: Five years from now, I </a:t>
            </a:r>
            <a:r>
              <a:rPr lang="en-US" sz="2800" dirty="0" smtClean="0"/>
              <a:t>will</a:t>
            </a:r>
          </a:p>
          <a:p>
            <a:pPr marL="0" indent="0">
              <a:buNone/>
            </a:pPr>
            <a:r>
              <a:rPr lang="en-US" sz="2800" dirty="0" smtClean="0"/>
              <a:t> </a:t>
            </a:r>
            <a:r>
              <a:rPr lang="en-US" dirty="0"/>
              <a:t>___________________ by ________________________.</a:t>
            </a:r>
          </a:p>
          <a:p>
            <a:r>
              <a:rPr lang="en-US" sz="3200" dirty="0"/>
              <a:t>When you write your vision statement, make sure that you have chosen the vision that is most important to you.</a:t>
            </a:r>
          </a:p>
          <a:p>
            <a:r>
              <a:rPr lang="en-US" sz="3200" dirty="0"/>
              <a:t>If you don't fully believe in your vision statement, you won't be able to fully commit to it and writing a vision statement that you can't or won't fully commit to is a waste of time.</a:t>
            </a:r>
          </a:p>
          <a:p>
            <a:endParaRPr lang="en-US" dirty="0"/>
          </a:p>
        </p:txBody>
      </p:sp>
    </p:spTree>
    <p:extLst>
      <p:ext uri="{BB962C8B-B14F-4D97-AF65-F5344CB8AC3E}">
        <p14:creationId xmlns:p14="http://schemas.microsoft.com/office/powerpoint/2010/main" val="4132913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524000"/>
            <a:ext cx="8686800" cy="4419600"/>
          </a:xfrm>
        </p:spPr>
        <p:txBody>
          <a:bodyPr>
            <a:normAutofit/>
          </a:bodyPr>
          <a:lstStyle/>
          <a:p>
            <a:r>
              <a:rPr lang="en-US" sz="3600" dirty="0" smtClean="0"/>
              <a:t>Habakkuk stood at his watch tower and waited to hear from God (Habakkuk 2:1). </a:t>
            </a:r>
          </a:p>
          <a:p>
            <a:r>
              <a:rPr lang="en-US" sz="3600" dirty="0" smtClean="0"/>
              <a:t>In other words he got into his prayer/meditation room to hear from God. He did not try to figure out the vision. </a:t>
            </a:r>
          </a:p>
          <a:p>
            <a:r>
              <a:rPr lang="en-US" sz="3600" dirty="0" smtClean="0"/>
              <a:t>He wanted God to show him the right vision for his life.</a:t>
            </a:r>
          </a:p>
          <a:p>
            <a:endParaRPr lang="en-US" dirty="0"/>
          </a:p>
        </p:txBody>
      </p:sp>
    </p:spTree>
    <p:extLst>
      <p:ext uri="{BB962C8B-B14F-4D97-AF65-F5344CB8AC3E}">
        <p14:creationId xmlns:p14="http://schemas.microsoft.com/office/powerpoint/2010/main" val="1829581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58074" y="1219200"/>
            <a:ext cx="8657325" cy="4191000"/>
          </a:xfrm>
        </p:spPr>
        <p:txBody>
          <a:bodyPr/>
          <a:lstStyle/>
          <a:p>
            <a:r>
              <a:rPr lang="en-US" sz="4000" dirty="0"/>
              <a:t>What </a:t>
            </a:r>
            <a:r>
              <a:rPr lang="en-US" sz="4000" dirty="0">
                <a:hlinkClick r:id="rId2"/>
              </a:rPr>
              <a:t>Bill Gates</a:t>
            </a:r>
            <a:r>
              <a:rPr lang="en-US" sz="4000" dirty="0"/>
              <a:t> envisioned when he first started Microsoft was a personal computer in every home and business, not a series of steps for making that happen.</a:t>
            </a:r>
          </a:p>
          <a:p>
            <a:r>
              <a:rPr lang="en-US" sz="4000" dirty="0"/>
              <a:t>Don’t confuse a vision statement with a road map.</a:t>
            </a:r>
          </a:p>
          <a:p>
            <a:endParaRPr lang="en-US" dirty="0"/>
          </a:p>
        </p:txBody>
      </p:sp>
    </p:spTree>
    <p:extLst>
      <p:ext uri="{BB962C8B-B14F-4D97-AF65-F5344CB8AC3E}">
        <p14:creationId xmlns:p14="http://schemas.microsoft.com/office/powerpoint/2010/main" val="1237667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258074" y="1295400"/>
            <a:ext cx="8733525" cy="4191000"/>
          </a:xfrm>
        </p:spPr>
        <p:txBody>
          <a:bodyPr>
            <a:normAutofit/>
          </a:bodyPr>
          <a:lstStyle/>
          <a:p>
            <a:r>
              <a:rPr lang="en-US" sz="3600" dirty="0" smtClean="0"/>
              <a:t>After you have prayed and you write the vision for your life and your family, write it plainly and in size lettering where it can be read easily.</a:t>
            </a:r>
          </a:p>
          <a:p>
            <a:r>
              <a:rPr lang="en-US" sz="3600" dirty="0" smtClean="0"/>
              <a:t>Put it up in your home where you can view it daily.</a:t>
            </a:r>
            <a:endParaRPr lang="en-US" sz="3600" dirty="0"/>
          </a:p>
        </p:txBody>
      </p:sp>
    </p:spTree>
    <p:extLst>
      <p:ext uri="{BB962C8B-B14F-4D97-AF65-F5344CB8AC3E}">
        <p14:creationId xmlns:p14="http://schemas.microsoft.com/office/powerpoint/2010/main" val="1355118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228600" y="1371600"/>
            <a:ext cx="8610600" cy="4267200"/>
          </a:xfrm>
        </p:spPr>
        <p:txBody>
          <a:bodyPr>
            <a:normAutofit/>
          </a:bodyPr>
          <a:lstStyle/>
          <a:p>
            <a:r>
              <a:rPr lang="en-US" sz="3600" dirty="0"/>
              <a:t>As </a:t>
            </a:r>
            <a:r>
              <a:rPr lang="en-US" sz="3600" dirty="0" smtClean="0"/>
              <a:t>you grow, your goals </a:t>
            </a:r>
            <a:r>
              <a:rPr lang="en-US" sz="3600" dirty="0"/>
              <a:t>may </a:t>
            </a:r>
            <a:r>
              <a:rPr lang="en-US" sz="3600" dirty="0" smtClean="0"/>
              <a:t>change.</a:t>
            </a:r>
          </a:p>
          <a:p>
            <a:r>
              <a:rPr lang="en-US" sz="3600" dirty="0" smtClean="0"/>
              <a:t>Therefore</a:t>
            </a:r>
            <a:r>
              <a:rPr lang="en-US" sz="3600" dirty="0"/>
              <a:t>, vision statements should be revised as needed to reflect </a:t>
            </a:r>
            <a:r>
              <a:rPr lang="en-US" sz="3600" dirty="0" smtClean="0"/>
              <a:t>changes </a:t>
            </a:r>
            <a:r>
              <a:rPr lang="en-US" sz="3600" dirty="0"/>
              <a:t>as goals are </a:t>
            </a:r>
            <a:r>
              <a:rPr lang="en-US" sz="3600" dirty="0" smtClean="0"/>
              <a:t>met.</a:t>
            </a:r>
          </a:p>
          <a:p>
            <a:r>
              <a:rPr lang="en-US" sz="3600" dirty="0" smtClean="0"/>
              <a:t>However</a:t>
            </a:r>
            <a:r>
              <a:rPr lang="en-US" sz="3600" dirty="0"/>
              <a:t>, when you're writing the vision statement, you should approach it as a document that will last at least several </a:t>
            </a:r>
            <a:r>
              <a:rPr lang="en-US" sz="3600" dirty="0" smtClean="0"/>
              <a:t>years.</a:t>
            </a:r>
            <a:endParaRPr lang="en-US" sz="3600" dirty="0"/>
          </a:p>
        </p:txBody>
      </p:sp>
    </p:spTree>
    <p:extLst>
      <p:ext uri="{BB962C8B-B14F-4D97-AF65-F5344CB8AC3E}">
        <p14:creationId xmlns:p14="http://schemas.microsoft.com/office/powerpoint/2010/main" val="1977474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228600" y="1371600"/>
            <a:ext cx="8610600" cy="4343400"/>
          </a:xfrm>
        </p:spPr>
        <p:txBody>
          <a:bodyPr>
            <a:normAutofit lnSpcReduction="10000"/>
          </a:bodyPr>
          <a:lstStyle/>
          <a:p>
            <a:r>
              <a:rPr lang="en-US" sz="3200" dirty="0" smtClean="0"/>
              <a:t>But at the end it (the vision) shall speak — When the period appointed by God shall come, it shall be accomplished, and not disappoint our expectation. </a:t>
            </a:r>
          </a:p>
          <a:p>
            <a:r>
              <a:rPr lang="en-US" sz="3200" dirty="0" smtClean="0"/>
              <a:t>The Hebrew is, At the end it shall break forth, namely, as the morning light, which used, properly and emphatically expresses: that is, the event spoken of shall break forth, or appear, with great clearness and evidence, and then this prophecy shall be proved a true one. </a:t>
            </a:r>
          </a:p>
          <a:p>
            <a:endParaRPr lang="en-US" dirty="0"/>
          </a:p>
        </p:txBody>
      </p:sp>
    </p:spTree>
    <p:extLst>
      <p:ext uri="{BB962C8B-B14F-4D97-AF65-F5344CB8AC3E}">
        <p14:creationId xmlns:p14="http://schemas.microsoft.com/office/powerpoint/2010/main" val="142833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219200"/>
            <a:ext cx="8839200" cy="4572000"/>
          </a:xfrm>
        </p:spPr>
        <p:txBody>
          <a:bodyPr>
            <a:noAutofit/>
          </a:bodyPr>
          <a:lstStyle/>
          <a:p>
            <a:pPr marL="0" indent="0">
              <a:buNone/>
            </a:pPr>
            <a:r>
              <a:rPr lang="en-US" sz="2800" dirty="0" smtClean="0"/>
              <a:t>Though It Tarry</a:t>
            </a:r>
          </a:p>
          <a:p>
            <a:r>
              <a:rPr lang="en-US" sz="2800" dirty="0" smtClean="0"/>
              <a:t>Hab. 2:3-4- When tossed and perplexed with doubts, we must watch against temptations to be impatient. </a:t>
            </a:r>
          </a:p>
          <a:p>
            <a:r>
              <a:rPr lang="en-US" sz="2800" dirty="0" smtClean="0"/>
              <a:t>When we have poured out complaints and requests before God, we must observe the answers God gives by his word, his Spirit, and providences; what the Lord will say to our case.</a:t>
            </a:r>
          </a:p>
          <a:p>
            <a:r>
              <a:rPr lang="en-US" sz="2800" dirty="0" smtClean="0"/>
              <a:t> God will not disappoint the believing expectations of those who wait to hear what he will say unto them.</a:t>
            </a:r>
          </a:p>
        </p:txBody>
      </p:sp>
    </p:spTree>
    <p:extLst>
      <p:ext uri="{BB962C8B-B14F-4D97-AF65-F5344CB8AC3E}">
        <p14:creationId xmlns:p14="http://schemas.microsoft.com/office/powerpoint/2010/main" val="3015366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65652" y="1295400"/>
            <a:ext cx="8749748" cy="4572000"/>
          </a:xfrm>
        </p:spPr>
        <p:txBody>
          <a:bodyPr>
            <a:normAutofit lnSpcReduction="10000"/>
          </a:bodyPr>
          <a:lstStyle/>
          <a:p>
            <a:r>
              <a:rPr lang="en-US" sz="3600" dirty="0" smtClean="0"/>
              <a:t>Habakkuk found out what God was revealing to him would not be fulfilled until a certain time which God had appointed. As this vision undoubtedly related to the destruction of the Babylon's monarchy.</a:t>
            </a:r>
          </a:p>
          <a:p>
            <a:r>
              <a:rPr lang="en-US" sz="3600" dirty="0" smtClean="0"/>
              <a:t>The vision plainly foretold from Habakkuk chapter 2 to the end of the book, did not to take place until about one hundred years from that time. </a:t>
            </a:r>
          </a:p>
          <a:p>
            <a:endParaRPr lang="en-US" dirty="0"/>
          </a:p>
        </p:txBody>
      </p:sp>
    </p:spTree>
    <p:extLst>
      <p:ext uri="{BB962C8B-B14F-4D97-AF65-F5344CB8AC3E}">
        <p14:creationId xmlns:p14="http://schemas.microsoft.com/office/powerpoint/2010/main" val="2460702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9026" y="1295400"/>
            <a:ext cx="8756374" cy="4648200"/>
          </a:xfrm>
        </p:spPr>
        <p:txBody>
          <a:bodyPr>
            <a:normAutofit lnSpcReduction="10000"/>
          </a:bodyPr>
          <a:lstStyle/>
          <a:p>
            <a:r>
              <a:rPr lang="en-US" sz="3600" dirty="0" smtClean="0"/>
              <a:t>Though it tarry, wait for it — Although our dreams may be long deferred, and much time may intervene before it be accomplished; yet, nevertheless, continue confidently to expect it; because it will surely come, it will not tarry.</a:t>
            </a:r>
          </a:p>
          <a:p>
            <a:r>
              <a:rPr lang="en-US" sz="3600" dirty="0" smtClean="0"/>
              <a:t>It will not be prolonged, or go beyond, namely, the appointed time; that is, it will certainly be fulfilled at the time that is appointed. </a:t>
            </a:r>
          </a:p>
          <a:p>
            <a:endParaRPr lang="en-US" dirty="0"/>
          </a:p>
        </p:txBody>
      </p:sp>
    </p:spTree>
    <p:extLst>
      <p:ext uri="{BB962C8B-B14F-4D97-AF65-F5344CB8AC3E}">
        <p14:creationId xmlns:p14="http://schemas.microsoft.com/office/powerpoint/2010/main" val="38215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371600"/>
            <a:ext cx="8763000" cy="4343400"/>
          </a:xfrm>
        </p:spPr>
        <p:txBody>
          <a:bodyPr>
            <a:normAutofit/>
          </a:bodyPr>
          <a:lstStyle/>
          <a:p>
            <a:r>
              <a:rPr lang="en-US" sz="3200" dirty="0" smtClean="0"/>
              <a:t>Though God may defer the execution of his promises in our live for a long time, according to our computation.</a:t>
            </a:r>
          </a:p>
          <a:p>
            <a:r>
              <a:rPr lang="en-US" sz="3200" dirty="0" smtClean="0"/>
              <a:t> </a:t>
            </a:r>
            <a:r>
              <a:rPr lang="en-US" sz="3200" dirty="0"/>
              <a:t>T</a:t>
            </a:r>
            <a:r>
              <a:rPr lang="en-US" sz="3200" dirty="0" smtClean="0"/>
              <a:t>hey are no less sure than if they were immediately accomplished; and indeed it is only long with respect to our limited and narrow capacities. </a:t>
            </a:r>
          </a:p>
          <a:p>
            <a:r>
              <a:rPr lang="en-US" sz="3200" dirty="0"/>
              <a:t>F</a:t>
            </a:r>
            <a:r>
              <a:rPr lang="en-US" sz="3200" dirty="0" smtClean="0"/>
              <a:t>or with God, the Scriptures tell us, a thousand years are but as one day. </a:t>
            </a:r>
            <a:endParaRPr lang="en-US" sz="3200" dirty="0"/>
          </a:p>
        </p:txBody>
      </p:sp>
    </p:spTree>
    <p:extLst>
      <p:ext uri="{BB962C8B-B14F-4D97-AF65-F5344CB8AC3E}">
        <p14:creationId xmlns:p14="http://schemas.microsoft.com/office/powerpoint/2010/main" val="2803019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5428"/>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228600" y="1219200"/>
            <a:ext cx="8686800" cy="4800600"/>
          </a:xfrm>
        </p:spPr>
        <p:txBody>
          <a:bodyPr>
            <a:noAutofit/>
          </a:bodyPr>
          <a:lstStyle/>
          <a:p>
            <a:r>
              <a:rPr lang="en-US" sz="2800" dirty="0" smtClean="0"/>
              <a:t>God does things in His time, and not when we think it is time. Notice, in all of this, God does not scold Habakkuk about the vision, or even the questions he has asked God. </a:t>
            </a:r>
          </a:p>
          <a:p>
            <a:r>
              <a:rPr lang="en-US" sz="2800" dirty="0" smtClean="0"/>
              <a:t>He explains that, sometimes, they do not come to pass at the time of the vision. They may happen weeks, months, or even years later. The vision is for a time God appointed. </a:t>
            </a:r>
          </a:p>
          <a:p>
            <a:r>
              <a:rPr lang="en-US" sz="2800" dirty="0" smtClean="0"/>
              <a:t>God reminds Habakkuk  and us that we are to patiently wait on the answers to come. When the appointed time comes, they will not tarry. </a:t>
            </a:r>
            <a:endParaRPr lang="en-US" sz="2800" dirty="0"/>
          </a:p>
        </p:txBody>
      </p:sp>
    </p:spTree>
    <p:extLst>
      <p:ext uri="{BB962C8B-B14F-4D97-AF65-F5344CB8AC3E}">
        <p14:creationId xmlns:p14="http://schemas.microsoft.com/office/powerpoint/2010/main" val="2541611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334274" y="1491215"/>
            <a:ext cx="8657325" cy="3690385"/>
          </a:xfrm>
        </p:spPr>
        <p:txBody>
          <a:bodyPr>
            <a:normAutofit/>
          </a:bodyPr>
          <a:lstStyle/>
          <a:p>
            <a:r>
              <a:rPr lang="en-US" sz="3200" dirty="0" smtClean="0"/>
              <a:t>All are concerned in the truths of God's word. Though the promised favor  may appear to be deferred long, it will come at last, and abundantly recompense us for waiting.</a:t>
            </a:r>
          </a:p>
          <a:p>
            <a:r>
              <a:rPr lang="en-US" sz="3200" dirty="0" smtClean="0"/>
              <a:t>Though humbled  and broken-hearted at times we should rest on the promises, and on Christ, in and through whom it is given. </a:t>
            </a:r>
          </a:p>
        </p:txBody>
      </p:sp>
    </p:spTree>
    <p:extLst>
      <p:ext uri="{BB962C8B-B14F-4D97-AF65-F5344CB8AC3E}">
        <p14:creationId xmlns:p14="http://schemas.microsoft.com/office/powerpoint/2010/main" val="471585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Vision</a:t>
            </a:r>
          </a:p>
        </p:txBody>
      </p:sp>
      <p:sp>
        <p:nvSpPr>
          <p:cNvPr id="3" name="Content Placeholder 2"/>
          <p:cNvSpPr>
            <a:spLocks noGrp="1"/>
          </p:cNvSpPr>
          <p:nvPr>
            <p:ph idx="1"/>
          </p:nvPr>
        </p:nvSpPr>
        <p:spPr>
          <a:xfrm>
            <a:off x="152400" y="1447800"/>
            <a:ext cx="8915400" cy="4495800"/>
          </a:xfrm>
        </p:spPr>
        <p:txBody>
          <a:bodyPr>
            <a:normAutofit/>
          </a:bodyPr>
          <a:lstStyle/>
          <a:p>
            <a:r>
              <a:rPr lang="en-US" sz="3200" dirty="0" smtClean="0"/>
              <a:t>Vision can be defined as the ability to see things  (God’s way) as they should be.</a:t>
            </a:r>
          </a:p>
          <a:p>
            <a:r>
              <a:rPr lang="en-US" sz="3200" dirty="0" smtClean="0"/>
              <a:t>The source of vision is inspiration</a:t>
            </a:r>
          </a:p>
          <a:p>
            <a:r>
              <a:rPr lang="en-US" sz="3200" dirty="0" smtClean="0"/>
              <a:t>God gave us vision so we would not have to live by what we see.</a:t>
            </a:r>
          </a:p>
          <a:p>
            <a:r>
              <a:rPr lang="en-US" sz="3200" dirty="0" smtClean="0"/>
              <a:t>Clear Godly vision destroys barriers of limitation</a:t>
            </a:r>
          </a:p>
          <a:p>
            <a:r>
              <a:rPr lang="en-US" sz="3200" dirty="0" smtClean="0"/>
              <a:t>The greatest gift God gave us was not sight but vision</a:t>
            </a:r>
            <a:endParaRPr lang="en-US" sz="3200" dirty="0"/>
          </a:p>
        </p:txBody>
      </p:sp>
    </p:spTree>
    <p:extLst>
      <p:ext uri="{BB962C8B-B14F-4D97-AF65-F5344CB8AC3E}">
        <p14:creationId xmlns:p14="http://schemas.microsoft.com/office/powerpoint/2010/main" val="4418445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886700" cy="1325563"/>
          </a:xfrm>
        </p:spPr>
        <p:txBody>
          <a:bodyPr>
            <a:normAutofit/>
          </a:bodyPr>
          <a:lstStyle/>
          <a:p>
            <a:r>
              <a:rPr lang="en-US" sz="6600" dirty="0"/>
              <a:t>Vision</a:t>
            </a:r>
          </a:p>
        </p:txBody>
      </p:sp>
      <p:sp>
        <p:nvSpPr>
          <p:cNvPr id="3" name="Content Placeholder 2"/>
          <p:cNvSpPr>
            <a:spLocks noGrp="1"/>
          </p:cNvSpPr>
          <p:nvPr>
            <p:ph idx="1"/>
          </p:nvPr>
        </p:nvSpPr>
        <p:spPr>
          <a:xfrm>
            <a:off x="152400" y="1295400"/>
            <a:ext cx="8763000" cy="4343400"/>
          </a:xfrm>
        </p:spPr>
        <p:txBody>
          <a:bodyPr>
            <a:noAutofit/>
          </a:bodyPr>
          <a:lstStyle/>
          <a:p>
            <a:r>
              <a:rPr lang="en-US" sz="3200" dirty="0"/>
              <a:t>We have to walk and  live by faith, persevere to the end.</a:t>
            </a:r>
          </a:p>
          <a:p>
            <a:r>
              <a:rPr lang="en-US" sz="3200" dirty="0"/>
              <a:t>We have to walk by what we believe not by what it looks like.</a:t>
            </a:r>
          </a:p>
          <a:p>
            <a:r>
              <a:rPr lang="en-US" sz="3200" dirty="0"/>
              <a:t>While those who distrust or despise God's all-sufficiency will not walk uprightly with him. </a:t>
            </a:r>
          </a:p>
          <a:p>
            <a:r>
              <a:rPr lang="en-US" sz="3200" dirty="0"/>
              <a:t>The just shall live by faith in these precious promises of  God’s Word , while the performance of them is deferred</a:t>
            </a:r>
          </a:p>
        </p:txBody>
      </p:sp>
    </p:spTree>
    <p:extLst>
      <p:ext uri="{BB962C8B-B14F-4D97-AF65-F5344CB8AC3E}">
        <p14:creationId xmlns:p14="http://schemas.microsoft.com/office/powerpoint/2010/main" val="1230644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86700" cy="1325563"/>
          </a:xfrm>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477963"/>
            <a:ext cx="8839200" cy="4237037"/>
          </a:xfrm>
        </p:spPr>
        <p:txBody>
          <a:bodyPr>
            <a:normAutofit/>
          </a:bodyPr>
          <a:lstStyle/>
          <a:p>
            <a:r>
              <a:rPr lang="en-US" sz="2800" dirty="0" smtClean="0"/>
              <a:t>We write the vision not only to tell it to the people present, for their particular information and satisfaction; but to write it, that it may be read over and over, and that it may remain, and be of use in times to come.</a:t>
            </a:r>
          </a:p>
          <a:p>
            <a:r>
              <a:rPr lang="en-US" sz="2800" dirty="0"/>
              <a:t>Write the vision  in large lasting characters, that he may run that reads it, that it may be plain to any, however occupied or in haste.</a:t>
            </a:r>
          </a:p>
          <a:p>
            <a:r>
              <a:rPr lang="en-US" sz="2800" dirty="0"/>
              <a:t>Put it out were it can be seen, so you don’t forget what you wrote. </a:t>
            </a:r>
          </a:p>
          <a:p>
            <a:endParaRPr lang="en-US" dirty="0"/>
          </a:p>
        </p:txBody>
      </p:sp>
    </p:spTree>
    <p:extLst>
      <p:ext uri="{BB962C8B-B14F-4D97-AF65-F5344CB8AC3E}">
        <p14:creationId xmlns:p14="http://schemas.microsoft.com/office/powerpoint/2010/main" val="4252567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685800"/>
            <a:ext cx="8686800" cy="4572000"/>
          </a:xfrm>
        </p:spPr>
        <p:txBody>
          <a:bodyPr>
            <a:normAutofit/>
          </a:bodyPr>
          <a:lstStyle/>
          <a:p>
            <a:r>
              <a:rPr lang="en-US" sz="4400" dirty="0" smtClean="0"/>
              <a:t>How To Deal With Depression</a:t>
            </a:r>
          </a:p>
          <a:p>
            <a:r>
              <a:rPr lang="en-US" sz="4400" dirty="0" smtClean="0"/>
              <a:t>Prov. 12:25;Prov. 13:12 </a:t>
            </a:r>
          </a:p>
          <a:p>
            <a:r>
              <a:rPr lang="en-US" sz="4400" dirty="0" smtClean="0"/>
              <a:t>Eccl. 6:6</a:t>
            </a:r>
          </a:p>
          <a:p>
            <a:r>
              <a:rPr lang="en-US" sz="4400" dirty="0" smtClean="0"/>
              <a:t>Phil. 4:12</a:t>
            </a:r>
            <a:endParaRPr lang="en-US" sz="4400" dirty="0"/>
          </a:p>
        </p:txBody>
      </p:sp>
    </p:spTree>
    <p:extLst>
      <p:ext uri="{BB962C8B-B14F-4D97-AF65-F5344CB8AC3E}">
        <p14:creationId xmlns:p14="http://schemas.microsoft.com/office/powerpoint/2010/main" val="590283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457200"/>
            <a:ext cx="8229600" cy="4572000"/>
          </a:xfrm>
        </p:spPr>
        <p:txBody>
          <a:bodyPr>
            <a:normAutofit/>
          </a:bodyPr>
          <a:lstStyle/>
          <a:p>
            <a:pPr marL="0" indent="0">
              <a:buNone/>
            </a:pPr>
            <a:r>
              <a:rPr lang="en-US" sz="3600" b="1" dirty="0" smtClean="0"/>
              <a:t>References</a:t>
            </a:r>
          </a:p>
          <a:p>
            <a:r>
              <a:rPr lang="en-US" sz="3600" dirty="0" smtClean="0"/>
              <a:t>Ellicotts Commentary for English Readers: Habakuk-2</a:t>
            </a:r>
          </a:p>
          <a:p>
            <a:r>
              <a:rPr lang="en-US" sz="3600" dirty="0" smtClean="0"/>
              <a:t>Matthew Henry Concise Commentary; Habakuk-2</a:t>
            </a:r>
          </a:p>
          <a:p>
            <a:r>
              <a:rPr lang="en-US" sz="3600" dirty="0" smtClean="0"/>
              <a:t>Gills Exposition of the Entire Bible-Hab. 2</a:t>
            </a:r>
          </a:p>
          <a:p>
            <a:r>
              <a:rPr lang="en-US" sz="3600" dirty="0" smtClean="0"/>
              <a:t>Vision-Myles Munroe</a:t>
            </a:r>
            <a:endParaRPr lang="en-US" sz="3600" dirty="0"/>
          </a:p>
        </p:txBody>
      </p:sp>
    </p:spTree>
    <p:extLst>
      <p:ext uri="{BB962C8B-B14F-4D97-AF65-F5344CB8AC3E}">
        <p14:creationId xmlns:p14="http://schemas.microsoft.com/office/powerpoint/2010/main" val="58147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Vision</a:t>
            </a:r>
          </a:p>
        </p:txBody>
      </p:sp>
      <p:sp>
        <p:nvSpPr>
          <p:cNvPr id="3" name="Content Placeholder 2"/>
          <p:cNvSpPr>
            <a:spLocks noGrp="1"/>
          </p:cNvSpPr>
          <p:nvPr>
            <p:ph idx="1"/>
          </p:nvPr>
        </p:nvSpPr>
        <p:spPr>
          <a:xfrm>
            <a:off x="76200" y="1447800"/>
            <a:ext cx="8839200" cy="4267200"/>
          </a:xfrm>
        </p:spPr>
        <p:txBody>
          <a:bodyPr>
            <a:normAutofit fontScale="92500"/>
          </a:bodyPr>
          <a:lstStyle/>
          <a:p>
            <a:r>
              <a:rPr lang="en-US" sz="3600" dirty="0" smtClean="0"/>
              <a:t>We were never intended to live by what we see.</a:t>
            </a:r>
          </a:p>
          <a:p>
            <a:r>
              <a:rPr lang="en-US" sz="3600" dirty="0" smtClean="0"/>
              <a:t>Sight restrict us to the present.</a:t>
            </a:r>
          </a:p>
          <a:p>
            <a:r>
              <a:rPr lang="en-US" sz="3600" dirty="0" smtClean="0"/>
              <a:t>Vision releases us to our future. It gives you the ability to see beyond our eyes.</a:t>
            </a:r>
          </a:p>
          <a:p>
            <a:r>
              <a:rPr lang="en-US" sz="3600" dirty="0"/>
              <a:t>Our faith in God should not be determined by things we see with our eyes. Hebrews 11:1 "Now faith is the substance of things hoped for, the evidence of things not seen.“</a:t>
            </a:r>
          </a:p>
          <a:p>
            <a:endParaRPr lang="en-US" dirty="0"/>
          </a:p>
        </p:txBody>
      </p:sp>
    </p:spTree>
    <p:extLst>
      <p:ext uri="{BB962C8B-B14F-4D97-AF65-F5344CB8AC3E}">
        <p14:creationId xmlns:p14="http://schemas.microsoft.com/office/powerpoint/2010/main" val="3812442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371601"/>
            <a:ext cx="8763000" cy="4724400"/>
          </a:xfrm>
        </p:spPr>
        <p:txBody>
          <a:bodyPr>
            <a:normAutofit/>
          </a:bodyPr>
          <a:lstStyle/>
          <a:p>
            <a:r>
              <a:rPr lang="en-US" sz="3200" dirty="0" smtClean="0"/>
              <a:t>Our faith in God is what separates us from the world. The world has no hope. We have hope of the resurrection. </a:t>
            </a:r>
          </a:p>
          <a:p>
            <a:r>
              <a:rPr lang="en-US" sz="3200" dirty="0" smtClean="0"/>
              <a:t>Those who have confidence in themselves, are not depending on their faith in God to bring them through. </a:t>
            </a:r>
          </a:p>
          <a:p>
            <a:r>
              <a:rPr lang="en-US" sz="3200" dirty="0"/>
              <a:t>Your vision details a lot about who you are.</a:t>
            </a:r>
          </a:p>
          <a:p>
            <a:r>
              <a:rPr lang="en-US" sz="3200" dirty="0"/>
              <a:t>Whether or not you pay attention to the vision, it shall manifest in the natural. </a:t>
            </a:r>
          </a:p>
          <a:p>
            <a:endParaRPr lang="en-US" dirty="0"/>
          </a:p>
        </p:txBody>
      </p:sp>
    </p:spTree>
    <p:extLst>
      <p:ext uri="{BB962C8B-B14F-4D97-AF65-F5344CB8AC3E}">
        <p14:creationId xmlns:p14="http://schemas.microsoft.com/office/powerpoint/2010/main" val="587626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152400" y="1447800"/>
            <a:ext cx="8763000" cy="4114800"/>
          </a:xfrm>
        </p:spPr>
        <p:txBody>
          <a:bodyPr>
            <a:noAutofit/>
          </a:bodyPr>
          <a:lstStyle/>
          <a:p>
            <a:r>
              <a:rPr lang="en-US" sz="3200" dirty="0" smtClean="0"/>
              <a:t>Too often we listen to others about what we should or should not do. And when it does not work out the way we think we blame others.</a:t>
            </a:r>
          </a:p>
          <a:p>
            <a:r>
              <a:rPr lang="en-US" sz="3200" dirty="0" smtClean="0"/>
              <a:t>If the vision on your heart is full of pain, hurt, unforgiveness, lack, etc., then release it (forgive), so that you can see the true vision God has written on your heart.</a:t>
            </a:r>
          </a:p>
          <a:p>
            <a:r>
              <a:rPr lang="en-US" sz="3200" dirty="0" smtClean="0"/>
              <a:t> Have </a:t>
            </a:r>
            <a:r>
              <a:rPr lang="en-US" sz="3200" dirty="0"/>
              <a:t>a vision of what </a:t>
            </a:r>
            <a:r>
              <a:rPr lang="en-US" sz="3200" dirty="0" smtClean="0"/>
              <a:t>you to </a:t>
            </a:r>
            <a:r>
              <a:rPr lang="en-US" sz="3200" dirty="0"/>
              <a:t>accomplish; you just need to articulate and formalize it.</a:t>
            </a:r>
          </a:p>
        </p:txBody>
      </p:sp>
    </p:spTree>
    <p:extLst>
      <p:ext uri="{BB962C8B-B14F-4D97-AF65-F5344CB8AC3E}">
        <p14:creationId xmlns:p14="http://schemas.microsoft.com/office/powerpoint/2010/main" val="3327992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628650" y="1690689"/>
            <a:ext cx="7675350" cy="4351338"/>
          </a:xfrm>
        </p:spPr>
        <p:txBody>
          <a:bodyPr>
            <a:normAutofit/>
          </a:bodyPr>
          <a:lstStyle/>
          <a:p>
            <a:r>
              <a:rPr lang="en-US" sz="4000" dirty="0" smtClean="0"/>
              <a:t>What are some things you envision for your future?</a:t>
            </a:r>
          </a:p>
        </p:txBody>
      </p:sp>
    </p:spTree>
    <p:extLst>
      <p:ext uri="{BB962C8B-B14F-4D97-AF65-F5344CB8AC3E}">
        <p14:creationId xmlns:p14="http://schemas.microsoft.com/office/powerpoint/2010/main" val="198932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228600" y="1690689"/>
            <a:ext cx="8610600" cy="4252911"/>
          </a:xfrm>
        </p:spPr>
        <p:txBody>
          <a:bodyPr>
            <a:normAutofit/>
          </a:bodyPr>
          <a:lstStyle/>
          <a:p>
            <a:r>
              <a:rPr lang="en-US" sz="2800" dirty="0" smtClean="0"/>
              <a:t>The Vision in the Old Testament was written on tables. The tables on which the prophets inscribed their utterances for public edification. </a:t>
            </a:r>
          </a:p>
          <a:p>
            <a:r>
              <a:rPr lang="en-US" sz="2800" dirty="0" smtClean="0"/>
              <a:t>These tables may have been hung up in the Temple </a:t>
            </a:r>
            <a:r>
              <a:rPr lang="en-US" sz="2000" dirty="0" smtClean="0"/>
              <a:t>(Calvin) </a:t>
            </a:r>
            <a:r>
              <a:rPr lang="en-US" sz="2800" dirty="0" smtClean="0"/>
              <a:t>or market-place (</a:t>
            </a:r>
            <a:r>
              <a:rPr lang="en-US" dirty="0" smtClean="0"/>
              <a:t>Luther and Ewald).</a:t>
            </a:r>
          </a:p>
          <a:p>
            <a:r>
              <a:rPr lang="en-US" sz="2800" dirty="0" smtClean="0"/>
              <a:t>That he may run that readeth it—i.e., the prophecy is to be inscribed plainly and legibly, so that the reader may “run his eye” quickly through it.</a:t>
            </a:r>
          </a:p>
          <a:p>
            <a:endParaRPr lang="en-US" dirty="0"/>
          </a:p>
        </p:txBody>
      </p:sp>
    </p:spTree>
    <p:extLst>
      <p:ext uri="{BB962C8B-B14F-4D97-AF65-F5344CB8AC3E}">
        <p14:creationId xmlns:p14="http://schemas.microsoft.com/office/powerpoint/2010/main" val="4098185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Vision</a:t>
            </a:r>
            <a:endParaRPr lang="en-US" sz="6600" dirty="0"/>
          </a:p>
        </p:txBody>
      </p:sp>
      <p:sp>
        <p:nvSpPr>
          <p:cNvPr id="3" name="Content Placeholder 2"/>
          <p:cNvSpPr>
            <a:spLocks noGrp="1"/>
          </p:cNvSpPr>
          <p:nvPr>
            <p:ph idx="1"/>
          </p:nvPr>
        </p:nvSpPr>
        <p:spPr>
          <a:xfrm>
            <a:off x="76200" y="1371600"/>
            <a:ext cx="8439150" cy="4805363"/>
          </a:xfrm>
        </p:spPr>
        <p:txBody>
          <a:bodyPr>
            <a:normAutofit lnSpcReduction="10000"/>
          </a:bodyPr>
          <a:lstStyle/>
          <a:p>
            <a:r>
              <a:rPr lang="en-US" sz="3600" dirty="0" smtClean="0"/>
              <a:t>Habakkuk stated to make it plain upon tables  </a:t>
            </a:r>
          </a:p>
          <a:p>
            <a:r>
              <a:rPr lang="en-US" sz="3600" dirty="0" smtClean="0"/>
              <a:t>Write it in legible characters; that he may run that reads it — That it may be read with ease. For the vision is yet for an appointed time —It took AFCC 40 years to get to this place.</a:t>
            </a:r>
          </a:p>
          <a:p>
            <a:r>
              <a:rPr lang="en-US" sz="3600" dirty="0" smtClean="0"/>
              <a:t>It’s not by chance. It’s the appointed time. What you can’t see now, will be revealed later.</a:t>
            </a:r>
          </a:p>
          <a:p>
            <a:endParaRPr lang="en-US" dirty="0"/>
          </a:p>
        </p:txBody>
      </p:sp>
    </p:spTree>
    <p:extLst>
      <p:ext uri="{BB962C8B-B14F-4D97-AF65-F5344CB8AC3E}">
        <p14:creationId xmlns:p14="http://schemas.microsoft.com/office/powerpoint/2010/main" val="325751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407</TotalTime>
  <Words>1879</Words>
  <Application>Microsoft Office PowerPoint</Application>
  <PresentationFormat>On-screen Show (4:3)</PresentationFormat>
  <Paragraphs>130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Corbel</vt:lpstr>
      <vt:lpstr>Depth</vt:lpstr>
      <vt:lpstr>Vision pt. 2</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dc:title>
  <dc:creator>vhanflstubbp</dc:creator>
  <cp:lastModifiedBy>AFCC</cp:lastModifiedBy>
  <cp:revision>27</cp:revision>
  <cp:lastPrinted>2016-01-20T21:23:58Z</cp:lastPrinted>
  <dcterms:created xsi:type="dcterms:W3CDTF">2015-12-21T19:43:14Z</dcterms:created>
  <dcterms:modified xsi:type="dcterms:W3CDTF">2016-01-21T01:18:33Z</dcterms:modified>
</cp:coreProperties>
</file>