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2"/>
  </p:handoutMasterIdLst>
  <p:sldIdLst>
    <p:sldId id="256" r:id="rId2"/>
    <p:sldId id="271" r:id="rId3"/>
    <p:sldId id="257" r:id="rId4"/>
    <p:sldId id="274" r:id="rId5"/>
    <p:sldId id="280" r:id="rId6"/>
    <p:sldId id="285" r:id="rId7"/>
    <p:sldId id="281" r:id="rId8"/>
    <p:sldId id="284" r:id="rId9"/>
    <p:sldId id="282" r:id="rId10"/>
    <p:sldId id="283" r:id="rId11"/>
    <p:sldId id="276" r:id="rId12"/>
    <p:sldId id="272" r:id="rId13"/>
    <p:sldId id="277" r:id="rId14"/>
    <p:sldId id="278" r:id="rId15"/>
    <p:sldId id="265" r:id="rId16"/>
    <p:sldId id="258" r:id="rId17"/>
    <p:sldId id="263" r:id="rId18"/>
    <p:sldId id="264" r:id="rId19"/>
    <p:sldId id="262" r:id="rId20"/>
    <p:sldId id="259" r:id="rId21"/>
    <p:sldId id="266" r:id="rId22"/>
    <p:sldId id="261" r:id="rId23"/>
    <p:sldId id="260" r:id="rId24"/>
    <p:sldId id="273" r:id="rId25"/>
    <p:sldId id="268" r:id="rId26"/>
    <p:sldId id="275" r:id="rId27"/>
    <p:sldId id="270" r:id="rId28"/>
    <p:sldId id="269" r:id="rId29"/>
    <p:sldId id="279" r:id="rId30"/>
    <p:sldId id="267" r:id="rId31"/>
  </p:sldIdLst>
  <p:sldSz cx="9144000" cy="6858000" type="screen4x3"/>
  <p:notesSz cx="7077075" cy="9023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11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1168"/>
          </a:xfrm>
          <a:prstGeom prst="rect">
            <a:avLst/>
          </a:prstGeom>
        </p:spPr>
        <p:txBody>
          <a:bodyPr vert="horz" lIns="91440" tIns="45720" rIns="91440" bIns="45720" rtlCol="0"/>
          <a:lstStyle>
            <a:lvl1pPr algn="r">
              <a:defRPr sz="1200"/>
            </a:lvl1pPr>
          </a:lstStyle>
          <a:p>
            <a:fld id="{954BA386-1A73-43A1-AA7C-B4D93269473C}" type="datetimeFigureOut">
              <a:rPr lang="en-US" smtClean="0"/>
              <a:t>1/13/2016</a:t>
            </a:fld>
            <a:endParaRPr lang="en-US"/>
          </a:p>
        </p:txBody>
      </p:sp>
      <p:sp>
        <p:nvSpPr>
          <p:cNvPr id="4" name="Footer Placeholder 3"/>
          <p:cNvSpPr>
            <a:spLocks noGrp="1"/>
          </p:cNvSpPr>
          <p:nvPr>
            <p:ph type="ftr" sz="quarter" idx="2"/>
          </p:nvPr>
        </p:nvSpPr>
        <p:spPr>
          <a:xfrm>
            <a:off x="0" y="8570616"/>
            <a:ext cx="3066733" cy="45116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0616"/>
            <a:ext cx="3066733" cy="451168"/>
          </a:xfrm>
          <a:prstGeom prst="rect">
            <a:avLst/>
          </a:prstGeom>
        </p:spPr>
        <p:txBody>
          <a:bodyPr vert="horz" lIns="91440" tIns="45720" rIns="91440" bIns="45720" rtlCol="0" anchor="b"/>
          <a:lstStyle>
            <a:lvl1pPr algn="r">
              <a:defRPr sz="1200"/>
            </a:lvl1pPr>
          </a:lstStyle>
          <a:p>
            <a:fld id="{C39A6642-E4A3-42E5-BA9E-4E475BB61A89}" type="slidenum">
              <a:rPr lang="en-US" smtClean="0"/>
              <a:t>‹#›</a:t>
            </a:fld>
            <a:endParaRPr lang="en-US"/>
          </a:p>
        </p:txBody>
      </p:sp>
    </p:spTree>
    <p:extLst>
      <p:ext uri="{BB962C8B-B14F-4D97-AF65-F5344CB8AC3E}">
        <p14:creationId xmlns:p14="http://schemas.microsoft.com/office/powerpoint/2010/main" val="21019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20ADD133-68DC-4F91-B8A7-A49B336232DB}" type="datetimeFigureOut">
              <a:rPr lang="en-US" smtClean="0"/>
              <a:t>1/13/2016</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75121279-BC93-41B8-907A-50D3C4F0F3CA}" type="slidenum">
              <a:rPr lang="en-US" smtClean="0"/>
              <a:t>‹#›</a:t>
            </a:fld>
            <a:endParaRPr lang="en-US" dirty="0"/>
          </a:p>
        </p:txBody>
      </p:sp>
    </p:spTree>
    <p:extLst>
      <p:ext uri="{BB962C8B-B14F-4D97-AF65-F5344CB8AC3E}">
        <p14:creationId xmlns:p14="http://schemas.microsoft.com/office/powerpoint/2010/main" val="371346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00504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409787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81875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06801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5561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124403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23402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121279-BC93-41B8-907A-50D3C4F0F3CA}" type="slidenum">
              <a:rPr lang="en-US" smtClean="0"/>
              <a:t>‹#›</a:t>
            </a:fld>
            <a:endParaRPr lang="en-US" dirty="0"/>
          </a:p>
        </p:txBody>
      </p:sp>
    </p:spTree>
    <p:extLst>
      <p:ext uri="{BB962C8B-B14F-4D97-AF65-F5344CB8AC3E}">
        <p14:creationId xmlns:p14="http://schemas.microsoft.com/office/powerpoint/2010/main" val="389677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20ADD133-68DC-4F91-B8A7-A49B336232DB}" type="datetimeFigureOut">
              <a:rPr lang="en-US" smtClean="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5121279-BC93-41B8-907A-50D3C4F0F3CA}" type="slidenum">
              <a:rPr lang="en-US" smtClean="0"/>
              <a:t>‹#›</a:t>
            </a:fld>
            <a:endParaRPr lang="en-US" dirty="0"/>
          </a:p>
        </p:txBody>
      </p:sp>
    </p:spTree>
    <p:extLst>
      <p:ext uri="{BB962C8B-B14F-4D97-AF65-F5344CB8AC3E}">
        <p14:creationId xmlns:p14="http://schemas.microsoft.com/office/powerpoint/2010/main" val="253273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20ADD133-68DC-4F91-B8A7-A49B336232DB}" type="datetimeFigureOut">
              <a:rPr lang="en-US" smtClean="0"/>
              <a:t>1/13/2016</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5121279-BC93-41B8-907A-50D3C4F0F3CA}" type="slidenum">
              <a:rPr lang="en-US" smtClean="0"/>
              <a:t>‹#›</a:t>
            </a:fld>
            <a:endParaRPr lang="en-US" dirty="0"/>
          </a:p>
        </p:txBody>
      </p:sp>
    </p:spTree>
    <p:extLst>
      <p:ext uri="{BB962C8B-B14F-4D97-AF65-F5344CB8AC3E}">
        <p14:creationId xmlns:p14="http://schemas.microsoft.com/office/powerpoint/2010/main" val="408688735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20ADD133-68DC-4F91-B8A7-A49B336232DB}" type="datetimeFigureOut">
              <a:rPr lang="en-US" smtClean="0"/>
              <a:t>1/13/2016</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75121279-BC93-41B8-907A-50D3C4F0F3CA}" type="slidenum">
              <a:rPr lang="en-US" smtClean="0"/>
              <a:t>‹#›</a:t>
            </a:fld>
            <a:endParaRPr lang="en-US" dirty="0"/>
          </a:p>
        </p:txBody>
      </p:sp>
    </p:spTree>
    <p:extLst>
      <p:ext uri="{BB962C8B-B14F-4D97-AF65-F5344CB8AC3E}">
        <p14:creationId xmlns:p14="http://schemas.microsoft.com/office/powerpoint/2010/main" val="154363522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A66A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2628" y="770467"/>
            <a:ext cx="8086725" cy="2582333"/>
          </a:xfrm>
        </p:spPr>
        <p:txBody>
          <a:bodyPr/>
          <a:lstStyle/>
          <a:p>
            <a:r>
              <a:rPr lang="en-US" dirty="0" smtClean="0"/>
              <a:t>Vision</a:t>
            </a:r>
            <a:endParaRPr lang="en-US" dirty="0"/>
          </a:p>
        </p:txBody>
      </p:sp>
      <p:sp>
        <p:nvSpPr>
          <p:cNvPr id="3" name="Subtitle 2"/>
          <p:cNvSpPr>
            <a:spLocks noGrp="1"/>
          </p:cNvSpPr>
          <p:nvPr>
            <p:ph type="subTitle" idx="1"/>
          </p:nvPr>
        </p:nvSpPr>
        <p:spPr>
          <a:xfrm>
            <a:off x="304800" y="3657600"/>
            <a:ext cx="7924800" cy="2667000"/>
          </a:xfrm>
        </p:spPr>
        <p:txBody>
          <a:bodyPr>
            <a:normAutofit/>
          </a:bodyPr>
          <a:lstStyle/>
          <a:p>
            <a:pPr algn="l"/>
            <a:r>
              <a:rPr lang="en-US" dirty="0" smtClean="0"/>
              <a:t>Where there is no </a:t>
            </a:r>
            <a:r>
              <a:rPr lang="en-US" b="1" dirty="0" smtClean="0"/>
              <a:t>vision</a:t>
            </a:r>
            <a:r>
              <a:rPr lang="en-US" dirty="0" smtClean="0"/>
              <a:t>, the people are unrestrained, But happy is he who keeps the law. NASB </a:t>
            </a:r>
          </a:p>
          <a:p>
            <a:pPr algn="l"/>
            <a:r>
              <a:rPr lang="en-US" dirty="0" smtClean="0"/>
              <a:t>Where there is no </a:t>
            </a:r>
            <a:r>
              <a:rPr lang="en-US" b="1" dirty="0" smtClean="0"/>
              <a:t>vision</a:t>
            </a:r>
            <a:r>
              <a:rPr lang="en-US" dirty="0" smtClean="0"/>
              <a:t>, the people perish: but he that keepeth the law, happy is he. KJV</a:t>
            </a:r>
          </a:p>
          <a:p>
            <a:endParaRPr lang="en-US" dirty="0"/>
          </a:p>
        </p:txBody>
      </p:sp>
    </p:spTree>
    <p:extLst>
      <p:ext uri="{BB962C8B-B14F-4D97-AF65-F5344CB8AC3E}">
        <p14:creationId xmlns:p14="http://schemas.microsoft.com/office/powerpoint/2010/main" val="2598791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vert="horz" lIns="91440" tIns="45720" rIns="91440" bIns="45720" rtlCol="0">
            <a:noAutofit/>
          </a:bodyPr>
          <a:lstStyle/>
          <a:p>
            <a:r>
              <a:rPr lang="en-US" sz="2800" dirty="0"/>
              <a:t>Jesus was filled with faith, and He was the calmest person on earth. He slept soundly in the middle of a storm. When His frightened disciples woke Him up, He asked them, "Do you still have no faith?" (Mark 4:40). He was telling them, "If you have faith you will be able to sleep during a storm, as well." You may be saying, "This doesn't sound very practical."</a:t>
            </a:r>
          </a:p>
          <a:p>
            <a:r>
              <a:rPr lang="en-US" sz="2800" dirty="0"/>
              <a:t>It is, however. I believe that, ultimately, God is on my side.</a:t>
            </a:r>
          </a:p>
          <a:p>
            <a:r>
              <a:rPr lang="en-US" sz="2800" dirty="0"/>
              <a:t>Even the schemes of the devil work to my benefit.</a:t>
            </a:r>
          </a:p>
          <a:p>
            <a:endParaRPr lang="en-US" sz="2800" dirty="0"/>
          </a:p>
          <a:p>
            <a:endParaRPr lang="en-US" sz="2800" dirty="0"/>
          </a:p>
        </p:txBody>
      </p:sp>
    </p:spTree>
    <p:extLst>
      <p:ext uri="{BB962C8B-B14F-4D97-AF65-F5344CB8AC3E}">
        <p14:creationId xmlns:p14="http://schemas.microsoft.com/office/powerpoint/2010/main" val="2367698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Your vision details a lot about who you are.</a:t>
            </a:r>
          </a:p>
          <a:p>
            <a:r>
              <a:rPr lang="en-US" sz="2800" dirty="0"/>
              <a:t>Whether or not you pay attention to the vision, it shall manifest in the natural. </a:t>
            </a:r>
          </a:p>
          <a:p>
            <a:r>
              <a:rPr lang="en-US" sz="2800" dirty="0"/>
              <a:t>When an artist paints a portrait, he paints from a vision he sees or feels in his  heart. It speaks volumes.</a:t>
            </a:r>
            <a:endParaRPr lang="en-US" sz="2800" dirty="0"/>
          </a:p>
        </p:txBody>
      </p:sp>
    </p:spTree>
    <p:extLst>
      <p:ext uri="{BB962C8B-B14F-4D97-AF65-F5344CB8AC3E}">
        <p14:creationId xmlns:p14="http://schemas.microsoft.com/office/powerpoint/2010/main" val="1534441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What have you written and what does it speak to you? </a:t>
            </a:r>
          </a:p>
          <a:p>
            <a:r>
              <a:rPr lang="en-US" sz="2800" dirty="0"/>
              <a:t>Your vision is going to carry you into your destiny; so what is it saying about you?</a:t>
            </a:r>
            <a:endParaRPr lang="en-US" sz="2800" dirty="0"/>
          </a:p>
        </p:txBody>
      </p:sp>
    </p:spTree>
    <p:extLst>
      <p:ext uri="{BB962C8B-B14F-4D97-AF65-F5344CB8AC3E}">
        <p14:creationId xmlns:p14="http://schemas.microsoft.com/office/powerpoint/2010/main" val="311681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Habakkuk stood at his watch tower and waited to hear from God (Habakkuk 2:1). </a:t>
            </a:r>
          </a:p>
          <a:p>
            <a:r>
              <a:rPr lang="en-US" sz="2800" dirty="0"/>
              <a:t>In other words he got into his prayer/meditation room to hear from God. He did not try to figure out the vision. </a:t>
            </a:r>
          </a:p>
          <a:p>
            <a:r>
              <a:rPr lang="en-US" sz="2800" dirty="0"/>
              <a:t>He wanted God to show him the right vision for his life.</a:t>
            </a:r>
          </a:p>
          <a:p>
            <a:endParaRPr lang="en-US" sz="2800" dirty="0"/>
          </a:p>
        </p:txBody>
      </p:sp>
    </p:spTree>
    <p:extLst>
      <p:ext uri="{BB962C8B-B14F-4D97-AF65-F5344CB8AC3E}">
        <p14:creationId xmlns:p14="http://schemas.microsoft.com/office/powerpoint/2010/main" val="1829581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Too often we listen to others about what we should or should not do. And when it does not work out the way we think we blame others.</a:t>
            </a:r>
          </a:p>
          <a:p>
            <a:r>
              <a:rPr lang="en-US" sz="2800" dirty="0"/>
              <a:t>If the vision on your heart is full of pain, hurt, unforgiveness, lack, etc., then release it, so that you can see the true vision God has written on your heart. </a:t>
            </a:r>
            <a:endParaRPr lang="en-US" sz="2800" dirty="0"/>
          </a:p>
        </p:txBody>
      </p:sp>
    </p:spTree>
    <p:extLst>
      <p:ext uri="{BB962C8B-B14F-4D97-AF65-F5344CB8AC3E}">
        <p14:creationId xmlns:p14="http://schemas.microsoft.com/office/powerpoint/2010/main" val="332799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After you have prayed and you write the vision for your life and your family, write it plainly and in size lettering where it can be read easily.</a:t>
            </a:r>
          </a:p>
          <a:p>
            <a:r>
              <a:rPr lang="en-US" sz="2800" dirty="0"/>
              <a:t>Put it up in your home where you can view it daily.</a:t>
            </a:r>
            <a:endParaRPr lang="en-US" sz="2800" dirty="0"/>
          </a:p>
        </p:txBody>
      </p:sp>
    </p:spTree>
    <p:extLst>
      <p:ext uri="{BB962C8B-B14F-4D97-AF65-F5344CB8AC3E}">
        <p14:creationId xmlns:p14="http://schemas.microsoft.com/office/powerpoint/2010/main" val="1355118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a:bodyPr>
          <a:lstStyle/>
          <a:p>
            <a:r>
              <a:rPr lang="en-US" dirty="0" smtClean="0"/>
              <a:t>Every divine communication, by whatever means made, is often spoken of in the prophetic writings under the title of a vision.</a:t>
            </a:r>
          </a:p>
          <a:p>
            <a:r>
              <a:rPr lang="en-US" dirty="0" smtClean="0"/>
              <a:t>When the prophets were commanded to write any thing, it denoted the great importance of it, and that the fulfilling of it was at some distance. </a:t>
            </a:r>
          </a:p>
        </p:txBody>
      </p:sp>
    </p:spTree>
    <p:extLst>
      <p:ext uri="{BB962C8B-B14F-4D97-AF65-F5344CB8AC3E}">
        <p14:creationId xmlns:p14="http://schemas.microsoft.com/office/powerpoint/2010/main" val="1816884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Habakkuk stated to make it plain upon tables  </a:t>
            </a:r>
          </a:p>
          <a:p>
            <a:r>
              <a:rPr lang="en-US" sz="2800" dirty="0"/>
              <a:t>Write it in legible characters; that he may run that reads it — That it may be read with ease. For the vision is yet for an appointed time —It took AFCC 40 years to get to this place.</a:t>
            </a:r>
          </a:p>
          <a:p>
            <a:r>
              <a:rPr lang="en-US" sz="2800" dirty="0"/>
              <a:t>It’s not by chance. It’s the appointed time. What you can’t see now, will be revealed later.</a:t>
            </a:r>
          </a:p>
          <a:p>
            <a:endParaRPr lang="en-US" sz="2800" dirty="0"/>
          </a:p>
        </p:txBody>
      </p:sp>
    </p:spTree>
    <p:extLst>
      <p:ext uri="{BB962C8B-B14F-4D97-AF65-F5344CB8AC3E}">
        <p14:creationId xmlns:p14="http://schemas.microsoft.com/office/powerpoint/2010/main" val="3257514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What are some things you envision for your future?</a:t>
            </a:r>
            <a:endParaRPr lang="en-US" sz="2800" dirty="0"/>
          </a:p>
        </p:txBody>
      </p:sp>
    </p:spTree>
    <p:extLst>
      <p:ext uri="{BB962C8B-B14F-4D97-AF65-F5344CB8AC3E}">
        <p14:creationId xmlns:p14="http://schemas.microsoft.com/office/powerpoint/2010/main" val="198932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Habakkuk found out what God was revealing to him would not be fulfilled until a certain time which God had appointed. As this vision undoubtedly related to the destruction of the Babylon's monarchy.</a:t>
            </a:r>
          </a:p>
          <a:p>
            <a:r>
              <a:rPr lang="en-US" sz="2800" dirty="0"/>
              <a:t>The vision plainly foretold from Habakkuk chapter 2 to the end of the book, did not to take place until about one hundred years from that time. </a:t>
            </a:r>
          </a:p>
          <a:p>
            <a:endParaRPr lang="en-US" sz="2800" dirty="0"/>
          </a:p>
        </p:txBody>
      </p:sp>
    </p:spTree>
    <p:extLst>
      <p:ext uri="{BB962C8B-B14F-4D97-AF65-F5344CB8AC3E}">
        <p14:creationId xmlns:p14="http://schemas.microsoft.com/office/powerpoint/2010/main" val="246070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206" y="16565"/>
            <a:ext cx="8079581" cy="1658198"/>
          </a:xfrm>
        </p:spPr>
        <p:txBody>
          <a:bodyPr anchor="t"/>
          <a:lstStyle/>
          <a:p>
            <a:r>
              <a:rPr lang="en-US" dirty="0" smtClean="0"/>
              <a:t>Vision</a:t>
            </a:r>
            <a:endParaRPr lang="en-US" dirty="0"/>
          </a:p>
        </p:txBody>
      </p:sp>
      <p:sp>
        <p:nvSpPr>
          <p:cNvPr id="3" name="Content Placeholder 2"/>
          <p:cNvSpPr>
            <a:spLocks noGrp="1"/>
          </p:cNvSpPr>
          <p:nvPr>
            <p:ph idx="1"/>
          </p:nvPr>
        </p:nvSpPr>
        <p:spPr>
          <a:xfrm>
            <a:off x="521493" y="1295400"/>
            <a:ext cx="8065294" cy="3766185"/>
          </a:xfrm>
        </p:spPr>
        <p:txBody>
          <a:bodyPr>
            <a:noAutofit/>
          </a:bodyPr>
          <a:lstStyle/>
          <a:p>
            <a:pPr algn="just"/>
            <a:r>
              <a:rPr lang="en-US" sz="2800" dirty="0"/>
              <a:t>I</a:t>
            </a:r>
            <a:r>
              <a:rPr lang="en-US" sz="2800" dirty="0" smtClean="0"/>
              <a:t>n Habakkuk 2:1  he states "I will stand upon my watch, and set me upon the tower, and will watch to see what he will say unto me, and what I shall answer when I am reproved." </a:t>
            </a:r>
          </a:p>
          <a:p>
            <a:pPr algn="just"/>
            <a:r>
              <a:rPr lang="en-US" sz="2800" dirty="0" smtClean="0"/>
              <a:t>Habakkuk is speaking in this verse. He is waiting to see what God will say to him. He is not shirking his duties in the meantime. He will still act as the watchman. </a:t>
            </a:r>
          </a:p>
          <a:p>
            <a:pPr algn="just"/>
            <a:r>
              <a:rPr lang="en-US" sz="2800" dirty="0" smtClean="0"/>
              <a:t>We see that Habakkuk separates himself from this sinful people. He goes aside, perhaps, to a place in the mountains, until he hears from God. </a:t>
            </a:r>
          </a:p>
          <a:p>
            <a:pPr algn="just"/>
            <a:r>
              <a:rPr lang="en-US" sz="2800" dirty="0" smtClean="0"/>
              <a:t>He is expecting God to reprove him for the questions he asked Him in chapter 1 which God never does.</a:t>
            </a:r>
            <a:endParaRPr lang="en-US" sz="2800" dirty="0"/>
          </a:p>
        </p:txBody>
      </p:sp>
    </p:spTree>
    <p:extLst>
      <p:ext uri="{BB962C8B-B14F-4D97-AF65-F5344CB8AC3E}">
        <p14:creationId xmlns:p14="http://schemas.microsoft.com/office/powerpoint/2010/main" val="2959806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a:bodyPr>
          <a:lstStyle/>
          <a:p>
            <a:r>
              <a:rPr lang="en-US" dirty="0" smtClean="0"/>
              <a:t>But at the end it (the vision) shall speak — When the period appointed by God shall come, it shall be accomplished, and not disappoint our expectation. </a:t>
            </a:r>
          </a:p>
          <a:p>
            <a:r>
              <a:rPr lang="en-US" dirty="0" smtClean="0"/>
              <a:t>The Hebrew is, At the end it shall break forth, namely, as the morning light, which used, properly and emphatically expresses: that is, the event spoken of shall break forth, or appear, with great clearness and evidence, and then this prophecy shall be proved a true one. </a:t>
            </a:r>
          </a:p>
          <a:p>
            <a:endParaRPr lang="en-US" dirty="0"/>
          </a:p>
        </p:txBody>
      </p:sp>
    </p:spTree>
    <p:extLst>
      <p:ext uri="{BB962C8B-B14F-4D97-AF65-F5344CB8AC3E}">
        <p14:creationId xmlns:p14="http://schemas.microsoft.com/office/powerpoint/2010/main" val="142833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Though It Tarry</a:t>
            </a:r>
          </a:p>
          <a:p>
            <a:r>
              <a:rPr lang="en-US" dirty="0" smtClean="0"/>
              <a:t>Hab. 2:3-4- When tossed and perplexed with doubts, we must watch against temptations to be impatient. </a:t>
            </a:r>
          </a:p>
          <a:p>
            <a:r>
              <a:rPr lang="en-US" dirty="0" smtClean="0"/>
              <a:t>When we have poured out complaints and requests before God, we must observe the answers God gives by his word, his Spirit, and providences; what the Lord will say to our case.</a:t>
            </a:r>
          </a:p>
          <a:p>
            <a:r>
              <a:rPr lang="en-US" dirty="0" smtClean="0"/>
              <a:t> God will not disappoint the believing expectations of those who wait to hear what he will say unto them.</a:t>
            </a:r>
          </a:p>
        </p:txBody>
      </p:sp>
    </p:spTree>
    <p:extLst>
      <p:ext uri="{BB962C8B-B14F-4D97-AF65-F5344CB8AC3E}">
        <p14:creationId xmlns:p14="http://schemas.microsoft.com/office/powerpoint/2010/main" val="3015366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a:bodyPr>
          <a:lstStyle/>
          <a:p>
            <a:r>
              <a:rPr lang="en-US" dirty="0" smtClean="0"/>
              <a:t>Though it tarry, wait for it — Although it may be long deferred, and much time may intervene before it be accomplished; yet, nevertheless, continue confidently to expect it; because it will surely come, it will not tarry.</a:t>
            </a:r>
          </a:p>
          <a:p>
            <a:r>
              <a:rPr lang="en-US" dirty="0" smtClean="0"/>
              <a:t>It will not be prolonged, or go beyond, namely, the appointed time; that is, it will certainly be fulfilled at the time that is appointed. </a:t>
            </a:r>
          </a:p>
          <a:p>
            <a:r>
              <a:rPr lang="en-US" dirty="0" smtClean="0"/>
              <a:t>God addressed to the Jewish nation in answer to their complaints.</a:t>
            </a:r>
          </a:p>
          <a:p>
            <a:endParaRPr lang="en-US" dirty="0"/>
          </a:p>
        </p:txBody>
      </p:sp>
    </p:spTree>
    <p:extLst>
      <p:ext uri="{BB962C8B-B14F-4D97-AF65-F5344CB8AC3E}">
        <p14:creationId xmlns:p14="http://schemas.microsoft.com/office/powerpoint/2010/main" val="38215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by a prophetic vision, informs the prophet, that the Chaldean nation the Children of Israel’s enemies would not go unpunished.</a:t>
            </a:r>
          </a:p>
          <a:p>
            <a:r>
              <a:rPr lang="en-US" dirty="0" smtClean="0"/>
              <a:t> </a:t>
            </a:r>
            <a:r>
              <a:rPr lang="en-US" dirty="0"/>
              <a:t>A</a:t>
            </a:r>
            <a:r>
              <a:rPr lang="en-US" dirty="0" smtClean="0"/>
              <a:t>t the appointed time, the entire nation would be overthrown and brought to ruin. </a:t>
            </a:r>
          </a:p>
          <a:p>
            <a:r>
              <a:rPr lang="en-US" dirty="0" smtClean="0"/>
              <a:t>Though God may defer the execution of his promises in our live for a long time, according to our computation.</a:t>
            </a:r>
          </a:p>
          <a:p>
            <a:r>
              <a:rPr lang="en-US" dirty="0" smtClean="0"/>
              <a:t> </a:t>
            </a:r>
            <a:r>
              <a:rPr lang="en-US" dirty="0"/>
              <a:t>T</a:t>
            </a:r>
            <a:r>
              <a:rPr lang="en-US" dirty="0" smtClean="0"/>
              <a:t>hey are no less sure than if they were immediately accomplished; and indeed it is only long with respect to our limited and narrow capacities. </a:t>
            </a:r>
          </a:p>
          <a:p>
            <a:r>
              <a:rPr lang="en-US" dirty="0"/>
              <a:t>F</a:t>
            </a:r>
            <a:r>
              <a:rPr lang="en-US" dirty="0" smtClean="0"/>
              <a:t>or with God, the Scriptures tell us, a thousand years are but as one day. </a:t>
            </a:r>
            <a:endParaRPr lang="en-US" dirty="0"/>
          </a:p>
        </p:txBody>
      </p:sp>
    </p:spTree>
    <p:extLst>
      <p:ext uri="{BB962C8B-B14F-4D97-AF65-F5344CB8AC3E}">
        <p14:creationId xmlns:p14="http://schemas.microsoft.com/office/powerpoint/2010/main" val="2803019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183" y="152400"/>
            <a:ext cx="8079581" cy="1658198"/>
          </a:xfrm>
        </p:spPr>
        <p:txBody>
          <a:bodyPr anchor="t"/>
          <a:lstStyle/>
          <a:p>
            <a:r>
              <a:rPr lang="en-US" dirty="0" smtClean="0"/>
              <a:t>Vision</a:t>
            </a:r>
            <a:endParaRPr lang="en-US" dirty="0"/>
          </a:p>
        </p:txBody>
      </p:sp>
      <p:sp>
        <p:nvSpPr>
          <p:cNvPr id="3" name="Content Placeholder 2"/>
          <p:cNvSpPr>
            <a:spLocks noGrp="1"/>
          </p:cNvSpPr>
          <p:nvPr>
            <p:ph idx="1"/>
          </p:nvPr>
        </p:nvSpPr>
        <p:spPr>
          <a:xfrm>
            <a:off x="351183" y="1219200"/>
            <a:ext cx="8065294" cy="3766185"/>
          </a:xfrm>
        </p:spPr>
        <p:txBody>
          <a:bodyPr vert="horz" lIns="91440" tIns="45720" rIns="91440" bIns="45720" rtlCol="0">
            <a:noAutofit/>
          </a:bodyPr>
          <a:lstStyle/>
          <a:p>
            <a:r>
              <a:rPr lang="en-US" sz="2800" dirty="0"/>
              <a:t>Every person who has a vision of a work God would have him/her do, could be inspired by these Words. </a:t>
            </a:r>
          </a:p>
          <a:p>
            <a:r>
              <a:rPr lang="en-US" sz="2800" dirty="0"/>
              <a:t>God does things in His time, and not when we think it is time. Notice, in all of this, God does not scold Habakkuk about the vision, or even the questions he has asked God. </a:t>
            </a:r>
          </a:p>
          <a:p>
            <a:r>
              <a:rPr lang="en-US" sz="2800" dirty="0"/>
              <a:t>He explains that, sometimes, they do not come to pass at the time of the vision. They may happen weeks, months, or even years later. The vision is for a time God appointed. </a:t>
            </a:r>
          </a:p>
          <a:p>
            <a:r>
              <a:rPr lang="en-US" sz="2800" dirty="0"/>
              <a:t>God reminds Habakkuk that he is to patiently wait on the answers to come. When the appointed time comes, they will not tarry. </a:t>
            </a:r>
            <a:endParaRPr lang="en-US" sz="2800" dirty="0"/>
          </a:p>
        </p:txBody>
      </p:sp>
    </p:spTree>
    <p:extLst>
      <p:ext uri="{BB962C8B-B14F-4D97-AF65-F5344CB8AC3E}">
        <p14:creationId xmlns:p14="http://schemas.microsoft.com/office/powerpoint/2010/main" val="2541611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041" y="3313"/>
            <a:ext cx="8079581" cy="1658198"/>
          </a:xfrm>
        </p:spPr>
        <p:txBody>
          <a:bodyPr anchor="t"/>
          <a:lstStyle/>
          <a:p>
            <a:r>
              <a:rPr lang="en-US" dirty="0" smtClean="0"/>
              <a:t>Vision</a:t>
            </a:r>
            <a:endParaRPr lang="en-US" dirty="0"/>
          </a:p>
        </p:txBody>
      </p:sp>
      <p:sp>
        <p:nvSpPr>
          <p:cNvPr id="3" name="Content Placeholder 2"/>
          <p:cNvSpPr>
            <a:spLocks noGrp="1"/>
          </p:cNvSpPr>
          <p:nvPr>
            <p:ph idx="1"/>
          </p:nvPr>
        </p:nvSpPr>
        <p:spPr>
          <a:xfrm>
            <a:off x="487328" y="832413"/>
            <a:ext cx="8351872" cy="5644588"/>
          </a:xfrm>
        </p:spPr>
        <p:txBody>
          <a:bodyPr vert="horz" lIns="91440" tIns="45720" rIns="91440" bIns="45720" rtlCol="0">
            <a:noAutofit/>
          </a:bodyPr>
          <a:lstStyle/>
          <a:p>
            <a:pPr algn="just"/>
            <a:r>
              <a:rPr lang="en-US" sz="2600" dirty="0"/>
              <a:t>All are concerned in the truths of God's word. Though the promised favor  may appear to be deferred long, it will come at last, and abundantly recompense us for waiting.</a:t>
            </a:r>
          </a:p>
          <a:p>
            <a:pPr algn="just"/>
            <a:r>
              <a:rPr lang="en-US" sz="2600" dirty="0"/>
              <a:t>Though humbled  and broken-hearted at times we should rest on the promises, and on Christ, in and through whom it is given. </a:t>
            </a:r>
          </a:p>
          <a:p>
            <a:pPr algn="just"/>
            <a:r>
              <a:rPr lang="en-US" sz="2600" dirty="0"/>
              <a:t>We have to walk and  live by faith, persevere to the end.</a:t>
            </a:r>
          </a:p>
          <a:p>
            <a:pPr algn="just"/>
            <a:r>
              <a:rPr lang="en-US" sz="2600" dirty="0"/>
              <a:t>We have to walk by what we believe not by what it looks like.</a:t>
            </a:r>
          </a:p>
          <a:p>
            <a:pPr algn="just"/>
            <a:r>
              <a:rPr lang="en-US" sz="2600" dirty="0"/>
              <a:t>W</a:t>
            </a:r>
            <a:r>
              <a:rPr lang="en-US" sz="2600" dirty="0"/>
              <a:t>hile those who distrust or despise God's all-sufficiency will not walk uprightly with him. </a:t>
            </a:r>
          </a:p>
          <a:p>
            <a:pPr algn="just"/>
            <a:r>
              <a:rPr lang="en-US" sz="2600" dirty="0"/>
              <a:t>The just shall live by faith in these precious promises of  God’s Word , while the performance of them is deferred. </a:t>
            </a:r>
            <a:endParaRPr lang="en-US" sz="2600" dirty="0"/>
          </a:p>
        </p:txBody>
      </p:sp>
    </p:spTree>
    <p:extLst>
      <p:ext uri="{BB962C8B-B14F-4D97-AF65-F5344CB8AC3E}">
        <p14:creationId xmlns:p14="http://schemas.microsoft.com/office/powerpoint/2010/main" val="47158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Our faith in God should not be determined by things we see with our eyes. Hebrews 11:1 "Now faith is the substance of things hoped for, the evidence of things not seen.“</a:t>
            </a:r>
          </a:p>
          <a:p>
            <a:r>
              <a:rPr lang="en-US" sz="2800" dirty="0"/>
              <a:t>Our faith in God is what separates us from the world. The world has no hope. We have hope of the resurrection. </a:t>
            </a:r>
          </a:p>
          <a:p>
            <a:r>
              <a:rPr lang="en-US" sz="2800" dirty="0"/>
              <a:t>Those who have confidence in themselves, are not depending on their faith in God to see them through. </a:t>
            </a:r>
            <a:endParaRPr lang="en-US" sz="2800" dirty="0"/>
          </a:p>
        </p:txBody>
      </p:sp>
    </p:spTree>
    <p:extLst>
      <p:ext uri="{BB962C8B-B14F-4D97-AF65-F5344CB8AC3E}">
        <p14:creationId xmlns:p14="http://schemas.microsoft.com/office/powerpoint/2010/main" val="587626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The Lord will answer me,.... </a:t>
            </a:r>
          </a:p>
          <a:p>
            <a:r>
              <a:rPr lang="en-US" sz="2800" dirty="0"/>
              <a:t>As he does His ministers and people sooner or later, in one way or another, when we call upon him with humility, reverence and with faith and fervency.</a:t>
            </a:r>
          </a:p>
          <a:p>
            <a:r>
              <a:rPr lang="en-US" sz="2800" dirty="0"/>
              <a:t>Pray without ceasing. I Thess. 5:17</a:t>
            </a:r>
          </a:p>
          <a:p>
            <a:r>
              <a:rPr lang="en-US" sz="2800" dirty="0"/>
              <a:t>We write the vision not only to tell it to the people then present, for their particular information and satisfaction; but to write it, that it may be read over and over, and that it may remain, and be of use in times to come.</a:t>
            </a:r>
            <a:endParaRPr lang="en-US" sz="2800" dirty="0"/>
          </a:p>
        </p:txBody>
      </p:sp>
    </p:spTree>
    <p:extLst>
      <p:ext uri="{BB962C8B-B14F-4D97-AF65-F5344CB8AC3E}">
        <p14:creationId xmlns:p14="http://schemas.microsoft.com/office/powerpoint/2010/main" val="4252567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idx="1"/>
          </p:nvPr>
        </p:nvSpPr>
        <p:spPr/>
        <p:txBody>
          <a:bodyPr vert="horz" lIns="91440" tIns="45720" rIns="91440" bIns="45720" rtlCol="0">
            <a:noAutofit/>
          </a:bodyPr>
          <a:lstStyle/>
          <a:p>
            <a:r>
              <a:rPr lang="en-US" sz="2800" dirty="0"/>
              <a:t>The Vision may be a long time in coming. </a:t>
            </a:r>
          </a:p>
          <a:p>
            <a:r>
              <a:rPr lang="en-US" sz="2800" dirty="0"/>
              <a:t>Write the vision, that it may remain for those who come after and not be forgotten, and make it plain upon the tables.</a:t>
            </a:r>
          </a:p>
          <a:p>
            <a:r>
              <a:rPr lang="en-US" sz="2800" dirty="0"/>
              <a:t>Write the vision  in large lasting characters, that he may run that reads it, that it may be plain to any, however occupied or in haste.</a:t>
            </a:r>
          </a:p>
          <a:p>
            <a:r>
              <a:rPr lang="en-US" sz="2800" dirty="0"/>
              <a:t>Put it out were it can be seen, so you don’t forget what you wrote. </a:t>
            </a:r>
            <a:endParaRPr lang="en-US" sz="2800" dirty="0"/>
          </a:p>
        </p:txBody>
      </p:sp>
    </p:spTree>
    <p:extLst>
      <p:ext uri="{BB962C8B-B14F-4D97-AF65-F5344CB8AC3E}">
        <p14:creationId xmlns:p14="http://schemas.microsoft.com/office/powerpoint/2010/main" val="1158747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Autofit/>
          </a:bodyPr>
          <a:lstStyle/>
          <a:p>
            <a:r>
              <a:rPr lang="en-US" sz="2800" dirty="0"/>
              <a:t>How To Deal With Depression</a:t>
            </a:r>
          </a:p>
          <a:p>
            <a:r>
              <a:rPr lang="en-US" sz="2800" dirty="0"/>
              <a:t>Prov. 12:25;Prov. 13:12 </a:t>
            </a:r>
          </a:p>
          <a:p>
            <a:r>
              <a:rPr lang="en-US" sz="2800" dirty="0"/>
              <a:t>Eccl. 6:6</a:t>
            </a:r>
          </a:p>
          <a:p>
            <a:r>
              <a:rPr lang="en-US" sz="2800" dirty="0"/>
              <a:t>Phil. 4:12</a:t>
            </a:r>
            <a:endParaRPr lang="en-US" sz="2800" dirty="0"/>
          </a:p>
        </p:txBody>
      </p:sp>
    </p:spTree>
    <p:extLst>
      <p:ext uri="{BB962C8B-B14F-4D97-AF65-F5344CB8AC3E}">
        <p14:creationId xmlns:p14="http://schemas.microsoft.com/office/powerpoint/2010/main" val="590283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493" y="76200"/>
            <a:ext cx="8079581" cy="1658198"/>
          </a:xfrm>
        </p:spPr>
        <p:txBody>
          <a:bodyPr anchor="t"/>
          <a:lstStyle/>
          <a:p>
            <a:r>
              <a:rPr lang="en-US" dirty="0" smtClean="0"/>
              <a:t>Vision</a:t>
            </a:r>
            <a:endParaRPr lang="en-US" dirty="0"/>
          </a:p>
        </p:txBody>
      </p:sp>
      <p:sp>
        <p:nvSpPr>
          <p:cNvPr id="3" name="Content Placeholder 2"/>
          <p:cNvSpPr>
            <a:spLocks noGrp="1"/>
          </p:cNvSpPr>
          <p:nvPr>
            <p:ph idx="1"/>
          </p:nvPr>
        </p:nvSpPr>
        <p:spPr>
          <a:xfrm>
            <a:off x="521493" y="1066800"/>
            <a:ext cx="8065294" cy="5029200"/>
          </a:xfrm>
        </p:spPr>
        <p:txBody>
          <a:bodyPr>
            <a:noAutofit/>
          </a:bodyPr>
          <a:lstStyle/>
          <a:p>
            <a:pPr algn="just"/>
            <a:r>
              <a:rPr lang="en-US" sz="3200" dirty="0" smtClean="0"/>
              <a:t>The Vision in the Old Testament was written on tables. The tables on which the prophets inscribed their utterances for public edification. </a:t>
            </a:r>
          </a:p>
          <a:p>
            <a:pPr algn="just"/>
            <a:r>
              <a:rPr lang="en-US" sz="3200" dirty="0" smtClean="0"/>
              <a:t>These tables may have been hung up in the Temple </a:t>
            </a:r>
            <a:r>
              <a:rPr lang="en-US" dirty="0" smtClean="0"/>
              <a:t>(Calvin) </a:t>
            </a:r>
            <a:r>
              <a:rPr lang="en-US" sz="3200" dirty="0" smtClean="0"/>
              <a:t>or market-place (</a:t>
            </a:r>
            <a:r>
              <a:rPr lang="en-US" sz="2800" dirty="0" smtClean="0"/>
              <a:t>Luther and Ewald).</a:t>
            </a:r>
          </a:p>
          <a:p>
            <a:pPr algn="just"/>
            <a:r>
              <a:rPr lang="en-US" sz="3200" dirty="0" smtClean="0"/>
              <a:t>That he may run that readeth it—i.e., the prophecy is to be inscribed plainly and legibly, so that the reader may “run his eye” quickly through it.</a:t>
            </a:r>
          </a:p>
          <a:p>
            <a:pPr algn="just"/>
            <a:endParaRPr lang="en-US" sz="3200" dirty="0"/>
          </a:p>
        </p:txBody>
      </p:sp>
    </p:spTree>
    <p:extLst>
      <p:ext uri="{BB962C8B-B14F-4D97-AF65-F5344CB8AC3E}">
        <p14:creationId xmlns:p14="http://schemas.microsoft.com/office/powerpoint/2010/main" val="4098185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rtlCol="0">
            <a:noAutofit/>
          </a:bodyPr>
          <a:lstStyle/>
          <a:p>
            <a:r>
              <a:rPr lang="en-US" sz="2800" dirty="0"/>
              <a:t>References</a:t>
            </a:r>
          </a:p>
          <a:p>
            <a:r>
              <a:rPr lang="en-US" sz="2800" dirty="0"/>
              <a:t>Ellicotts Commentary for English Readers: Habakuk-2</a:t>
            </a:r>
          </a:p>
          <a:p>
            <a:r>
              <a:rPr lang="en-US" sz="2800" dirty="0"/>
              <a:t>Matthew Henry Concise Commentary; Habakuk-2</a:t>
            </a:r>
          </a:p>
          <a:p>
            <a:r>
              <a:rPr lang="en-US" sz="2800" dirty="0"/>
              <a:t>Gills Exposition of the Entire Bible-Hab. 2</a:t>
            </a:r>
          </a:p>
          <a:p>
            <a:r>
              <a:rPr lang="en-US" sz="2800" dirty="0"/>
              <a:t>Vision-Myles Monroe</a:t>
            </a:r>
            <a:endParaRPr lang="en-US" sz="2800" dirty="0"/>
          </a:p>
        </p:txBody>
      </p:sp>
    </p:spTree>
    <p:extLst>
      <p:ext uri="{BB962C8B-B14F-4D97-AF65-F5344CB8AC3E}">
        <p14:creationId xmlns:p14="http://schemas.microsoft.com/office/powerpoint/2010/main" val="58147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Vision</a:t>
            </a:r>
            <a:endParaRPr lang="en-US" dirty="0"/>
          </a:p>
        </p:txBody>
      </p:sp>
      <p:sp>
        <p:nvSpPr>
          <p:cNvPr id="3" name="Content Placeholder 2"/>
          <p:cNvSpPr>
            <a:spLocks noGrp="1"/>
          </p:cNvSpPr>
          <p:nvPr>
            <p:ph idx="1"/>
          </p:nvPr>
        </p:nvSpPr>
        <p:spPr>
          <a:xfrm>
            <a:off x="492919" y="1676400"/>
            <a:ext cx="8065294" cy="3766185"/>
          </a:xfrm>
        </p:spPr>
        <p:txBody>
          <a:bodyPr>
            <a:normAutofit/>
          </a:bodyPr>
          <a:lstStyle/>
          <a:p>
            <a:pPr algn="just"/>
            <a:r>
              <a:rPr lang="en-US" sz="2800" dirty="0" smtClean="0"/>
              <a:t>God told Habakkuk to write the very book we are reading. </a:t>
            </a:r>
          </a:p>
          <a:p>
            <a:pPr algn="just"/>
            <a:r>
              <a:rPr lang="en-US" sz="2800" dirty="0" smtClean="0"/>
              <a:t>The reason God wanted Habakkuk to write it down, was so future generations could draw from it. </a:t>
            </a:r>
          </a:p>
          <a:p>
            <a:pPr algn="just"/>
            <a:r>
              <a:rPr lang="en-US" sz="2800" dirty="0" smtClean="0"/>
              <a:t>Habakkuk is a book that many scholars have drawn from. </a:t>
            </a:r>
          </a:p>
          <a:p>
            <a:pPr algn="just"/>
            <a:r>
              <a:rPr lang="en-US" sz="2800" dirty="0" smtClean="0"/>
              <a:t>Paul even quoted from Habakkuk in the new testament.</a:t>
            </a:r>
            <a:r>
              <a:rPr lang="en-US" sz="2800" dirty="0"/>
              <a:t> Rom. 1:17; Gal. 3:11; Heb. 10:38</a:t>
            </a:r>
          </a:p>
        </p:txBody>
      </p:sp>
    </p:spTree>
    <p:extLst>
      <p:ext uri="{BB962C8B-B14F-4D97-AF65-F5344CB8AC3E}">
        <p14:creationId xmlns:p14="http://schemas.microsoft.com/office/powerpoint/2010/main" val="384061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19" y="152400"/>
            <a:ext cx="8079581" cy="1658198"/>
          </a:xfrm>
        </p:spPr>
        <p:txBody>
          <a:bodyPr anchor="t"/>
          <a:lstStyle/>
          <a:p>
            <a:r>
              <a:rPr lang="en-US" dirty="0"/>
              <a:t>Vision</a:t>
            </a:r>
          </a:p>
        </p:txBody>
      </p:sp>
      <p:sp>
        <p:nvSpPr>
          <p:cNvPr id="3" name="Content Placeholder 2"/>
          <p:cNvSpPr>
            <a:spLocks noGrp="1"/>
          </p:cNvSpPr>
          <p:nvPr>
            <p:ph idx="1"/>
          </p:nvPr>
        </p:nvSpPr>
        <p:spPr>
          <a:xfrm>
            <a:off x="456476" y="1143000"/>
            <a:ext cx="8065294" cy="3766185"/>
          </a:xfrm>
        </p:spPr>
        <p:txBody>
          <a:bodyPr>
            <a:noAutofit/>
          </a:bodyPr>
          <a:lstStyle/>
          <a:p>
            <a:r>
              <a:rPr lang="en-US" sz="2800" dirty="0"/>
              <a:t>If you are operating by sight, you see the problems and challenges all around you.</a:t>
            </a:r>
          </a:p>
          <a:p>
            <a:r>
              <a:rPr lang="en-US" sz="2800" dirty="0"/>
              <a:t>You see how many bills you have to pay; you see that your company is downsizing; you see things that threaten your security.</a:t>
            </a:r>
          </a:p>
          <a:p>
            <a:r>
              <a:rPr lang="en-US" sz="2800" dirty="0"/>
              <a:t>Sight without vision is dangerous because it has no hope.</a:t>
            </a:r>
          </a:p>
          <a:p>
            <a:r>
              <a:rPr lang="en-US" sz="2800" dirty="0"/>
              <a:t>Many people have been living by sight alone, and that's one reason they have all kinds of medical problems- muscle tension, migraines, high blood pressure, heart disease, ulcers, tumors, and so on</a:t>
            </a:r>
            <a:r>
              <a:rPr lang="en-US" sz="2800" dirty="0" smtClean="0"/>
              <a:t>.</a:t>
            </a:r>
            <a:endParaRPr lang="en-US" sz="2800" dirty="0"/>
          </a:p>
        </p:txBody>
      </p:sp>
    </p:spTree>
    <p:extLst>
      <p:ext uri="{BB962C8B-B14F-4D97-AF65-F5344CB8AC3E}">
        <p14:creationId xmlns:p14="http://schemas.microsoft.com/office/powerpoint/2010/main" val="3938348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Vision</a:t>
            </a:r>
          </a:p>
        </p:txBody>
      </p:sp>
      <p:sp>
        <p:nvSpPr>
          <p:cNvPr id="3" name="Content Placeholder 2"/>
          <p:cNvSpPr>
            <a:spLocks noGrp="1"/>
          </p:cNvSpPr>
          <p:nvPr>
            <p:ph idx="1"/>
          </p:nvPr>
        </p:nvSpPr>
        <p:spPr>
          <a:xfrm>
            <a:off x="492919" y="1143000"/>
            <a:ext cx="8079581" cy="4495799"/>
          </a:xfrm>
        </p:spPr>
        <p:txBody>
          <a:bodyPr>
            <a:normAutofit/>
          </a:bodyPr>
          <a:lstStyle/>
          <a:p>
            <a:endParaRPr lang="en-US" sz="3200" dirty="0" smtClean="0"/>
          </a:p>
          <a:p>
            <a:r>
              <a:rPr lang="en-US" sz="3200" dirty="0" smtClean="0"/>
              <a:t>Living </a:t>
            </a:r>
            <a:r>
              <a:rPr lang="en-US" sz="3200" dirty="0"/>
              <a:t>by sight can kill you.</a:t>
            </a:r>
          </a:p>
          <a:p>
            <a:r>
              <a:rPr lang="en-US" sz="3200" dirty="0"/>
              <a:t>Life is so full of depressing things that you need to learn to live by vision and see with the eyes of faith.</a:t>
            </a:r>
          </a:p>
          <a:p>
            <a:r>
              <a:rPr lang="en-US" sz="3200" dirty="0"/>
              <a:t>Remember that sight is the ability to see things as they are, and vision is the ability to see things as they could be. </a:t>
            </a:r>
          </a:p>
          <a:p>
            <a:endParaRPr lang="en-US" sz="3200" dirty="0"/>
          </a:p>
        </p:txBody>
      </p:sp>
    </p:spTree>
    <p:extLst>
      <p:ext uri="{BB962C8B-B14F-4D97-AF65-F5344CB8AC3E}">
        <p14:creationId xmlns:p14="http://schemas.microsoft.com/office/powerpoint/2010/main" val="2507160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a:noAutofit/>
          </a:bodyPr>
          <a:lstStyle/>
          <a:p>
            <a:r>
              <a:rPr lang="en-US" sz="2800" dirty="0" smtClean="0"/>
              <a:t>We can define </a:t>
            </a:r>
            <a:r>
              <a:rPr lang="en-US" sz="2800" dirty="0"/>
              <a:t>vision this way:</a:t>
            </a:r>
          </a:p>
          <a:p>
            <a:r>
              <a:rPr lang="en-US" sz="2800" dirty="0" smtClean="0"/>
              <a:t>Vision </a:t>
            </a:r>
            <a:r>
              <a:rPr lang="en-US" sz="2800" dirty="0"/>
              <a:t>is the ability to see things as they should be.  Maybe you are going through a hard time right now and you're disheartened.</a:t>
            </a:r>
          </a:p>
          <a:p>
            <a:r>
              <a:rPr lang="en-US" sz="2800" dirty="0"/>
              <a:t>You've lost your vision edge.</a:t>
            </a:r>
          </a:p>
          <a:p>
            <a:r>
              <a:rPr lang="en-US" sz="2800" dirty="0"/>
              <a:t>Perhaps this is because of your surroundings. Sometimes, the environments we live in are not the best for fostering vision. What people say to us is not always encouraging and can be very discouraging</a:t>
            </a:r>
            <a:r>
              <a:rPr lang="en-US" sz="2800" dirty="0" smtClean="0"/>
              <a:t>.</a:t>
            </a:r>
            <a:endParaRPr lang="en-US" sz="2800" dirty="0"/>
          </a:p>
        </p:txBody>
      </p:sp>
    </p:spTree>
    <p:extLst>
      <p:ext uri="{BB962C8B-B14F-4D97-AF65-F5344CB8AC3E}">
        <p14:creationId xmlns:p14="http://schemas.microsoft.com/office/powerpoint/2010/main" val="4013629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vert="horz" lIns="91440" tIns="45720" rIns="91440" bIns="45720" rtlCol="0">
            <a:noAutofit/>
          </a:bodyPr>
          <a:lstStyle/>
          <a:p>
            <a:r>
              <a:rPr lang="en-US" sz="2800" dirty="0"/>
              <a:t>You may be tempted to be disillusioned and discouraged many times.</a:t>
            </a:r>
          </a:p>
          <a:p>
            <a:r>
              <a:rPr lang="en-US" sz="2800" dirty="0"/>
              <a:t>Even though we know that the discouraging things we see and hear are temporary, they still can distress and depress us. </a:t>
            </a:r>
          </a:p>
          <a:p>
            <a:r>
              <a:rPr lang="en-US" sz="2800" dirty="0"/>
              <a:t>We must keep our visions constantly before us, however, because the visions in our hearts are greater than our environments.</a:t>
            </a:r>
          </a:p>
          <a:p>
            <a:endParaRPr lang="en-US" sz="2800" dirty="0"/>
          </a:p>
        </p:txBody>
      </p:sp>
    </p:spTree>
    <p:extLst>
      <p:ext uri="{BB962C8B-B14F-4D97-AF65-F5344CB8AC3E}">
        <p14:creationId xmlns:p14="http://schemas.microsoft.com/office/powerpoint/2010/main" val="377888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vert="horz" lIns="91440" tIns="45720" rIns="91440" bIns="45720" rtlCol="0">
            <a:noAutofit/>
          </a:bodyPr>
          <a:lstStyle/>
          <a:p>
            <a:r>
              <a:rPr lang="en-US" sz="2800" dirty="0"/>
              <a:t>God gave us vision so we would not have to live by what we see.</a:t>
            </a:r>
          </a:p>
          <a:p>
            <a:r>
              <a:rPr lang="en-US" sz="2800" dirty="0"/>
              <a:t>The Bible is very clear that "without faith it is impossible to please God" (Hebrews</a:t>
            </a:r>
          </a:p>
          <a:p>
            <a:r>
              <a:rPr lang="en-US" sz="2800" dirty="0"/>
              <a:t>11:6). If you try to function in any other way than faith, you will malfunction. That is why worry is ungodly and fear makes your vision short-circuit.</a:t>
            </a:r>
          </a:p>
          <a:p>
            <a:r>
              <a:rPr lang="en-US" sz="2800" dirty="0"/>
              <a:t>You were never meant to be afraid. </a:t>
            </a:r>
          </a:p>
          <a:p>
            <a:endParaRPr lang="en-US" sz="2800" dirty="0"/>
          </a:p>
        </p:txBody>
      </p:sp>
    </p:spTree>
    <p:extLst>
      <p:ext uri="{BB962C8B-B14F-4D97-AF65-F5344CB8AC3E}">
        <p14:creationId xmlns:p14="http://schemas.microsoft.com/office/powerpoint/2010/main" val="1632734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2116</Words>
  <Application>Microsoft Office PowerPoint</Application>
  <PresentationFormat>On-screen Show (4:3)</PresentationFormat>
  <Paragraphs>127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Metropolitan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Vision</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dc:title>
  <dc:creator>vhanflstubbp</dc:creator>
  <cp:lastModifiedBy>AFCC</cp:lastModifiedBy>
  <cp:revision>15</cp:revision>
  <cp:lastPrinted>2016-01-14T00:04:38Z</cp:lastPrinted>
  <dcterms:created xsi:type="dcterms:W3CDTF">2015-12-21T19:43:14Z</dcterms:created>
  <dcterms:modified xsi:type="dcterms:W3CDTF">2016-01-14T01:18:17Z</dcterms:modified>
</cp:coreProperties>
</file>